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8" r:id="rId3"/>
    <p:sldId id="259" r:id="rId4"/>
    <p:sldId id="260" r:id="rId5"/>
    <p:sldId id="270" r:id="rId6"/>
    <p:sldId id="26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21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2145851"/>
            <a:ext cx="7543800" cy="2179261"/>
          </a:xfrm>
        </p:spPr>
        <p:txBody>
          <a:bodyPr anchor="b">
            <a:normAutofit/>
          </a:bodyPr>
          <a:lstStyle>
            <a:lvl1pPr algn="r">
              <a:lnSpc>
                <a:spcPct val="85000"/>
              </a:lnSpc>
              <a:defRPr sz="6000" spc="-38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0"/>
            <a:ext cx="7543800" cy="1143000"/>
          </a:xfrm>
        </p:spPr>
        <p:txBody>
          <a:bodyPr lIns="91440" rIns="91440">
            <a:normAutofit/>
          </a:bodyPr>
          <a:lstStyle>
            <a:lvl1pPr marL="0" indent="0" algn="r">
              <a:buNone/>
              <a:defRPr sz="1800" cap="all" spc="150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1F26F-6B3A-4C68-B952-3BD271124EB6}" type="datetime1">
              <a:rPr lang="en-US" smtClean="0"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32" y="136645"/>
            <a:ext cx="641828" cy="85577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720" y="281989"/>
            <a:ext cx="5432279" cy="1798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41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1068C6-F532-4560-B0BF-89BEF2D2BF3C}" type="datetime1">
              <a:rPr lang="en-US" smtClean="0"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971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8"/>
            <a:ext cx="5800725" cy="5757422"/>
          </a:xfrm>
        </p:spPr>
        <p:txBody>
          <a:bodyPr vert="eaVert" lIns="45720" tIns="0" rIns="45720" bIns="0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F13D73E-0D07-45B9-BEF4-DC52CB1158A7}" type="datetime1">
              <a:rPr lang="en-US" smtClean="0"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312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r" rtl="1">
              <a:buNone/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D2E8111A-40BE-4C1A-9F4D-E8F1F18710CF}" type="datetime1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84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139580"/>
            <a:ext cx="7543800" cy="2185532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722FBB6-8FD8-4BC7-9111-16C81E91A8BB}" type="datetime1">
              <a:rPr lang="en-US" smtClean="0"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720" y="281989"/>
            <a:ext cx="5432279" cy="179860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32" y="184052"/>
            <a:ext cx="641828" cy="85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6628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845734"/>
            <a:ext cx="3703320" cy="402336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384D0A1-6F2F-438F-A581-53E4FE270E45}" type="datetime1">
              <a:rPr lang="en-US" smtClean="0"/>
              <a:t>12/5/2018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162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27E40C0-0DDC-4C34-91E0-740041BE2519}" type="datetime1">
              <a:rPr lang="en-US" smtClean="0"/>
              <a:t>12/5/2018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12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0971C-5A1A-4DC2-B984-52E45C452E2E}" type="datetime1">
              <a:rPr lang="en-US" smtClean="0"/>
              <a:t>12/5/2018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721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D76F-5439-4CB8-A8A1-8868BCEDE638}" type="datetime1">
              <a:rPr lang="en-US" smtClean="0"/>
              <a:t>12/5/2018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256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E3B14F0-5AC8-457E-B61A-E8114289170B}" type="datetime1">
              <a:rPr lang="en-US" smtClean="0"/>
              <a:t>12/5/2018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408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4948" cy="822960"/>
          </a:xfrm>
        </p:spPr>
        <p:txBody>
          <a:bodyPr lIns="91440" tIns="0" rIns="9144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3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79E50B3-DDF6-4946-9C3E-EB575A0CFEF8}" type="datetime1">
              <a:rPr lang="en-US" smtClean="0"/>
              <a:t>12/5/2018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67E5644-1E61-4311-A31E-84CB9C7AA8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693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5EBC231-3CA2-4FF8-8F43-5C133E46E4EB}" type="datetime1">
              <a:rPr lang="en-US" smtClean="0"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1">
              <a:defRPr sz="788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3" y="133351"/>
            <a:ext cx="641828" cy="85577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2342" y="133350"/>
            <a:ext cx="1789938" cy="54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424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685800" rtl="1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bg2">
              <a:lumMod val="5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68580" indent="-68580" algn="r" defTabSz="685800" rtl="1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88036" indent="-137160" algn="r" defTabSz="685800" rtl="1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425196" indent="-137160" algn="r" defTabSz="685800" rtl="1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62356" indent="-137160" algn="r" defTabSz="685800" rtl="1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699516" indent="-137160" algn="r" defTabSz="685800" rtl="1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3400" y="26670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685800" rtl="1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kern="1200" spc="-38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ar-BH" b="1" dirty="0" smtClean="0"/>
              <a:t>السجلات الافتراضية (سجلي)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4572000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</a:rPr>
              <a:t>Virtual CR ( </a:t>
            </a:r>
            <a:r>
              <a:rPr lang="en-US" sz="4400" b="1" dirty="0" err="1" smtClean="0">
                <a:solidFill>
                  <a:schemeClr val="bg2">
                    <a:lumMod val="50000"/>
                  </a:schemeClr>
                </a:solidFill>
              </a:rPr>
              <a:t>Sijili</a:t>
            </a:r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</a:rPr>
              <a:t> )</a:t>
            </a:r>
            <a:endParaRPr lang="en-US" sz="4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96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BH" b="1" dirty="0" smtClean="0"/>
              <a:t>ماهو السجل الإفتراضي (سجلي)؟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09800"/>
            <a:ext cx="7543800" cy="402336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BH" sz="3200" dirty="0" smtClean="0"/>
              <a:t>هو سجل تجاري يمنح للفرد ويمكنه من ممارسة بعض الأنشطة التجارية دون الحاجة لتسجيل المنشأة على عنوان مكتب او مقر</a:t>
            </a:r>
            <a:r>
              <a:rPr lang="en-US" sz="3200" dirty="0" smtClean="0"/>
              <a:t>.</a:t>
            </a:r>
          </a:p>
          <a:p>
            <a:pPr marL="0" indent="0" algn="r">
              <a:buNone/>
            </a:pPr>
            <a:endParaRPr lang="en-US" sz="3200" dirty="0"/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Is a commercial record that grants an individual the ability to practice certain business activities without having to register the establishment at the address of an office or office.</a:t>
            </a:r>
          </a:p>
        </p:txBody>
      </p:sp>
    </p:spTree>
    <p:extLst>
      <p:ext uri="{BB962C8B-B14F-4D97-AF65-F5344CB8AC3E}">
        <p14:creationId xmlns:p14="http://schemas.microsoft.com/office/powerpoint/2010/main" val="186711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BH" b="1" dirty="0" smtClean="0"/>
              <a:t>اهم مميزات السجل التجاري الإفتراضي (سجلي)؟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472" y="2057400"/>
            <a:ext cx="7715596" cy="3505200"/>
          </a:xfrm>
        </p:spPr>
        <p:txBody>
          <a:bodyPr>
            <a:normAutofit fontScale="47500" lnSpcReduction="20000"/>
          </a:bodyPr>
          <a:lstStyle/>
          <a:p>
            <a:pPr marL="0" indent="0" algn="r" rtl="1">
              <a:buNone/>
            </a:pPr>
            <a:r>
              <a:rPr lang="ar-BH" sz="4000" dirty="0" smtClean="0"/>
              <a:t>1- السماح بمزاولة انشطة تجارية دون اتخاذ محل تجاري </a:t>
            </a:r>
          </a:p>
          <a:p>
            <a:pPr marL="0" indent="0" algn="r" rtl="1">
              <a:buNone/>
            </a:pPr>
            <a:r>
              <a:rPr lang="ar-BH" sz="4000" dirty="0" smtClean="0"/>
              <a:t>2- المرونة في مزاولة الأعمال التجارية .</a:t>
            </a:r>
          </a:p>
          <a:p>
            <a:pPr marL="0" indent="0" algn="r" rtl="1">
              <a:buNone/>
            </a:pPr>
            <a:r>
              <a:rPr lang="ar-BH" sz="4000" dirty="0" smtClean="0"/>
              <a:t>3- أعطاء الصفة القانونية لأصحاب الاعمال الحرة .</a:t>
            </a:r>
          </a:p>
          <a:p>
            <a:pPr marL="0" indent="0" algn="r" rtl="1">
              <a:buNone/>
            </a:pPr>
            <a:r>
              <a:rPr lang="ar-BH" sz="4000" dirty="0" smtClean="0"/>
              <a:t>4- امكانية إبرام العقود مع الشركات التي تشترط وجود سجل تجاري.</a:t>
            </a:r>
          </a:p>
          <a:p>
            <a:pPr marL="0" indent="0" algn="r" rtl="1">
              <a:buNone/>
            </a:pPr>
            <a:endParaRPr lang="ar-BH" sz="4000" dirty="0" smtClean="0"/>
          </a:p>
          <a:p>
            <a:pPr algn="l"/>
            <a:r>
              <a:rPr lang="en-US" sz="4000" dirty="0"/>
              <a:t>1 - to allow to engage in commercial activities without taking a commercial place</a:t>
            </a:r>
          </a:p>
          <a:p>
            <a:pPr algn="l"/>
            <a:r>
              <a:rPr lang="en-US" sz="4000" dirty="0"/>
              <a:t>2. Flexibility in doing business.</a:t>
            </a:r>
          </a:p>
          <a:p>
            <a:pPr algn="l"/>
            <a:r>
              <a:rPr lang="en-US" sz="4000" dirty="0"/>
              <a:t>3 - Giving legal status to owners of free entrepreneurs.</a:t>
            </a:r>
          </a:p>
          <a:p>
            <a:pPr algn="l"/>
            <a:r>
              <a:rPr lang="en-US" sz="4000" dirty="0"/>
              <a:t>4 - the possibility of concluding contracts with companies that require a commercial register.</a:t>
            </a:r>
          </a:p>
          <a:p>
            <a:pPr marL="0" indent="0" algn="r" rtl="1">
              <a:buNone/>
            </a:pPr>
            <a:endParaRPr lang="ar-BH" sz="3200" dirty="0"/>
          </a:p>
        </p:txBody>
      </p:sp>
    </p:spTree>
    <p:extLst>
      <p:ext uri="{BB962C8B-B14F-4D97-AF65-F5344CB8AC3E}">
        <p14:creationId xmlns:p14="http://schemas.microsoft.com/office/powerpoint/2010/main" val="4776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BH" b="1" dirty="0" smtClean="0"/>
              <a:t>إشتراطات الترخيص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45734"/>
            <a:ext cx="7757160" cy="4174066"/>
          </a:xfrm>
        </p:spPr>
        <p:txBody>
          <a:bodyPr>
            <a:normAutofit fontScale="55000" lnSpcReduction="20000"/>
          </a:bodyPr>
          <a:lstStyle/>
          <a:p>
            <a:pPr marL="0" indent="0" algn="r" rtl="1">
              <a:buNone/>
            </a:pPr>
            <a:r>
              <a:rPr lang="ar-BH" sz="3200" dirty="0" smtClean="0"/>
              <a:t>1- ان يكون طالب الترخيص بحريني الجنسية .</a:t>
            </a:r>
          </a:p>
          <a:p>
            <a:pPr marL="0" indent="0" algn="r" rtl="1">
              <a:buNone/>
            </a:pPr>
            <a:r>
              <a:rPr lang="ar-BH" sz="3200" dirty="0" smtClean="0"/>
              <a:t>2- ان لا يكون طالب الترخيص مالكا لمؤسسة تجارية فردية او شركة شخص واحد ، او ان يكون مديرا او عضوا في أي شركة تجارية ( يسمح لمن هو مساهما في شركة شرط لا يكون مديرا او عضوا فيها ).</a:t>
            </a:r>
          </a:p>
          <a:p>
            <a:pPr marL="0" indent="0" algn="r" rtl="1">
              <a:buNone/>
            </a:pPr>
            <a:r>
              <a:rPr lang="ar-BH" sz="3200" dirty="0" smtClean="0"/>
              <a:t>3- ان يزاول النشاط التجاري من خلال شكل مؤسسة تجارية فردية فقط .</a:t>
            </a:r>
          </a:p>
          <a:p>
            <a:pPr marL="0" indent="0" algn="r" rtl="1">
              <a:buNone/>
            </a:pPr>
            <a:r>
              <a:rPr lang="ar-BH" sz="3200" dirty="0" smtClean="0"/>
              <a:t>4- توفير عنوان مراسلة دائم .</a:t>
            </a:r>
          </a:p>
          <a:p>
            <a:pPr algn="l"/>
            <a:r>
              <a:rPr lang="en-US" sz="3200" dirty="0"/>
              <a:t>1- The applicant must be a Bahraini citizen.</a:t>
            </a:r>
          </a:p>
          <a:p>
            <a:pPr algn="l"/>
            <a:r>
              <a:rPr lang="en-US" sz="3200" dirty="0"/>
              <a:t>2. The applicant for the license shall not be the owner of an individual commercial enterprise or the company of a single person, or be a director or member of any commercial company (allowing a person who is a shareholder in a condition that is not a director or a member thereof).</a:t>
            </a:r>
          </a:p>
          <a:p>
            <a:pPr algn="l"/>
            <a:r>
              <a:rPr lang="en-US" sz="3200" dirty="0"/>
              <a:t>3- Doing business in the form of an individual commercial institution only.</a:t>
            </a:r>
          </a:p>
          <a:p>
            <a:pPr algn="l"/>
            <a:r>
              <a:rPr lang="en-US" sz="3200" dirty="0"/>
              <a:t>4 - provide the address of a permanent correspondent.</a:t>
            </a:r>
          </a:p>
          <a:p>
            <a:pPr marL="0" indent="0" algn="r" rtl="1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4842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BH" b="1" dirty="0" smtClean="0"/>
              <a:t>للاستفسارات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280" y="3124200"/>
            <a:ext cx="7757160" cy="4174066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en-US" sz="4400" dirty="0" smtClean="0">
                <a:solidFill>
                  <a:schemeClr val="bg2">
                    <a:lumMod val="75000"/>
                  </a:schemeClr>
                </a:solidFill>
              </a:rPr>
              <a:t>InvestorRelation@moic.gov.bh</a:t>
            </a:r>
            <a:endParaRPr lang="en-US" sz="44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51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ar-BH" sz="4800" dirty="0" smtClean="0"/>
              <a:t>شكرا</a:t>
            </a:r>
            <a:br>
              <a:rPr lang="ar-BH" sz="4800" dirty="0" smtClean="0"/>
            </a:br>
            <a:r>
              <a:rPr lang="en-US" sz="4800" dirty="0" smtClean="0"/>
              <a:t>Thank you</a:t>
            </a:r>
            <a:r>
              <a:rPr lang="ar-BH" sz="4800" dirty="0" smtClean="0"/>
              <a:t> </a:t>
            </a:r>
            <a:r>
              <a:rPr lang="en-US" sz="4800" dirty="0"/>
              <a:t/>
            </a:r>
            <a:br>
              <a:rPr lang="en-US" sz="4800" dirty="0"/>
            </a:b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27044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Custom 2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C00000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1304</TotalTime>
  <Words>317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Retrospect</vt:lpstr>
      <vt:lpstr>PowerPoint Presentation</vt:lpstr>
      <vt:lpstr>ماهو السجل الإفتراضي (سجلي)؟</vt:lpstr>
      <vt:lpstr>اهم مميزات السجل التجاري الإفتراضي (سجلي)؟</vt:lpstr>
      <vt:lpstr>إشتراطات الترخيص </vt:lpstr>
      <vt:lpstr>للاستفسارات </vt:lpstr>
      <vt:lpstr>   شكرا Thank you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السجلات الإفتراضية (سجلي)</dc:title>
  <dc:creator>Hana Al Amer</dc:creator>
  <cp:lastModifiedBy>WEIF 2017</cp:lastModifiedBy>
  <cp:revision>26</cp:revision>
  <dcterms:created xsi:type="dcterms:W3CDTF">2018-03-26T04:38:18Z</dcterms:created>
  <dcterms:modified xsi:type="dcterms:W3CDTF">2018-12-06T11:09:58Z</dcterms:modified>
</cp:coreProperties>
</file>