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3" r:id="rId2"/>
    <p:sldId id="266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31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2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1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6FCD5-9ADF-4DF2-9732-2FD950E649F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2055D-6917-496E-A040-9C00BB1B4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72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7A6FD-45F4-499C-85CB-2DD295E7C4E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E79A0-E6E4-4975-B92E-B862AEB0CC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7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8E85BB-86BF-4AFC-B272-92172608A596}" type="slidenum">
              <a:rPr lang="ar-SA" smtClean="0"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lang="en-US" smtClean="0">
              <a:cs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60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E23C01A-71FA-4536-B25E-AFE0E46E5442}" type="slidenum">
              <a:rPr lang="ar-SA" sz="1200" smtClean="0"/>
              <a:pPr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094125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2AC2C-6D7A-43AD-AF38-FF22656A727C}" type="slidenum">
              <a:rPr lang="ar-BH" smtClean="0"/>
              <a:t>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78670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5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5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03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A1525-3679-4A4E-B73B-964E9D4FAAFA}" type="slidenum">
              <a:rPr lang="ar-SA"/>
              <a:pPr>
                <a:defRPr/>
              </a:pPr>
              <a:t>‹#›</a:t>
            </a:fld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266476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53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1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3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70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53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8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83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66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 rot="16200000">
            <a:off x="6646574" y="93374"/>
            <a:ext cx="1066800" cy="1489652"/>
          </a:xfrm>
          <a:prstGeom prst="flowChartProcess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no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1200">
                <a:solidFill>
                  <a:srgbClr val="FFFFFF"/>
                </a:solidFill>
                <a:effectLst/>
                <a:latin typeface="Times New Roman"/>
                <a:ea typeface="Times New Roman"/>
              </a:rPr>
              <a:t> </a:t>
            </a:r>
            <a:endParaRPr lang="en-US" sz="1200">
              <a:effectLst/>
              <a:latin typeface="Times New Roman"/>
              <a:ea typeface="Times New Roman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1208C-9757-4057-873B-FBB02B051283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3476A-0E72-4E5D-9DEC-23CAED90DAB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8"/>
          <p:cNvSpPr txBox="1"/>
          <p:nvPr userDrawn="1"/>
        </p:nvSpPr>
        <p:spPr>
          <a:xfrm rot="10800000">
            <a:off x="83125" y="6629543"/>
            <a:ext cx="7689273" cy="194109"/>
          </a:xfrm>
          <a:prstGeom prst="flowChartProcess">
            <a:avLst/>
          </a:prstGeom>
          <a:solidFill>
            <a:srgbClr val="FD2333"/>
          </a:solidFill>
        </p:spPr>
        <p:txBody>
          <a:bodyPr wrap="square" rtlCol="0">
            <a:no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TextBox 8"/>
          <p:cNvSpPr txBox="1"/>
          <p:nvPr userDrawn="1"/>
        </p:nvSpPr>
        <p:spPr>
          <a:xfrm rot="16200000">
            <a:off x="8364717" y="6109887"/>
            <a:ext cx="190433" cy="122266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1200">
                <a:solidFill>
                  <a:srgbClr val="FFFFFF"/>
                </a:solidFill>
                <a:effectLst/>
                <a:latin typeface="Times New Roman"/>
                <a:ea typeface="Times New Roman"/>
              </a:rPr>
              <a:t> </a:t>
            </a:r>
            <a:endParaRPr lang="en-US" sz="1200">
              <a:effectLst/>
              <a:latin typeface="Times New Roman"/>
              <a:ea typeface="Times New Roman"/>
            </a:endParaRPr>
          </a:p>
        </p:txBody>
      </p:sp>
      <p:pic>
        <p:nvPicPr>
          <p:cNvPr id="9" name="Picture 8" descr="http://aaa-bh.com/wp-content/uploads/2016/11/aaa-1.png"/>
          <p:cNvPicPr/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4" r="14776"/>
          <a:stretch/>
        </p:blipFill>
        <p:spPr bwMode="auto">
          <a:xfrm>
            <a:off x="7924800" y="95249"/>
            <a:ext cx="11620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Punched Tape 1"/>
          <p:cNvSpPr/>
          <p:nvPr userDrawn="1"/>
        </p:nvSpPr>
        <p:spPr>
          <a:xfrm>
            <a:off x="342900" y="209549"/>
            <a:ext cx="5943600" cy="1257301"/>
          </a:xfrm>
          <a:prstGeom prst="flowChartPunchedTap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4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3002574" y="1811216"/>
            <a:ext cx="4404946" cy="17599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323" b="1" kern="10">
              <a:ln w="19050">
                <a:solidFill>
                  <a:srgbClr val="FF99FF"/>
                </a:solidFill>
                <a:round/>
                <a:headEnd/>
                <a:tailEnd/>
              </a:ln>
              <a:solidFill>
                <a:srgbClr val="FF0066"/>
              </a:solidFill>
              <a:effectLst>
                <a:prstShdw prst="shdw17" dist="17961" dir="8100000">
                  <a:schemeClr val="bg1">
                    <a:alpha val="74997"/>
                  </a:schemeClr>
                </a:prstShdw>
              </a:effectLst>
              <a:latin typeface="+mn-cs"/>
              <a:ea typeface="+mn-cs"/>
            </a:endParaRPr>
          </a:p>
        </p:txBody>
      </p:sp>
      <p:sp>
        <p:nvSpPr>
          <p:cNvPr id="16388" name="Subtitle 2"/>
          <p:cNvSpPr>
            <a:spLocks noGrp="1"/>
          </p:cNvSpPr>
          <p:nvPr>
            <p:ph type="subTitle" idx="1"/>
          </p:nvPr>
        </p:nvSpPr>
        <p:spPr>
          <a:xfrm>
            <a:off x="1371600" y="4495800"/>
            <a:ext cx="6400800" cy="1617785"/>
          </a:xfrm>
        </p:spPr>
        <p:txBody>
          <a:bodyPr>
            <a:normAutofit fontScale="32500" lnSpcReduction="20000"/>
          </a:bodyPr>
          <a:lstStyle/>
          <a:p>
            <a:pPr eaLnBrk="1" hangingPunct="1"/>
            <a:r>
              <a:rPr lang="en-US" sz="5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Prepared by</a:t>
            </a:r>
          </a:p>
          <a:p>
            <a:pPr eaLnBrk="1" hangingPunct="1"/>
            <a:r>
              <a:rPr lang="en-US" sz="5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Dr.Amal Al Jowder</a:t>
            </a:r>
          </a:p>
          <a:p>
            <a:pPr eaLnBrk="1" hangingPunct="1"/>
            <a:r>
              <a:rPr lang="en-US" sz="5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Founder and chief of AAA Consultancy</a:t>
            </a:r>
          </a:p>
          <a:p>
            <a:pPr eaLnBrk="1" hangingPunct="1"/>
            <a:r>
              <a:rPr lang="en-US" sz="5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Health Promotion Expert </a:t>
            </a:r>
          </a:p>
          <a:p>
            <a:pPr eaLnBrk="1" hangingPunct="1"/>
            <a:r>
              <a:rPr lang="en-US" sz="5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UNIDO- Bahrain</a:t>
            </a:r>
          </a:p>
          <a:p>
            <a:pPr eaLnBrk="1" hangingPunct="1"/>
            <a:r>
              <a:rPr lang="en-US" sz="5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7.10.2018</a:t>
            </a:r>
          </a:p>
          <a:p>
            <a:endParaRPr lang="en-US" dirty="0" smtClean="0">
              <a:latin typeface="ZapfEllipt BT" pitchFamily="26" charset="0"/>
            </a:endParaRPr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609600" y="2019651"/>
            <a:ext cx="7455877" cy="71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rgbClr val="000066"/>
                </a:solidFill>
                <a:latin typeface="ZapfEllipt BT" pitchFamily="26" charset="0"/>
                <a:ea typeface="MS PGothic" panose="020B0600070205080204" pitchFamily="34" charset="-128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sz="4062" dirty="0">
                <a:solidFill>
                  <a:srgbClr val="00B0F0"/>
                </a:solidFill>
                <a:latin typeface="Times New Roman" panose="02020603050405020304" pitchFamily="18" charset="0"/>
              </a:rPr>
              <a:t>Wellness &amp; Health </a:t>
            </a:r>
            <a:r>
              <a:rPr lang="en-US" sz="4062" dirty="0" smtClean="0">
                <a:solidFill>
                  <a:srgbClr val="00B0F0"/>
                </a:solidFill>
                <a:latin typeface="Times New Roman" panose="02020603050405020304" pitchFamily="18" charset="0"/>
              </a:rPr>
              <a:t>Cluster</a:t>
            </a:r>
            <a:endParaRPr lang="en-US" sz="4062" dirty="0">
              <a:solidFill>
                <a:srgbClr val="00B0F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466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09091" y="609474"/>
            <a:ext cx="5217810" cy="8425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308"/>
            <a:ext cx="6541477" cy="105507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Factors affecting </a:t>
            </a:r>
            <a:r>
              <a:rPr lang="en-US" b="1" dirty="0" smtClean="0">
                <a:solidFill>
                  <a:schemeClr val="bg1"/>
                </a:solidFill>
              </a:rPr>
              <a:t>health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Activity No 3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723" y="2133600"/>
            <a:ext cx="7596554" cy="4177812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00B0F0"/>
                </a:solidFill>
              </a:rPr>
              <a:t>In your opinions what could affect your health</a:t>
            </a:r>
            <a:r>
              <a:rPr lang="en-US" dirty="0" smtClean="0">
                <a:solidFill>
                  <a:srgbClr val="00B0F0"/>
                </a:solidFill>
              </a:rPr>
              <a:t>?</a:t>
            </a:r>
          </a:p>
          <a:p>
            <a:pPr algn="l" rtl="0"/>
            <a:r>
              <a:rPr lang="en-US" dirty="0" smtClean="0">
                <a:solidFill>
                  <a:srgbClr val="00B0F0"/>
                </a:solidFill>
              </a:rPr>
              <a:t>Feed back from audience  </a:t>
            </a:r>
            <a:endParaRPr lang="ar-BH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94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5420618" cy="105507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Factors affecting health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9800"/>
            <a:ext cx="7596554" cy="4177812"/>
          </a:xfrm>
        </p:spPr>
        <p:txBody>
          <a:bodyPr/>
          <a:lstStyle/>
          <a:p>
            <a:pPr marL="474796" indent="-474796">
              <a:buFont typeface="+mj-lt"/>
              <a:buAutoNum type="arabicPeriod"/>
            </a:pPr>
            <a:r>
              <a:rPr lang="en-US" dirty="0">
                <a:solidFill>
                  <a:srgbClr val="00B0F0"/>
                </a:solidFill>
              </a:rPr>
              <a:t>Quality of medical care is only 10%. </a:t>
            </a:r>
          </a:p>
          <a:p>
            <a:pPr marL="474796" indent="-474796">
              <a:buFont typeface="+mj-lt"/>
              <a:buAutoNum type="arabicPeriod"/>
            </a:pPr>
            <a:r>
              <a:rPr lang="en-US" dirty="0">
                <a:solidFill>
                  <a:srgbClr val="00B0F0"/>
                </a:solidFill>
              </a:rPr>
              <a:t>Heredity accounts for 18% </a:t>
            </a:r>
          </a:p>
          <a:p>
            <a:pPr marL="474796" indent="-474796">
              <a:buFont typeface="+mj-lt"/>
              <a:buAutoNum type="arabicPeriod"/>
            </a:pPr>
            <a:r>
              <a:rPr lang="en-US" dirty="0">
                <a:solidFill>
                  <a:srgbClr val="00B0F0"/>
                </a:solidFill>
              </a:rPr>
              <a:t>Environment is 19</a:t>
            </a:r>
            <a:r>
              <a:rPr lang="en-US" dirty="0" smtClean="0">
                <a:solidFill>
                  <a:srgbClr val="00B0F0"/>
                </a:solidFill>
              </a:rPr>
              <a:t>%.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1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24" y="381000"/>
            <a:ext cx="6217276" cy="105507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Factors affecting health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6611815" cy="3788729"/>
          </a:xfrm>
        </p:spPr>
        <p:txBody>
          <a:bodyPr/>
          <a:lstStyle/>
          <a:p>
            <a:pPr marL="474796" indent="-474796" algn="just">
              <a:buFont typeface="+mj-lt"/>
              <a:buAutoNum type="arabicPeriod" startAt="4"/>
            </a:pPr>
            <a:r>
              <a:rPr lang="en-US" b="1" dirty="0">
                <a:solidFill>
                  <a:srgbClr val="00B0F0"/>
                </a:solidFill>
              </a:rPr>
              <a:t>Everyday lifestyle choices are 53%.</a:t>
            </a:r>
          </a:p>
          <a:p>
            <a:pPr algn="just" rtl="0">
              <a:buFont typeface="Wingdings" panose="05000000000000000000" pitchFamily="2" charset="2"/>
              <a:buChar char="%"/>
            </a:pPr>
            <a:r>
              <a:rPr lang="en-US" b="1" dirty="0">
                <a:solidFill>
                  <a:srgbClr val="00B0F0"/>
                </a:solidFill>
              </a:rPr>
              <a:t> The decisions people make about their life and habits </a:t>
            </a:r>
            <a:r>
              <a:rPr lang="en-US" b="1" dirty="0" smtClean="0">
                <a:solidFill>
                  <a:srgbClr val="00B0F0"/>
                </a:solidFill>
              </a:rPr>
              <a:t>are the </a:t>
            </a:r>
            <a:r>
              <a:rPr lang="en-US" b="1" dirty="0">
                <a:solidFill>
                  <a:srgbClr val="00B0F0"/>
                </a:solidFill>
              </a:rPr>
              <a:t>largest factor in determining their state of </a:t>
            </a:r>
            <a:r>
              <a:rPr lang="en-US" b="1" dirty="0" smtClean="0">
                <a:solidFill>
                  <a:srgbClr val="00B0F0"/>
                </a:solidFill>
              </a:rPr>
              <a:t> health &amp; wellness.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00B0F0"/>
                </a:solidFill>
              </a:rPr>
              <a:t> 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292" dirty="0">
                <a:solidFill>
                  <a:srgbClr val="00B0F0"/>
                </a:solidFill>
              </a:rPr>
              <a:t>The U.S. Centers for Disease Control and Prevention report</a:t>
            </a:r>
            <a:endParaRPr lang="ar-BH" sz="1292" dirty="0">
              <a:solidFill>
                <a:srgbClr val="00B0F0"/>
              </a:solidFill>
            </a:endParaRPr>
          </a:p>
          <a:p>
            <a:pPr marL="474796" indent="-474796">
              <a:buFont typeface="+mj-lt"/>
              <a:buAutoNum type="arabicPeriod"/>
            </a:pPr>
            <a:endParaRPr lang="ar-BH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48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Wellness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562" y="1529861"/>
            <a:ext cx="8496837" cy="3798277"/>
          </a:xfrm>
        </p:spPr>
        <p:txBody>
          <a:bodyPr/>
          <a:lstStyle/>
          <a:p>
            <a:pPr algn="just" rtl="0"/>
            <a:r>
              <a:rPr lang="en-US" dirty="0" smtClean="0">
                <a:solidFill>
                  <a:srgbClr val="00B0F0"/>
                </a:solidFill>
              </a:rPr>
              <a:t>National Wellness Institute defines wellness as an active process through which people became aware of , and make choices towards a more successful existence  </a:t>
            </a:r>
          </a:p>
          <a:p>
            <a:pPr algn="just" rtl="0"/>
            <a:endParaRPr lang="en-US" sz="1108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505200"/>
            <a:ext cx="4079631" cy="281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48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364159"/>
            <a:ext cx="8229600" cy="1055077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Wellness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7862" y="1419236"/>
            <a:ext cx="6988275" cy="53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6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304800"/>
            <a:ext cx="8229600" cy="1055077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Health promotion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7256585" cy="3798277"/>
          </a:xfrm>
        </p:spPr>
        <p:txBody>
          <a:bodyPr>
            <a:normAutofit fontScale="85000" lnSpcReduction="10000"/>
          </a:bodyPr>
          <a:lstStyle/>
          <a:p>
            <a:pPr algn="l" rtl="0"/>
            <a:endParaRPr lang="en-US" b="0" dirty="0"/>
          </a:p>
          <a:p>
            <a:pPr algn="l" rtl="0"/>
            <a:endParaRPr lang="en-US" b="0" dirty="0"/>
          </a:p>
          <a:p>
            <a:pPr algn="l" rtl="0"/>
            <a:r>
              <a:rPr lang="en-US" dirty="0" smtClean="0">
                <a:solidFill>
                  <a:srgbClr val="00B0F0"/>
                </a:solidFill>
              </a:rPr>
              <a:t>Health promotion is the </a:t>
            </a:r>
            <a:r>
              <a:rPr lang="en-US" dirty="0" smtClean="0">
                <a:solidFill>
                  <a:srgbClr val="FF0000"/>
                </a:solidFill>
              </a:rPr>
              <a:t>process </a:t>
            </a:r>
            <a:r>
              <a:rPr lang="en-US" dirty="0" smtClean="0">
                <a:solidFill>
                  <a:srgbClr val="00B0F0"/>
                </a:solidFill>
              </a:rPr>
              <a:t>of </a:t>
            </a:r>
            <a:r>
              <a:rPr lang="en-US" dirty="0" smtClean="0">
                <a:solidFill>
                  <a:srgbClr val="FF0066"/>
                </a:solidFill>
              </a:rPr>
              <a:t>enabling </a:t>
            </a:r>
            <a:r>
              <a:rPr lang="en-US" dirty="0" smtClean="0">
                <a:solidFill>
                  <a:srgbClr val="CC0099"/>
                </a:solidFill>
              </a:rPr>
              <a:t>people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to increase control over, and to improve their  health</a:t>
            </a:r>
          </a:p>
          <a:p>
            <a:pPr algn="l" rtl="0"/>
            <a:r>
              <a:rPr lang="en-US" dirty="0" smtClean="0">
                <a:solidFill>
                  <a:srgbClr val="00B0F0"/>
                </a:solidFill>
              </a:rPr>
              <a:t>In simple word : making  health easier choice  </a:t>
            </a:r>
          </a:p>
          <a:p>
            <a:pPr algn="l" rtl="0"/>
            <a:endParaRPr lang="en-US" b="0" dirty="0">
              <a:solidFill>
                <a:srgbClr val="00B0F0"/>
              </a:solidFill>
            </a:endParaRPr>
          </a:p>
          <a:p>
            <a:pPr algn="l" rtl="0"/>
            <a:endParaRPr lang="en-US" b="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1662" dirty="0">
                <a:solidFill>
                  <a:schemeClr val="accent2"/>
                </a:solidFill>
              </a:rPr>
              <a:t>  </a:t>
            </a:r>
            <a:r>
              <a:rPr lang="en-US" sz="1662" dirty="0">
                <a:solidFill>
                  <a:srgbClr val="00B0F0"/>
                </a:solidFill>
              </a:rPr>
              <a:t>Ottawa charter on health promotion 1986</a:t>
            </a:r>
          </a:p>
        </p:txBody>
      </p:sp>
    </p:spTree>
    <p:extLst>
      <p:ext uri="{BB962C8B-B14F-4D97-AF65-F5344CB8AC3E}">
        <p14:creationId xmlns:p14="http://schemas.microsoft.com/office/powerpoint/2010/main" val="409044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0"/>
            <a:ext cx="8229600" cy="1519604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2585" b="1" dirty="0">
                <a:solidFill>
                  <a:schemeClr val="bg1"/>
                </a:solidFill>
              </a:rPr>
              <a:t>ACTION AREA ACCORDING TO OTTAWA CHARTER </a:t>
            </a:r>
            <a:endParaRPr lang="en-US" sz="2585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981200"/>
            <a:ext cx="6260123" cy="3798277"/>
          </a:xfrm>
        </p:spPr>
        <p:txBody>
          <a:bodyPr>
            <a:normAutofit lnSpcReduction="10000"/>
          </a:bodyPr>
          <a:lstStyle/>
          <a:p>
            <a:endParaRPr lang="en-US" b="0" dirty="0"/>
          </a:p>
          <a:p>
            <a:endParaRPr lang="en-US" b="0" dirty="0"/>
          </a:p>
          <a:p>
            <a:pPr algn="l" rtl="0"/>
            <a:r>
              <a:rPr lang="en-US" dirty="0" smtClean="0">
                <a:solidFill>
                  <a:srgbClr val="00B0F0"/>
                </a:solidFill>
              </a:rPr>
              <a:t>1.Build </a:t>
            </a:r>
            <a:r>
              <a:rPr lang="en-US" dirty="0">
                <a:solidFill>
                  <a:srgbClr val="00B0F0"/>
                </a:solidFill>
              </a:rPr>
              <a:t>Healthy Public Policy.</a:t>
            </a:r>
            <a:endParaRPr lang="en-US" b="0" dirty="0">
              <a:solidFill>
                <a:srgbClr val="00B0F0"/>
              </a:solidFill>
            </a:endParaRPr>
          </a:p>
          <a:p>
            <a:pPr algn="l" rtl="0"/>
            <a:r>
              <a:rPr lang="en-US" sz="2585" u="sng" dirty="0">
                <a:solidFill>
                  <a:srgbClr val="00B0F0"/>
                </a:solidFill>
              </a:rPr>
              <a:t>2.Create Supportive Environments</a:t>
            </a:r>
            <a:r>
              <a:rPr lang="en-US" dirty="0">
                <a:solidFill>
                  <a:srgbClr val="00B0F0"/>
                </a:solidFill>
              </a:rPr>
              <a:t>.</a:t>
            </a:r>
            <a:endParaRPr lang="en-US" b="0" dirty="0">
              <a:solidFill>
                <a:srgbClr val="00B0F0"/>
              </a:solidFill>
            </a:endParaRPr>
          </a:p>
          <a:p>
            <a:pPr algn="l" rtl="0"/>
            <a:r>
              <a:rPr lang="en-US" dirty="0">
                <a:solidFill>
                  <a:srgbClr val="00B0F0"/>
                </a:solidFill>
              </a:rPr>
              <a:t>3.Strengthen Community Actions.</a:t>
            </a:r>
            <a:endParaRPr lang="en-US" b="0" dirty="0">
              <a:solidFill>
                <a:srgbClr val="00B0F0"/>
              </a:solidFill>
            </a:endParaRPr>
          </a:p>
          <a:p>
            <a:pPr algn="l" rtl="0"/>
            <a:r>
              <a:rPr lang="en-US" dirty="0">
                <a:solidFill>
                  <a:srgbClr val="00B0F0"/>
                </a:solidFill>
              </a:rPr>
              <a:t>4.Develop Personal Skills.</a:t>
            </a:r>
            <a:endParaRPr lang="en-US" b="0" dirty="0">
              <a:solidFill>
                <a:srgbClr val="00B0F0"/>
              </a:solidFill>
            </a:endParaRPr>
          </a:p>
          <a:p>
            <a:pPr algn="l" rtl="0"/>
            <a:r>
              <a:rPr lang="en-US" dirty="0">
                <a:solidFill>
                  <a:srgbClr val="00B0F0"/>
                </a:solidFill>
              </a:rPr>
              <a:t>5.Re-orient Health Services.</a:t>
            </a:r>
            <a:endParaRPr lang="en-US" b="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7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85800" y="381000"/>
            <a:ext cx="8229600" cy="1406769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Who is in charge of your health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Activity No 4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86000"/>
            <a:ext cx="6049108" cy="3798277"/>
          </a:xfrm>
        </p:spPr>
        <p:txBody>
          <a:bodyPr/>
          <a:lstStyle/>
          <a:p>
            <a:pPr algn="l" rtl="0"/>
            <a:r>
              <a:rPr lang="en-US" dirty="0" smtClean="0">
                <a:solidFill>
                  <a:srgbClr val="00B0F0"/>
                </a:solidFill>
              </a:rPr>
              <a:t>Whom do you think they are in charge of your health ?</a:t>
            </a:r>
          </a:p>
          <a:p>
            <a:pPr algn="l" rtl="0"/>
            <a:r>
              <a:rPr lang="en-US" dirty="0" smtClean="0">
                <a:solidFill>
                  <a:srgbClr val="00B0F0"/>
                </a:solidFill>
              </a:rPr>
              <a:t>Feed back 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9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33400" y="-228600"/>
            <a:ext cx="8229600" cy="1055077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>
                <a:solidFill>
                  <a:schemeClr val="bg1"/>
                </a:solidFill>
              </a:rPr>
              <a:t>In charge of Health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85" y="1740877"/>
            <a:ext cx="5562600" cy="3798277"/>
          </a:xfrm>
        </p:spPr>
        <p:txBody>
          <a:bodyPr/>
          <a:lstStyle/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Individuals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Families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Government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Academic instutions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 NGOs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Private sectors 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International organizations  </a:t>
            </a:r>
          </a:p>
          <a:p>
            <a:pPr marL="422041" indent="-422041">
              <a:buFont typeface="+mj-lt"/>
              <a:buAutoNum type="arabicPeriod"/>
            </a:pPr>
            <a:endParaRPr lang="en-US" sz="2954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59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509" y="476275"/>
            <a:ext cx="8229600" cy="105507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385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512610" y="1881554"/>
            <a:ext cx="7623986" cy="4016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954" dirty="0">
                <a:solidFill>
                  <a:srgbClr val="3671B3"/>
                </a:solidFill>
              </a:rPr>
              <a:t>                           </a:t>
            </a:r>
            <a:endParaRPr lang="ar-BH" sz="2954" dirty="0">
              <a:solidFill>
                <a:srgbClr val="3671B3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3446" y="3552732"/>
            <a:ext cx="527261" cy="482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8297" y="4429680"/>
            <a:ext cx="501306" cy="724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16395" y="4429680"/>
            <a:ext cx="1646605" cy="603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2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0097</a:t>
            </a:r>
            <a:r>
              <a:rPr lang="en-US" sz="1662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3-32322601</a:t>
            </a:r>
          </a:p>
          <a:p>
            <a:r>
              <a:rPr lang="en-US" sz="1662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00973-39455060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7000" y="1267840"/>
            <a:ext cx="5134708" cy="2592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662" b="1" dirty="0">
              <a:solidFill>
                <a:srgbClr val="000099"/>
              </a:solidFill>
            </a:endParaRPr>
          </a:p>
          <a:p>
            <a:endParaRPr lang="de-DE" sz="1662" dirty="0"/>
          </a:p>
          <a:p>
            <a:endParaRPr lang="de-DE" sz="1662" dirty="0"/>
          </a:p>
          <a:p>
            <a:r>
              <a:rPr lang="en-US" sz="3200" b="1" dirty="0">
                <a:solidFill>
                  <a:srgbClr val="00B0F0"/>
                </a:solidFill>
              </a:rPr>
              <a:t>Thanks for your attention</a:t>
            </a:r>
          </a:p>
          <a:p>
            <a:r>
              <a:rPr lang="en-US" sz="3200" b="1" dirty="0">
                <a:solidFill>
                  <a:srgbClr val="00B0F0"/>
                </a:solidFill>
              </a:rPr>
              <a:t>Comment and Questions are welcomed </a:t>
            </a:r>
          </a:p>
          <a:p>
            <a:endParaRPr lang="de-DE" sz="1662" b="1" dirty="0"/>
          </a:p>
        </p:txBody>
      </p:sp>
      <p:pic>
        <p:nvPicPr>
          <p:cNvPr id="8" name="Picture 2" descr="Image result for instagram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715" y="5520890"/>
            <a:ext cx="432000" cy="38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30" y="1872809"/>
            <a:ext cx="1521070" cy="42231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9000" y="552089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3abahrain3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0400" y="3685745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amal@aaa-bh.com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85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Contents </a:t>
            </a:r>
            <a:endParaRPr lang="ar-BH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315200" cy="3798277"/>
          </a:xfrm>
        </p:spPr>
        <p:txBody>
          <a:bodyPr/>
          <a:lstStyle/>
          <a:p>
            <a:pPr>
              <a:defRPr/>
            </a:pPr>
            <a:endParaRPr lang="en-US" b="0" dirty="0"/>
          </a:p>
          <a:p>
            <a:pPr>
              <a:defRPr/>
            </a:pPr>
            <a:endParaRPr lang="en-US" b="0" dirty="0"/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sz="3323" dirty="0">
                <a:solidFill>
                  <a:srgbClr val="00B0F0"/>
                </a:solidFill>
              </a:rPr>
              <a:t>1</a:t>
            </a:r>
            <a:r>
              <a:rPr lang="en-US" sz="3323" baseline="30000" dirty="0">
                <a:solidFill>
                  <a:srgbClr val="00B0F0"/>
                </a:solidFill>
              </a:rPr>
              <a:t>st</a:t>
            </a:r>
            <a:r>
              <a:rPr lang="en-US" sz="3323" dirty="0">
                <a:solidFill>
                  <a:srgbClr val="00B0F0"/>
                </a:solidFill>
              </a:rPr>
              <a:t> Part Health awareness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sz="3323" dirty="0">
                <a:solidFill>
                  <a:srgbClr val="00B0F0"/>
                </a:solidFill>
              </a:rPr>
              <a:t>2</a:t>
            </a:r>
            <a:r>
              <a:rPr lang="en-US" sz="3323" baseline="30000" dirty="0">
                <a:solidFill>
                  <a:srgbClr val="00B0F0"/>
                </a:solidFill>
              </a:rPr>
              <a:t>nd</a:t>
            </a:r>
            <a:r>
              <a:rPr lang="en-US" sz="3323" dirty="0">
                <a:solidFill>
                  <a:srgbClr val="00B0F0"/>
                </a:solidFill>
              </a:rPr>
              <a:t> Part health and wellness initiative   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endParaRPr lang="en-US" sz="3323" dirty="0">
              <a:solidFill>
                <a:srgbClr val="00B0F0"/>
              </a:solidFill>
            </a:endParaRPr>
          </a:p>
          <a:p>
            <a:pPr marL="0" indent="0">
              <a:buNone/>
              <a:defRPr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6150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1529862"/>
            <a:ext cx="5617405" cy="4183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62" dirty="0">
                <a:solidFill>
                  <a:srgbClr val="00B0F0"/>
                </a:solidFill>
              </a:rPr>
              <a:t>Basic</a:t>
            </a:r>
          </a:p>
          <a:p>
            <a:pPr algn="ctr"/>
            <a:r>
              <a:rPr lang="en-US" sz="8862" dirty="0">
                <a:solidFill>
                  <a:srgbClr val="00B0F0"/>
                </a:solidFill>
              </a:rPr>
              <a:t>Health </a:t>
            </a:r>
          </a:p>
          <a:p>
            <a:pPr algn="ctr"/>
            <a:r>
              <a:rPr lang="en-US" sz="8862" dirty="0">
                <a:solidFill>
                  <a:srgbClr val="00B0F0"/>
                </a:solidFill>
              </a:rPr>
              <a:t>Definitions</a:t>
            </a:r>
            <a:r>
              <a:rPr lang="en-US" sz="8123" dirty="0">
                <a:solidFill>
                  <a:srgbClr val="00B0F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721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431"/>
            <a:ext cx="8827477" cy="1378927"/>
          </a:xfrm>
        </p:spPr>
        <p:txBody>
          <a:bodyPr/>
          <a:lstStyle/>
          <a:p>
            <a:r>
              <a:rPr lang="en-US" sz="3692" b="1" dirty="0">
                <a:solidFill>
                  <a:schemeClr val="bg1"/>
                </a:solidFill>
              </a:rPr>
              <a:t>What is health?</a:t>
            </a:r>
            <a:br>
              <a:rPr lang="en-US" sz="3692" b="1" dirty="0">
                <a:solidFill>
                  <a:schemeClr val="bg1"/>
                </a:solidFill>
              </a:rPr>
            </a:br>
            <a:r>
              <a:rPr lang="en-US" sz="3692" b="1" dirty="0">
                <a:solidFill>
                  <a:schemeClr val="bg1"/>
                </a:solidFill>
              </a:rPr>
              <a:t>Activity No 2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1" y="1811215"/>
            <a:ext cx="6752492" cy="3798277"/>
          </a:xfrm>
        </p:spPr>
        <p:txBody>
          <a:bodyPr/>
          <a:lstStyle/>
          <a:p>
            <a:pPr algn="just" rtl="0">
              <a:buClr>
                <a:schemeClr val="accent2"/>
              </a:buClr>
              <a:buFont typeface="Webdings" panose="05030102010509060703" pitchFamily="18" charset="2"/>
              <a:buChar char=""/>
            </a:pPr>
            <a:r>
              <a:rPr lang="en-US" sz="2585" dirty="0">
                <a:solidFill>
                  <a:srgbClr val="00B0F0"/>
                </a:solidFill>
              </a:rPr>
              <a:t>With your own words write down the answers of these questions :</a:t>
            </a:r>
          </a:p>
          <a:p>
            <a:pPr algn="just" rtl="0"/>
            <a:r>
              <a:rPr lang="en-US" sz="2585" dirty="0">
                <a:solidFill>
                  <a:srgbClr val="00B0F0"/>
                </a:solidFill>
              </a:rPr>
              <a:t>What does being  healthy mean 2 you ? </a:t>
            </a:r>
          </a:p>
          <a:p>
            <a:pPr algn="just" rtl="0"/>
            <a:r>
              <a:rPr lang="en-US" sz="2585" dirty="0">
                <a:solidFill>
                  <a:srgbClr val="00B0F0"/>
                </a:solidFill>
              </a:rPr>
              <a:t>How does it feel ? What are you able to do?</a:t>
            </a:r>
          </a:p>
          <a:p>
            <a:pPr algn="just" rtl="0"/>
            <a:r>
              <a:rPr lang="en-US" sz="2585" dirty="0">
                <a:solidFill>
                  <a:srgbClr val="00B0F0"/>
                </a:solidFill>
              </a:rPr>
              <a:t>How do you know when are u healthy ?</a:t>
            </a:r>
          </a:p>
          <a:p>
            <a:pPr algn="just" rtl="0"/>
            <a:r>
              <a:rPr lang="en-US" sz="2585" dirty="0">
                <a:solidFill>
                  <a:srgbClr val="00B0F0"/>
                </a:solidFill>
              </a:rPr>
              <a:t>Feedback from audiences</a:t>
            </a:r>
            <a:r>
              <a:rPr lang="en-US" sz="2954" dirty="0">
                <a:solidFill>
                  <a:srgbClr val="00B0F0"/>
                </a:solidFill>
              </a:rPr>
              <a:t> </a:t>
            </a:r>
            <a:endParaRPr lang="ar-BH" sz="2954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45123"/>
            <a:ext cx="8229600" cy="1055077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Definition of Health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9816" y="1072662"/>
            <a:ext cx="6623538" cy="3798277"/>
          </a:xfrm>
        </p:spPr>
        <p:txBody>
          <a:bodyPr>
            <a:normAutofit fontScale="92500" lnSpcReduction="20000"/>
          </a:bodyPr>
          <a:lstStyle/>
          <a:p>
            <a:endParaRPr lang="en-US" b="0" dirty="0"/>
          </a:p>
          <a:p>
            <a:endParaRPr lang="en-US" b="0" dirty="0"/>
          </a:p>
          <a:p>
            <a:pPr algn="just" rtl="0"/>
            <a:r>
              <a:rPr lang="en-US" sz="2954" dirty="0">
                <a:solidFill>
                  <a:srgbClr val="00B0F0"/>
                </a:solidFill>
              </a:rPr>
              <a:t>Health is  a state of complete physical, mental and social well-being and not merely the absence of disease or infirmity</a:t>
            </a:r>
            <a:r>
              <a:rPr lang="en-US" dirty="0">
                <a:solidFill>
                  <a:srgbClr val="00B0F0"/>
                </a:solidFill>
              </a:rPr>
              <a:t>” </a:t>
            </a:r>
            <a:r>
              <a:rPr lang="en-US" dirty="0" smtClean="0">
                <a:solidFill>
                  <a:srgbClr val="00B0F0"/>
                </a:solidFill>
              </a:rPr>
              <a:t>WHO 1948</a:t>
            </a:r>
          </a:p>
          <a:p>
            <a:pPr algn="just" rtl="0"/>
            <a:r>
              <a:rPr lang="en-US" sz="4985" dirty="0">
                <a:solidFill>
                  <a:srgbClr val="00B0F0"/>
                </a:solidFill>
              </a:rPr>
              <a:t>What do you think about this definition </a:t>
            </a:r>
          </a:p>
        </p:txBody>
      </p:sp>
    </p:spTree>
    <p:extLst>
      <p:ext uri="{BB962C8B-B14F-4D97-AF65-F5344CB8AC3E}">
        <p14:creationId xmlns:p14="http://schemas.microsoft.com/office/powerpoint/2010/main" val="242164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769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9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00449" y="243275"/>
            <a:ext cx="9344449" cy="6356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sp>
        <p:nvSpPr>
          <p:cNvPr id="3" name="Rectangle 2"/>
          <p:cNvSpPr/>
          <p:nvPr/>
        </p:nvSpPr>
        <p:spPr>
          <a:xfrm>
            <a:off x="4924648" y="3429000"/>
            <a:ext cx="2064016" cy="770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grpSp>
        <p:nvGrpSpPr>
          <p:cNvPr id="7" name="Group 6"/>
          <p:cNvGrpSpPr/>
          <p:nvPr/>
        </p:nvGrpSpPr>
        <p:grpSpPr>
          <a:xfrm>
            <a:off x="1868422" y="399641"/>
            <a:ext cx="4972427" cy="5961186"/>
            <a:chOff x="1676400" y="-1"/>
            <a:chExt cx="5919643" cy="6686553"/>
          </a:xfrm>
        </p:grpSpPr>
        <p:pic>
          <p:nvPicPr>
            <p:cNvPr id="2056" name="Picture 8" descr="http://www.spiritradio.ie/sr_media/2013/03/Trees_With_Roots_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149108"/>
              <a:ext cx="5919643" cy="6537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s3.amazonaws.com/magnoliasoft.imageweb/bridgeman/supersize/lal30419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81" t="53948" r="47185" b="32887"/>
            <a:stretch/>
          </p:blipFill>
          <p:spPr bwMode="auto">
            <a:xfrm>
              <a:off x="4573538" y="3810000"/>
              <a:ext cx="353777" cy="60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s3.amazonaws.com/magnoliasoft.imageweb/bridgeman/supersize/lal30419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" r="25207" b="45142"/>
            <a:stretch/>
          </p:blipFill>
          <p:spPr bwMode="auto">
            <a:xfrm>
              <a:off x="4594069" y="-1"/>
              <a:ext cx="2659811" cy="381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Straight Arrow Connector 10"/>
          <p:cNvCxnSpPr/>
          <p:nvPr/>
        </p:nvCxnSpPr>
        <p:spPr>
          <a:xfrm>
            <a:off x="681877" y="5341656"/>
            <a:ext cx="1043354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6845" y="5029145"/>
            <a:ext cx="1781908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46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35126" y="3882772"/>
            <a:ext cx="633489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3039" y="3640015"/>
            <a:ext cx="283404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1477" b="1" dirty="0"/>
              <a:t> </a:t>
            </a:r>
            <a:r>
              <a:rPr lang="en-US" sz="1477" b="1" dirty="0"/>
              <a:t>Healthy behavior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42222" y="1379624"/>
            <a:ext cx="908538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371551" y="3838455"/>
            <a:ext cx="661398" cy="10883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727250" y="1401548"/>
            <a:ext cx="844062" cy="0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25288" y="3640015"/>
            <a:ext cx="238894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77" b="1" dirty="0"/>
              <a:t>Un healthy behaviors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812674" y="5686445"/>
            <a:ext cx="811664" cy="4129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77384" y="6251306"/>
            <a:ext cx="3947925" cy="376385"/>
          </a:xfrm>
          <a:prstGeom prst="rect">
            <a:avLst/>
          </a:prstGeom>
          <a:solidFill>
            <a:srgbClr val="CAE67B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46" b="1" dirty="0" err="1">
                <a:solidFill>
                  <a:srgbClr val="FF0000"/>
                </a:solidFill>
              </a:rPr>
              <a:t>Dr.Amal</a:t>
            </a:r>
            <a:r>
              <a:rPr lang="en-US" sz="1846" b="1" dirty="0">
                <a:solidFill>
                  <a:srgbClr val="FF0000"/>
                </a:solidFill>
              </a:rPr>
              <a:t> Al Jowder Model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1692" y="1051798"/>
            <a:ext cx="1981200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2" b="1" dirty="0"/>
              <a:t>Quality of life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4357" y="1063290"/>
            <a:ext cx="2438400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2" b="1" dirty="0"/>
              <a:t>Disease and complication</a:t>
            </a:r>
            <a:endParaRPr lang="ar-BH" sz="1662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426940" y="5029145"/>
            <a:ext cx="90972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/>
              <a:t>Poverty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23638" y="5407284"/>
            <a:ext cx="1094927" cy="319639"/>
          </a:xfrm>
          <a:prstGeom prst="rect">
            <a:avLst/>
          </a:prstGeom>
          <a:solidFill>
            <a:srgbClr val="CAE67B">
              <a:alpha val="45098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/>
              <a:t>Ignorance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24648" y="5938795"/>
            <a:ext cx="1476171" cy="319639"/>
          </a:xfrm>
          <a:prstGeom prst="rect">
            <a:avLst/>
          </a:prstGeom>
          <a:solidFill>
            <a:srgbClr val="CAE67B">
              <a:alpha val="45098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/>
              <a:t>Unemployment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00437" y="5118583"/>
            <a:ext cx="1055084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rtl="1"/>
            <a:r>
              <a:rPr lang="en-US" sz="1477" b="1" dirty="0"/>
              <a:t>Pollution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43113" y="5561208"/>
            <a:ext cx="1092013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/>
              <a:t>Education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58459" y="6035745"/>
            <a:ext cx="1926394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ar-BH" sz="1477" b="1" dirty="0"/>
              <a:t>ا</a:t>
            </a:r>
            <a:r>
              <a:rPr lang="en-US" sz="1477" b="1" dirty="0"/>
              <a:t>Employment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56422" y="5043351"/>
            <a:ext cx="1441855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/>
              <a:t>Safe Environment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4071" y="4827427"/>
            <a:ext cx="1252913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/>
              <a:t>Good income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5311" y="4554417"/>
            <a:ext cx="1437667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rtl="1"/>
            <a:r>
              <a:rPr lang="en-US" sz="1477" b="1" dirty="0"/>
              <a:t>Un healthy Housing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20192" y="4554417"/>
            <a:ext cx="1321276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 rtl="1"/>
            <a:r>
              <a:rPr lang="en-US" sz="1477" b="1" dirty="0"/>
              <a:t>Healthy Housing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17753" y="5510157"/>
            <a:ext cx="1045543" cy="603883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none">
            <a:spAutoFit/>
          </a:bodyPr>
          <a:lstStyle/>
          <a:p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(Creative)</a:t>
            </a:r>
            <a:endParaRPr lang="ar-BH" sz="1662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1662" b="1" dirty="0"/>
          </a:p>
        </p:txBody>
      </p:sp>
      <p:sp>
        <p:nvSpPr>
          <p:cNvPr id="2053" name="Rectangle 2052"/>
          <p:cNvSpPr/>
          <p:nvPr/>
        </p:nvSpPr>
        <p:spPr>
          <a:xfrm>
            <a:off x="351692" y="2321006"/>
            <a:ext cx="1590530" cy="348109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(Proactive)</a:t>
            </a:r>
            <a:endParaRPr lang="en-US" sz="1662" b="1" dirty="0"/>
          </a:p>
        </p:txBody>
      </p:sp>
      <p:sp>
        <p:nvSpPr>
          <p:cNvPr id="2057" name="Rectangle 2056"/>
          <p:cNvSpPr/>
          <p:nvPr/>
        </p:nvSpPr>
        <p:spPr>
          <a:xfrm>
            <a:off x="6664144" y="1827591"/>
            <a:ext cx="1743378" cy="348109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r>
              <a:rPr lang="ar-BH" sz="1662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(Reactive)</a:t>
            </a:r>
            <a:endParaRPr lang="en-US" sz="1662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1295" y="4313846"/>
            <a:ext cx="2137651" cy="3763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sz="1846" b="1" dirty="0"/>
              <a:t>Peace and security </a:t>
            </a:r>
            <a:endParaRPr lang="ar-BH" sz="1846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986789" y="5893695"/>
            <a:ext cx="1370790" cy="3481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sz="1662" dirty="0"/>
              <a:t>Insecurity </a:t>
            </a:r>
            <a:endParaRPr lang="ar-BH" sz="1662" dirty="0"/>
          </a:p>
        </p:txBody>
      </p:sp>
    </p:spTree>
    <p:extLst>
      <p:ext uri="{BB962C8B-B14F-4D97-AF65-F5344CB8AC3E}">
        <p14:creationId xmlns:p14="http://schemas.microsoft.com/office/powerpoint/2010/main" val="192924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5" grpId="0" animBg="1"/>
      <p:bldP spid="36" grpId="0" animBg="1"/>
      <p:bldP spid="6" grpId="0" animBg="1"/>
      <p:bldP spid="2053" grpId="0" animBg="1"/>
      <p:bldP spid="2057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6371904" cy="105507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Today definition of Health </a:t>
            </a:r>
            <a:endParaRPr lang="ar-BH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6963508" cy="417781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Health is a dynamic rather than abstract state</a:t>
            </a:r>
            <a:r>
              <a:rPr lang="ar-BH" dirty="0">
                <a:solidFill>
                  <a:srgbClr val="00B0F0"/>
                </a:solidFill>
                <a:cs typeface="+mn-cs"/>
              </a:rPr>
              <a:t> </a:t>
            </a:r>
            <a:r>
              <a:rPr lang="en-US" dirty="0">
                <a:solidFill>
                  <a:srgbClr val="00B0F0"/>
                </a:solidFill>
                <a:cs typeface="+mn-cs"/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Health is a resource for everyday life , not an </a:t>
            </a:r>
            <a:r>
              <a:rPr lang="en-US" dirty="0" smtClean="0">
                <a:solidFill>
                  <a:srgbClr val="00B0F0"/>
                </a:solidFill>
                <a:cs typeface="+mn-cs"/>
              </a:rPr>
              <a:t>objective of </a:t>
            </a:r>
            <a:r>
              <a:rPr lang="en-US" dirty="0">
                <a:solidFill>
                  <a:srgbClr val="00B0F0"/>
                </a:solidFill>
                <a:cs typeface="+mn-cs"/>
              </a:rPr>
              <a:t>living </a:t>
            </a:r>
            <a:endParaRPr lang="ar-BH" dirty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The spiritual dimension of health is increasingly </a:t>
            </a:r>
            <a:endParaRPr lang="en-US" dirty="0" smtClean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dirty="0" smtClean="0">
                <a:solidFill>
                  <a:srgbClr val="00B0F0"/>
                </a:solidFill>
                <a:cs typeface="+mn-cs"/>
              </a:rPr>
              <a:t>recognized</a:t>
            </a:r>
            <a:endParaRPr lang="en-US" dirty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So with such  comprehensive </a:t>
            </a:r>
            <a:r>
              <a:rPr lang="en-US" dirty="0" smtClean="0">
                <a:solidFill>
                  <a:srgbClr val="00B0F0"/>
                </a:solidFill>
                <a:cs typeface="+mn-cs"/>
              </a:rPr>
              <a:t>definition you  </a:t>
            </a:r>
            <a:r>
              <a:rPr lang="en-US" dirty="0">
                <a:solidFill>
                  <a:srgbClr val="00B0F0"/>
                </a:solidFill>
                <a:cs typeface="+mn-cs"/>
              </a:rPr>
              <a:t>may agree with me that :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Health = Quality of life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74796" indent="-474796">
              <a:buFont typeface="+mj-lt"/>
              <a:buAutoNum type="arabicPeriod"/>
            </a:pP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38528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5393531" cy="105507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Components of </a:t>
            </a:r>
            <a:r>
              <a:rPr lang="en-US" b="1" dirty="0" smtClean="0">
                <a:solidFill>
                  <a:schemeClr val="bg1"/>
                </a:solidFill>
              </a:rPr>
              <a:t>Health</a:t>
            </a:r>
            <a:endParaRPr lang="ar-BH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6822831" cy="4177812"/>
          </a:xfrm>
        </p:spPr>
        <p:txBody>
          <a:bodyPr>
            <a:normAutofit/>
          </a:bodyPr>
          <a:lstStyle/>
          <a:p>
            <a:pPr marL="474796" indent="-474796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Physical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Mental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Social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Spiritual health</a:t>
            </a:r>
          </a:p>
          <a:p>
            <a:pPr marL="0" indent="0">
              <a:buNone/>
            </a:pPr>
            <a:r>
              <a:rPr lang="en-US" sz="2954" dirty="0">
                <a:solidFill>
                  <a:srgbClr val="00B0F0"/>
                </a:solidFill>
              </a:rPr>
              <a:t>Each component  can be defined as an essential part of overall health of an individual</a:t>
            </a:r>
          </a:p>
          <a:p>
            <a:pPr marL="0" indent="0">
              <a:buNone/>
            </a:pPr>
            <a:endParaRPr lang="en-US" sz="3323" dirty="0"/>
          </a:p>
        </p:txBody>
      </p:sp>
    </p:spTree>
    <p:extLst>
      <p:ext uri="{BB962C8B-B14F-4D97-AF65-F5344CB8AC3E}">
        <p14:creationId xmlns:p14="http://schemas.microsoft.com/office/powerpoint/2010/main" val="334829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138</TotalTime>
  <Words>453</Words>
  <Application>Microsoft Office PowerPoint</Application>
  <PresentationFormat>On-screen Show (4:3)</PresentationFormat>
  <Paragraphs>116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MS PGothic</vt:lpstr>
      <vt:lpstr>Arial</vt:lpstr>
      <vt:lpstr>Calibri</vt:lpstr>
      <vt:lpstr>Times New Roman</vt:lpstr>
      <vt:lpstr>Webdings</vt:lpstr>
      <vt:lpstr>Wingdings</vt:lpstr>
      <vt:lpstr>ZapfEllipt BT</vt:lpstr>
      <vt:lpstr>Office Theme</vt:lpstr>
      <vt:lpstr>PowerPoint Presentation</vt:lpstr>
      <vt:lpstr>Contents </vt:lpstr>
      <vt:lpstr>PowerPoint Presentation</vt:lpstr>
      <vt:lpstr>What is health? Activity No 2 </vt:lpstr>
      <vt:lpstr>Definition of Health </vt:lpstr>
      <vt:lpstr>PowerPoint Presentation</vt:lpstr>
      <vt:lpstr>PowerPoint Presentation</vt:lpstr>
      <vt:lpstr>Today definition of Health </vt:lpstr>
      <vt:lpstr>Components of Health</vt:lpstr>
      <vt:lpstr>Factors affecting health Activity No 3 </vt:lpstr>
      <vt:lpstr>Factors affecting health </vt:lpstr>
      <vt:lpstr>Factors affecting health </vt:lpstr>
      <vt:lpstr>Wellness </vt:lpstr>
      <vt:lpstr>Wellness </vt:lpstr>
      <vt:lpstr>Health promotion </vt:lpstr>
      <vt:lpstr> ACTION AREA ACCORDING TO OTTAWA CHARTER </vt:lpstr>
      <vt:lpstr>Who is in charge of your health Activity No 4</vt:lpstr>
      <vt:lpstr> In charge of Health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Naseema Najaf</dc:creator>
  <cp:lastModifiedBy>amal@aaa-bh.com</cp:lastModifiedBy>
  <cp:revision>24</cp:revision>
  <dcterms:created xsi:type="dcterms:W3CDTF">2017-09-05T18:25:05Z</dcterms:created>
  <dcterms:modified xsi:type="dcterms:W3CDTF">2018-10-07T12:32:28Z</dcterms:modified>
</cp:coreProperties>
</file>