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5" r:id="rId2"/>
  </p:sldMasterIdLst>
  <p:notesMasterIdLst>
    <p:notesMasterId r:id="rId379"/>
  </p:notesMasterIdLst>
  <p:sldIdLst>
    <p:sldId id="285"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 id="438" r:id="rId81"/>
    <p:sldId id="439" r:id="rId82"/>
    <p:sldId id="440" r:id="rId83"/>
    <p:sldId id="441" r:id="rId84"/>
    <p:sldId id="442" r:id="rId85"/>
    <p:sldId id="443" r:id="rId86"/>
    <p:sldId id="444" r:id="rId87"/>
    <p:sldId id="445" r:id="rId88"/>
    <p:sldId id="446" r:id="rId89"/>
    <p:sldId id="447" r:id="rId90"/>
    <p:sldId id="448" r:id="rId91"/>
    <p:sldId id="449" r:id="rId92"/>
    <p:sldId id="450" r:id="rId93"/>
    <p:sldId id="451" r:id="rId94"/>
    <p:sldId id="452" r:id="rId95"/>
    <p:sldId id="453" r:id="rId96"/>
    <p:sldId id="454" r:id="rId97"/>
    <p:sldId id="455" r:id="rId98"/>
    <p:sldId id="456" r:id="rId99"/>
    <p:sldId id="457" r:id="rId100"/>
    <p:sldId id="458" r:id="rId101"/>
    <p:sldId id="459" r:id="rId102"/>
    <p:sldId id="460" r:id="rId103"/>
    <p:sldId id="461" r:id="rId104"/>
    <p:sldId id="462" r:id="rId105"/>
    <p:sldId id="463" r:id="rId106"/>
    <p:sldId id="464" r:id="rId107"/>
    <p:sldId id="465" r:id="rId108"/>
    <p:sldId id="466" r:id="rId109"/>
    <p:sldId id="467" r:id="rId110"/>
    <p:sldId id="468" r:id="rId111"/>
    <p:sldId id="469" r:id="rId112"/>
    <p:sldId id="470" r:id="rId113"/>
    <p:sldId id="471" r:id="rId114"/>
    <p:sldId id="472" r:id="rId115"/>
    <p:sldId id="473" r:id="rId116"/>
    <p:sldId id="474" r:id="rId117"/>
    <p:sldId id="475" r:id="rId118"/>
    <p:sldId id="476" r:id="rId119"/>
    <p:sldId id="477" r:id="rId120"/>
    <p:sldId id="478" r:id="rId121"/>
    <p:sldId id="479" r:id="rId122"/>
    <p:sldId id="480" r:id="rId123"/>
    <p:sldId id="481" r:id="rId124"/>
    <p:sldId id="482" r:id="rId125"/>
    <p:sldId id="483" r:id="rId126"/>
    <p:sldId id="484" r:id="rId127"/>
    <p:sldId id="485" r:id="rId128"/>
    <p:sldId id="486" r:id="rId129"/>
    <p:sldId id="487" r:id="rId130"/>
    <p:sldId id="488" r:id="rId131"/>
    <p:sldId id="489" r:id="rId132"/>
    <p:sldId id="490" r:id="rId133"/>
    <p:sldId id="491" r:id="rId134"/>
    <p:sldId id="492" r:id="rId135"/>
    <p:sldId id="493" r:id="rId136"/>
    <p:sldId id="494" r:id="rId137"/>
    <p:sldId id="495" r:id="rId138"/>
    <p:sldId id="496" r:id="rId139"/>
    <p:sldId id="497" r:id="rId140"/>
    <p:sldId id="498" r:id="rId141"/>
    <p:sldId id="499" r:id="rId142"/>
    <p:sldId id="500" r:id="rId143"/>
    <p:sldId id="501" r:id="rId144"/>
    <p:sldId id="502" r:id="rId145"/>
    <p:sldId id="503" r:id="rId146"/>
    <p:sldId id="504" r:id="rId147"/>
    <p:sldId id="505" r:id="rId148"/>
    <p:sldId id="506" r:id="rId149"/>
    <p:sldId id="507" r:id="rId150"/>
    <p:sldId id="508" r:id="rId151"/>
    <p:sldId id="509" r:id="rId152"/>
    <p:sldId id="510" r:id="rId153"/>
    <p:sldId id="511" r:id="rId154"/>
    <p:sldId id="512" r:id="rId155"/>
    <p:sldId id="513" r:id="rId156"/>
    <p:sldId id="514" r:id="rId157"/>
    <p:sldId id="515" r:id="rId158"/>
    <p:sldId id="516" r:id="rId159"/>
    <p:sldId id="517" r:id="rId160"/>
    <p:sldId id="518" r:id="rId161"/>
    <p:sldId id="519" r:id="rId162"/>
    <p:sldId id="520" r:id="rId163"/>
    <p:sldId id="521" r:id="rId164"/>
    <p:sldId id="522" r:id="rId165"/>
    <p:sldId id="523" r:id="rId166"/>
    <p:sldId id="524" r:id="rId167"/>
    <p:sldId id="525" r:id="rId168"/>
    <p:sldId id="526" r:id="rId169"/>
    <p:sldId id="527" r:id="rId170"/>
    <p:sldId id="528" r:id="rId171"/>
    <p:sldId id="529" r:id="rId172"/>
    <p:sldId id="530" r:id="rId173"/>
    <p:sldId id="531" r:id="rId174"/>
    <p:sldId id="532" r:id="rId175"/>
    <p:sldId id="533" r:id="rId176"/>
    <p:sldId id="534" r:id="rId177"/>
    <p:sldId id="535" r:id="rId178"/>
    <p:sldId id="536" r:id="rId179"/>
    <p:sldId id="537" r:id="rId180"/>
    <p:sldId id="538" r:id="rId181"/>
    <p:sldId id="539" r:id="rId182"/>
    <p:sldId id="540" r:id="rId183"/>
    <p:sldId id="541" r:id="rId184"/>
    <p:sldId id="542" r:id="rId185"/>
    <p:sldId id="543" r:id="rId186"/>
    <p:sldId id="544" r:id="rId187"/>
    <p:sldId id="545" r:id="rId188"/>
    <p:sldId id="546" r:id="rId189"/>
    <p:sldId id="547" r:id="rId190"/>
    <p:sldId id="548" r:id="rId191"/>
    <p:sldId id="549" r:id="rId192"/>
    <p:sldId id="550" r:id="rId193"/>
    <p:sldId id="551" r:id="rId194"/>
    <p:sldId id="552" r:id="rId195"/>
    <p:sldId id="553" r:id="rId196"/>
    <p:sldId id="554" r:id="rId197"/>
    <p:sldId id="555" r:id="rId198"/>
    <p:sldId id="556" r:id="rId199"/>
    <p:sldId id="557" r:id="rId200"/>
    <p:sldId id="558" r:id="rId201"/>
    <p:sldId id="559" r:id="rId202"/>
    <p:sldId id="560" r:id="rId203"/>
    <p:sldId id="561" r:id="rId204"/>
    <p:sldId id="562" r:id="rId205"/>
    <p:sldId id="563" r:id="rId206"/>
    <p:sldId id="564" r:id="rId207"/>
    <p:sldId id="565" r:id="rId208"/>
    <p:sldId id="566" r:id="rId209"/>
    <p:sldId id="567" r:id="rId210"/>
    <p:sldId id="568" r:id="rId211"/>
    <p:sldId id="569" r:id="rId212"/>
    <p:sldId id="570" r:id="rId213"/>
    <p:sldId id="571" r:id="rId214"/>
    <p:sldId id="572" r:id="rId215"/>
    <p:sldId id="573" r:id="rId216"/>
    <p:sldId id="574" r:id="rId217"/>
    <p:sldId id="575" r:id="rId218"/>
    <p:sldId id="576" r:id="rId219"/>
    <p:sldId id="577" r:id="rId220"/>
    <p:sldId id="578" r:id="rId221"/>
    <p:sldId id="579" r:id="rId222"/>
    <p:sldId id="580" r:id="rId223"/>
    <p:sldId id="581" r:id="rId224"/>
    <p:sldId id="582" r:id="rId225"/>
    <p:sldId id="583" r:id="rId226"/>
    <p:sldId id="584" r:id="rId227"/>
    <p:sldId id="585" r:id="rId228"/>
    <p:sldId id="586" r:id="rId229"/>
    <p:sldId id="587" r:id="rId230"/>
    <p:sldId id="588" r:id="rId231"/>
    <p:sldId id="589" r:id="rId232"/>
    <p:sldId id="590" r:id="rId233"/>
    <p:sldId id="591" r:id="rId234"/>
    <p:sldId id="592" r:id="rId235"/>
    <p:sldId id="593" r:id="rId236"/>
    <p:sldId id="594" r:id="rId237"/>
    <p:sldId id="595" r:id="rId238"/>
    <p:sldId id="596" r:id="rId239"/>
    <p:sldId id="597" r:id="rId240"/>
    <p:sldId id="598" r:id="rId241"/>
    <p:sldId id="599" r:id="rId242"/>
    <p:sldId id="600" r:id="rId243"/>
    <p:sldId id="601" r:id="rId244"/>
    <p:sldId id="602" r:id="rId245"/>
    <p:sldId id="603" r:id="rId246"/>
    <p:sldId id="604" r:id="rId247"/>
    <p:sldId id="605" r:id="rId248"/>
    <p:sldId id="606" r:id="rId249"/>
    <p:sldId id="607" r:id="rId250"/>
    <p:sldId id="608" r:id="rId251"/>
    <p:sldId id="609" r:id="rId252"/>
    <p:sldId id="610" r:id="rId253"/>
    <p:sldId id="611" r:id="rId254"/>
    <p:sldId id="612" r:id="rId255"/>
    <p:sldId id="613" r:id="rId256"/>
    <p:sldId id="614" r:id="rId257"/>
    <p:sldId id="615" r:id="rId258"/>
    <p:sldId id="616" r:id="rId259"/>
    <p:sldId id="617" r:id="rId260"/>
    <p:sldId id="618" r:id="rId261"/>
    <p:sldId id="619" r:id="rId262"/>
    <p:sldId id="620" r:id="rId263"/>
    <p:sldId id="621" r:id="rId264"/>
    <p:sldId id="622" r:id="rId265"/>
    <p:sldId id="623" r:id="rId266"/>
    <p:sldId id="624" r:id="rId267"/>
    <p:sldId id="625" r:id="rId268"/>
    <p:sldId id="626" r:id="rId269"/>
    <p:sldId id="627" r:id="rId270"/>
    <p:sldId id="628" r:id="rId271"/>
    <p:sldId id="629" r:id="rId272"/>
    <p:sldId id="630" r:id="rId273"/>
    <p:sldId id="631" r:id="rId274"/>
    <p:sldId id="632" r:id="rId275"/>
    <p:sldId id="633" r:id="rId276"/>
    <p:sldId id="634" r:id="rId277"/>
    <p:sldId id="635" r:id="rId278"/>
    <p:sldId id="636" r:id="rId279"/>
    <p:sldId id="637" r:id="rId280"/>
    <p:sldId id="638" r:id="rId281"/>
    <p:sldId id="639" r:id="rId282"/>
    <p:sldId id="640" r:id="rId283"/>
    <p:sldId id="641" r:id="rId284"/>
    <p:sldId id="642" r:id="rId285"/>
    <p:sldId id="643" r:id="rId286"/>
    <p:sldId id="644" r:id="rId287"/>
    <p:sldId id="645" r:id="rId288"/>
    <p:sldId id="646" r:id="rId289"/>
    <p:sldId id="647" r:id="rId290"/>
    <p:sldId id="648" r:id="rId291"/>
    <p:sldId id="649" r:id="rId292"/>
    <p:sldId id="650" r:id="rId293"/>
    <p:sldId id="651" r:id="rId294"/>
    <p:sldId id="652" r:id="rId295"/>
    <p:sldId id="653" r:id="rId296"/>
    <p:sldId id="654" r:id="rId297"/>
    <p:sldId id="655" r:id="rId298"/>
    <p:sldId id="656" r:id="rId299"/>
    <p:sldId id="657" r:id="rId300"/>
    <p:sldId id="658" r:id="rId301"/>
    <p:sldId id="659" r:id="rId302"/>
    <p:sldId id="660" r:id="rId303"/>
    <p:sldId id="661" r:id="rId304"/>
    <p:sldId id="662" r:id="rId305"/>
    <p:sldId id="663" r:id="rId306"/>
    <p:sldId id="664" r:id="rId307"/>
    <p:sldId id="665" r:id="rId308"/>
    <p:sldId id="666" r:id="rId309"/>
    <p:sldId id="667" r:id="rId310"/>
    <p:sldId id="668" r:id="rId311"/>
    <p:sldId id="669" r:id="rId312"/>
    <p:sldId id="670" r:id="rId313"/>
    <p:sldId id="671" r:id="rId314"/>
    <p:sldId id="672" r:id="rId315"/>
    <p:sldId id="673" r:id="rId316"/>
    <p:sldId id="674" r:id="rId317"/>
    <p:sldId id="675" r:id="rId318"/>
    <p:sldId id="676" r:id="rId319"/>
    <p:sldId id="677" r:id="rId320"/>
    <p:sldId id="678" r:id="rId321"/>
    <p:sldId id="679" r:id="rId322"/>
    <p:sldId id="680" r:id="rId323"/>
    <p:sldId id="681" r:id="rId324"/>
    <p:sldId id="682" r:id="rId325"/>
    <p:sldId id="683" r:id="rId326"/>
    <p:sldId id="684" r:id="rId327"/>
    <p:sldId id="685" r:id="rId328"/>
    <p:sldId id="686" r:id="rId329"/>
    <p:sldId id="687" r:id="rId330"/>
    <p:sldId id="688" r:id="rId331"/>
    <p:sldId id="689" r:id="rId332"/>
    <p:sldId id="690" r:id="rId333"/>
    <p:sldId id="691" r:id="rId334"/>
    <p:sldId id="692" r:id="rId335"/>
    <p:sldId id="693" r:id="rId336"/>
    <p:sldId id="694" r:id="rId337"/>
    <p:sldId id="695" r:id="rId338"/>
    <p:sldId id="696" r:id="rId339"/>
    <p:sldId id="697" r:id="rId340"/>
    <p:sldId id="698" r:id="rId341"/>
    <p:sldId id="699" r:id="rId342"/>
    <p:sldId id="700" r:id="rId343"/>
    <p:sldId id="701" r:id="rId344"/>
    <p:sldId id="702" r:id="rId345"/>
    <p:sldId id="703" r:id="rId346"/>
    <p:sldId id="704" r:id="rId347"/>
    <p:sldId id="705" r:id="rId348"/>
    <p:sldId id="706" r:id="rId349"/>
    <p:sldId id="707" r:id="rId350"/>
    <p:sldId id="352" r:id="rId351"/>
    <p:sldId id="353" r:id="rId352"/>
    <p:sldId id="341" r:id="rId353"/>
    <p:sldId id="287" r:id="rId354"/>
    <p:sldId id="347" r:id="rId355"/>
    <p:sldId id="288" r:id="rId356"/>
    <p:sldId id="348" r:id="rId357"/>
    <p:sldId id="290" r:id="rId358"/>
    <p:sldId id="294" r:id="rId359"/>
    <p:sldId id="335" r:id="rId360"/>
    <p:sldId id="306" r:id="rId361"/>
    <p:sldId id="307" r:id="rId362"/>
    <p:sldId id="349" r:id="rId363"/>
    <p:sldId id="322" r:id="rId364"/>
    <p:sldId id="339" r:id="rId365"/>
    <p:sldId id="346" r:id="rId366"/>
    <p:sldId id="293" r:id="rId367"/>
    <p:sldId id="336" r:id="rId368"/>
    <p:sldId id="350" r:id="rId369"/>
    <p:sldId id="351" r:id="rId370"/>
    <p:sldId id="354" r:id="rId371"/>
    <p:sldId id="355" r:id="rId372"/>
    <p:sldId id="356" r:id="rId373"/>
    <p:sldId id="270" r:id="rId374"/>
    <p:sldId id="357" r:id="rId375"/>
    <p:sldId id="358" r:id="rId376"/>
    <p:sldId id="359" r:id="rId377"/>
    <p:sldId id="360" r:id="rId378"/>
  </p:sldIdLst>
  <p:sldSz cx="9144000" cy="521176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eije Alshakar" initials="AA" lastIdx="15" clrIdx="0"/>
  <p:cmAuthor id="1" name="Sara Jehad Amin" initials="SJ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1F"/>
    <a:srgbClr val="999999"/>
    <a:srgbClr val="0071BC"/>
    <a:srgbClr val="182F4F"/>
    <a:srgbClr val="D94897"/>
    <a:srgbClr val="662D91"/>
    <a:srgbClr val="00FFF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1" autoAdjust="0"/>
    <p:restoredTop sz="94660" autoAdjust="0"/>
  </p:normalViewPr>
  <p:slideViewPr>
    <p:cSldViewPr snapToGrid="0" snapToObjects="1">
      <p:cViewPr>
        <p:scale>
          <a:sx n="100" d="100"/>
          <a:sy n="100" d="100"/>
        </p:scale>
        <p:origin x="-72" y="-72"/>
      </p:cViewPr>
      <p:guideLst>
        <p:guide orient="horz" pos="16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slide" Target="slides/slide343.xml"/><Relationship Id="rId366" Type="http://schemas.openxmlformats.org/officeDocument/2006/relationships/slide" Target="slides/slide364.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377" Type="http://schemas.openxmlformats.org/officeDocument/2006/relationships/slide" Target="slides/slide375.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367" Type="http://schemas.openxmlformats.org/officeDocument/2006/relationships/slide" Target="slides/slide365.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378" Type="http://schemas.openxmlformats.org/officeDocument/2006/relationships/slide" Target="slides/slide376.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368" Type="http://schemas.openxmlformats.org/officeDocument/2006/relationships/slide" Target="slides/slide366.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379" Type="http://schemas.openxmlformats.org/officeDocument/2006/relationships/notesMaster" Target="notesMasters/notesMaster1.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369" Type="http://schemas.openxmlformats.org/officeDocument/2006/relationships/slide" Target="slides/slide367.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380" Type="http://schemas.openxmlformats.org/officeDocument/2006/relationships/commentAuthors" Target="commentAuthors.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slide" Target="slides/slide357.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370" Type="http://schemas.openxmlformats.org/officeDocument/2006/relationships/slide" Target="slides/slide368.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381" Type="http://schemas.openxmlformats.org/officeDocument/2006/relationships/presProps" Target="presProps.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371" Type="http://schemas.openxmlformats.org/officeDocument/2006/relationships/slide" Target="slides/slide369.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viewProps" Target="viewProps.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theme" Target="theme/theme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tableStyles" Target="tableStyles.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9EF42-3831-4F2D-9F85-5FA07A4CBCCA}" type="doc">
      <dgm:prSet loTypeId="urn:microsoft.com/office/officeart/2008/layout/LinedList" loCatId="list" qsTypeId="urn:microsoft.com/office/officeart/2005/8/quickstyle/3d2" qsCatId="3D" csTypeId="urn:microsoft.com/office/officeart/2005/8/colors/colorful1" csCatId="colorful" phldr="1"/>
      <dgm:spPr/>
      <dgm:t>
        <a:bodyPr/>
        <a:lstStyle/>
        <a:p>
          <a:endParaRPr lang="en-US"/>
        </a:p>
      </dgm:t>
    </dgm:pt>
    <dgm:pt modelId="{C6EE11E5-19C9-47BB-8418-4219D49CDC7B}">
      <dgm:prSet phldrT="[Text]" custT="1"/>
      <dgm:spPr/>
      <dgm:t>
        <a:bodyPr/>
        <a:lstStyle/>
        <a:p>
          <a:r>
            <a:rPr lang="en-US" sz="1400" dirty="0" smtClean="0"/>
            <a:t> </a:t>
          </a:r>
          <a:endParaRPr lang="en-US" sz="1400" dirty="0"/>
        </a:p>
      </dgm:t>
    </dgm:pt>
    <dgm:pt modelId="{585784F6-CBC0-49C0-B4EE-A1BFC34609DF}" type="parTrans" cxnId="{D827A8E9-4C5C-45E8-9680-6183ED081A07}">
      <dgm:prSet/>
      <dgm:spPr/>
      <dgm:t>
        <a:bodyPr/>
        <a:lstStyle/>
        <a:p>
          <a:endParaRPr lang="en-US" sz="1000"/>
        </a:p>
      </dgm:t>
    </dgm:pt>
    <dgm:pt modelId="{DD129588-8FEF-45BC-A9E9-684AED1D453C}" type="sibTrans" cxnId="{D827A8E9-4C5C-45E8-9680-6183ED081A07}">
      <dgm:prSet/>
      <dgm:spPr/>
      <dgm:t>
        <a:bodyPr/>
        <a:lstStyle/>
        <a:p>
          <a:endParaRPr lang="en-US" sz="1000"/>
        </a:p>
      </dgm:t>
    </dgm:pt>
    <dgm:pt modelId="{F7BB12D1-C867-4578-8CAB-BE3AE933E0B4}">
      <dgm:prSet phldrT="[Text]" custT="1"/>
      <dgm:spPr/>
      <dgm:t>
        <a:bodyPr/>
        <a:lstStyle/>
        <a:p>
          <a:r>
            <a:rPr lang="en-US" sz="1200" dirty="0" smtClean="0">
              <a:sym typeface="Wingdings"/>
            </a:rPr>
            <a:t> </a:t>
          </a:r>
          <a:r>
            <a:rPr lang="en-US" sz="1200" dirty="0" smtClean="0"/>
            <a:t>Debt financing through Bahrain Development Bank</a:t>
          </a:r>
          <a:endParaRPr lang="en-US" sz="1200" dirty="0"/>
        </a:p>
      </dgm:t>
    </dgm:pt>
    <dgm:pt modelId="{6F6007F1-873D-4A18-A136-1BA727779879}" type="parTrans" cxnId="{CC6912C2-44CA-4FF9-9DA8-22AAA9733F4E}">
      <dgm:prSet/>
      <dgm:spPr/>
      <dgm:t>
        <a:bodyPr/>
        <a:lstStyle/>
        <a:p>
          <a:endParaRPr lang="en-US" sz="1000"/>
        </a:p>
      </dgm:t>
    </dgm:pt>
    <dgm:pt modelId="{49C4EFDF-A06B-44B0-9CE9-52BCC8D005A5}" type="sibTrans" cxnId="{CC6912C2-44CA-4FF9-9DA8-22AAA9733F4E}">
      <dgm:prSet/>
      <dgm:spPr/>
      <dgm:t>
        <a:bodyPr/>
        <a:lstStyle/>
        <a:p>
          <a:endParaRPr lang="en-US" sz="1000"/>
        </a:p>
      </dgm:t>
    </dgm:pt>
    <dgm:pt modelId="{D24877C3-E07A-45CB-A0F1-787CA788D06A}">
      <dgm:prSet custT="1"/>
      <dgm:spPr/>
      <dgm:t>
        <a:bodyPr/>
        <a:lstStyle/>
        <a:p>
          <a:r>
            <a:rPr lang="en-US" sz="1200" dirty="0" smtClean="0">
              <a:sym typeface="Wingdings"/>
            </a:rPr>
            <a:t> </a:t>
          </a:r>
          <a:r>
            <a:rPr lang="en-US" sz="1200" dirty="0" smtClean="0"/>
            <a:t>Equity Investment through Seed Fuel program</a:t>
          </a:r>
        </a:p>
      </dgm:t>
    </dgm:pt>
    <dgm:pt modelId="{EE54D75D-0E31-4346-AF60-743FB1490E9D}" type="parTrans" cxnId="{6517320D-5A1C-42EB-937B-4F222E342740}">
      <dgm:prSet/>
      <dgm:spPr/>
      <dgm:t>
        <a:bodyPr/>
        <a:lstStyle/>
        <a:p>
          <a:endParaRPr lang="en-US" sz="1000"/>
        </a:p>
      </dgm:t>
    </dgm:pt>
    <dgm:pt modelId="{B118D19E-B2D5-4949-AC78-11FB999238D6}" type="sibTrans" cxnId="{6517320D-5A1C-42EB-937B-4F222E342740}">
      <dgm:prSet/>
      <dgm:spPr/>
      <dgm:t>
        <a:bodyPr/>
        <a:lstStyle/>
        <a:p>
          <a:endParaRPr lang="en-US" sz="1000"/>
        </a:p>
      </dgm:t>
    </dgm:pt>
    <dgm:pt modelId="{D9ED8F6B-6C5A-4A74-8BB2-14471229158C}">
      <dgm:prSet custT="1"/>
      <dgm:spPr/>
      <dgm:t>
        <a:bodyPr/>
        <a:lstStyle/>
        <a:p>
          <a:r>
            <a:rPr lang="en-US" sz="1200" dirty="0" smtClean="0">
              <a:sym typeface="Wingdings"/>
            </a:rPr>
            <a:t> </a:t>
          </a:r>
          <a:r>
            <a:rPr lang="en-US" sz="1200" dirty="0" smtClean="0"/>
            <a:t>Equity investment through the Invested Platform </a:t>
          </a:r>
          <a:endParaRPr lang="en-US" sz="1200" dirty="0"/>
        </a:p>
      </dgm:t>
    </dgm:pt>
    <dgm:pt modelId="{93FDC6AA-666C-4C10-9B66-DB7384AFE379}" type="parTrans" cxnId="{422005D1-3B75-4FBA-B84C-165FF12F57E4}">
      <dgm:prSet/>
      <dgm:spPr/>
      <dgm:t>
        <a:bodyPr/>
        <a:lstStyle/>
        <a:p>
          <a:endParaRPr lang="en-US" sz="1000"/>
        </a:p>
      </dgm:t>
    </dgm:pt>
    <dgm:pt modelId="{A5E5BF26-B875-43E2-9103-6AE0F08E9AC9}" type="sibTrans" cxnId="{422005D1-3B75-4FBA-B84C-165FF12F57E4}">
      <dgm:prSet/>
      <dgm:spPr/>
      <dgm:t>
        <a:bodyPr/>
        <a:lstStyle/>
        <a:p>
          <a:endParaRPr lang="en-US" sz="1000"/>
        </a:p>
      </dgm:t>
    </dgm:pt>
    <dgm:pt modelId="{94B3348A-3B4F-44F3-AEC1-D0CEB23BD677}" type="pres">
      <dgm:prSet presAssocID="{6C99EF42-3831-4F2D-9F85-5FA07A4CBCCA}" presName="vert0" presStyleCnt="0">
        <dgm:presLayoutVars>
          <dgm:dir/>
          <dgm:animOne val="branch"/>
          <dgm:animLvl val="lvl"/>
        </dgm:presLayoutVars>
      </dgm:prSet>
      <dgm:spPr/>
      <dgm:t>
        <a:bodyPr/>
        <a:lstStyle/>
        <a:p>
          <a:endParaRPr lang="en-US"/>
        </a:p>
      </dgm:t>
    </dgm:pt>
    <dgm:pt modelId="{EEABA82C-BB46-4C0D-A236-E045CB14337F}" type="pres">
      <dgm:prSet presAssocID="{C6EE11E5-19C9-47BB-8418-4219D49CDC7B}" presName="thickLine" presStyleLbl="alignNode1" presStyleIdx="0" presStyleCnt="1" custLinFactNeighborY="-811"/>
      <dgm:spPr/>
    </dgm:pt>
    <dgm:pt modelId="{6E8B36BE-420C-48CC-96E2-6BC14B77FA11}" type="pres">
      <dgm:prSet presAssocID="{C6EE11E5-19C9-47BB-8418-4219D49CDC7B}" presName="horz1" presStyleCnt="0"/>
      <dgm:spPr/>
    </dgm:pt>
    <dgm:pt modelId="{99D55ABB-69E9-42C5-87B4-F07BB77E9E3A}" type="pres">
      <dgm:prSet presAssocID="{C6EE11E5-19C9-47BB-8418-4219D49CDC7B}" presName="tx1" presStyleLbl="revTx" presStyleIdx="0" presStyleCnt="4" custScaleX="14014"/>
      <dgm:spPr/>
      <dgm:t>
        <a:bodyPr/>
        <a:lstStyle/>
        <a:p>
          <a:endParaRPr lang="en-US"/>
        </a:p>
      </dgm:t>
    </dgm:pt>
    <dgm:pt modelId="{FCD04D97-8A53-43BB-B3F7-3D1357417D7A}" type="pres">
      <dgm:prSet presAssocID="{C6EE11E5-19C9-47BB-8418-4219D49CDC7B}" presName="vert1" presStyleCnt="0"/>
      <dgm:spPr/>
    </dgm:pt>
    <dgm:pt modelId="{CCB6CD71-F899-40D1-A447-18164F8D6237}" type="pres">
      <dgm:prSet presAssocID="{F7BB12D1-C867-4578-8CAB-BE3AE933E0B4}" presName="vertSpace2a" presStyleCnt="0"/>
      <dgm:spPr/>
    </dgm:pt>
    <dgm:pt modelId="{A1204101-2418-4903-85B9-F4783B604C5C}" type="pres">
      <dgm:prSet presAssocID="{F7BB12D1-C867-4578-8CAB-BE3AE933E0B4}" presName="horz2" presStyleCnt="0"/>
      <dgm:spPr/>
    </dgm:pt>
    <dgm:pt modelId="{0E652402-913E-4440-AD35-8A766193510A}" type="pres">
      <dgm:prSet presAssocID="{F7BB12D1-C867-4578-8CAB-BE3AE933E0B4}" presName="horzSpace2" presStyleCnt="0"/>
      <dgm:spPr/>
    </dgm:pt>
    <dgm:pt modelId="{B06B0B6C-BE7A-433B-8DC3-72117E121176}" type="pres">
      <dgm:prSet presAssocID="{F7BB12D1-C867-4578-8CAB-BE3AE933E0B4}" presName="tx2" presStyleLbl="revTx" presStyleIdx="1" presStyleCnt="4"/>
      <dgm:spPr/>
      <dgm:t>
        <a:bodyPr/>
        <a:lstStyle/>
        <a:p>
          <a:endParaRPr lang="en-US"/>
        </a:p>
      </dgm:t>
    </dgm:pt>
    <dgm:pt modelId="{C192ABB7-75EF-40C8-9031-86AD48B41EFE}" type="pres">
      <dgm:prSet presAssocID="{F7BB12D1-C867-4578-8CAB-BE3AE933E0B4}" presName="vert2" presStyleCnt="0"/>
      <dgm:spPr/>
    </dgm:pt>
    <dgm:pt modelId="{18D1F024-7613-426D-A681-1A2E3EF34564}" type="pres">
      <dgm:prSet presAssocID="{F7BB12D1-C867-4578-8CAB-BE3AE933E0B4}" presName="thinLine2b" presStyleLbl="callout" presStyleIdx="0" presStyleCnt="3"/>
      <dgm:spPr>
        <a:ln w="9525">
          <a:solidFill>
            <a:schemeClr val="accent2"/>
          </a:solidFill>
        </a:ln>
      </dgm:spPr>
    </dgm:pt>
    <dgm:pt modelId="{9FF2915F-4EDF-4628-88B1-F2F1B4351617}" type="pres">
      <dgm:prSet presAssocID="{F7BB12D1-C867-4578-8CAB-BE3AE933E0B4}" presName="vertSpace2b" presStyleCnt="0"/>
      <dgm:spPr/>
    </dgm:pt>
    <dgm:pt modelId="{8334E120-9B8C-484B-8090-62C85DE5FBB2}" type="pres">
      <dgm:prSet presAssocID="{D24877C3-E07A-45CB-A0F1-787CA788D06A}" presName="horz2" presStyleCnt="0"/>
      <dgm:spPr/>
    </dgm:pt>
    <dgm:pt modelId="{A5BAD219-1F21-48E6-9F25-A0FEC2FD5B79}" type="pres">
      <dgm:prSet presAssocID="{D24877C3-E07A-45CB-A0F1-787CA788D06A}" presName="horzSpace2" presStyleCnt="0"/>
      <dgm:spPr/>
    </dgm:pt>
    <dgm:pt modelId="{A2ED3A36-20EE-453A-A037-34D1D9CA0086}" type="pres">
      <dgm:prSet presAssocID="{D24877C3-E07A-45CB-A0F1-787CA788D06A}" presName="tx2" presStyleLbl="revTx" presStyleIdx="2" presStyleCnt="4" custScaleX="126265"/>
      <dgm:spPr/>
      <dgm:t>
        <a:bodyPr/>
        <a:lstStyle/>
        <a:p>
          <a:endParaRPr lang="en-US"/>
        </a:p>
      </dgm:t>
    </dgm:pt>
    <dgm:pt modelId="{927B8088-BF22-4490-A31E-EE3B85E89757}" type="pres">
      <dgm:prSet presAssocID="{D24877C3-E07A-45CB-A0F1-787CA788D06A}" presName="vert2" presStyleCnt="0"/>
      <dgm:spPr/>
    </dgm:pt>
    <dgm:pt modelId="{B7016141-9245-4D8D-8A4F-E66A24D7C779}" type="pres">
      <dgm:prSet presAssocID="{D24877C3-E07A-45CB-A0F1-787CA788D06A}" presName="thinLine2b" presStyleLbl="callout" presStyleIdx="1" presStyleCnt="3"/>
      <dgm:spPr>
        <a:ln w="9525">
          <a:solidFill>
            <a:schemeClr val="accent2"/>
          </a:solidFill>
        </a:ln>
      </dgm:spPr>
    </dgm:pt>
    <dgm:pt modelId="{91AFEDF0-93F2-48F4-B5EB-03F012D13178}" type="pres">
      <dgm:prSet presAssocID="{D24877C3-E07A-45CB-A0F1-787CA788D06A}" presName="vertSpace2b" presStyleCnt="0"/>
      <dgm:spPr/>
    </dgm:pt>
    <dgm:pt modelId="{F58E3902-1CD5-4F4B-AF77-58E022F6FB3C}" type="pres">
      <dgm:prSet presAssocID="{D9ED8F6B-6C5A-4A74-8BB2-14471229158C}" presName="horz2" presStyleCnt="0"/>
      <dgm:spPr/>
    </dgm:pt>
    <dgm:pt modelId="{9245F5D9-9018-4FC8-9636-D74B1ECA9BE6}" type="pres">
      <dgm:prSet presAssocID="{D9ED8F6B-6C5A-4A74-8BB2-14471229158C}" presName="horzSpace2" presStyleCnt="0"/>
      <dgm:spPr/>
    </dgm:pt>
    <dgm:pt modelId="{50657E8E-1C54-4D76-A2D5-3537851540D5}" type="pres">
      <dgm:prSet presAssocID="{D9ED8F6B-6C5A-4A74-8BB2-14471229158C}" presName="tx2" presStyleLbl="revTx" presStyleIdx="3" presStyleCnt="4"/>
      <dgm:spPr/>
      <dgm:t>
        <a:bodyPr/>
        <a:lstStyle/>
        <a:p>
          <a:endParaRPr lang="en-US"/>
        </a:p>
      </dgm:t>
    </dgm:pt>
    <dgm:pt modelId="{5DCCCC1E-5F52-4467-8BBC-FF62D4F1727A}" type="pres">
      <dgm:prSet presAssocID="{D9ED8F6B-6C5A-4A74-8BB2-14471229158C}" presName="vert2" presStyleCnt="0"/>
      <dgm:spPr/>
    </dgm:pt>
    <dgm:pt modelId="{C25C503A-8BEA-47E3-82FB-6999761680DA}" type="pres">
      <dgm:prSet presAssocID="{D9ED8F6B-6C5A-4A74-8BB2-14471229158C}" presName="thinLine2b" presStyleLbl="callout" presStyleIdx="2" presStyleCnt="3"/>
      <dgm:spPr>
        <a:ln w="9525">
          <a:solidFill>
            <a:schemeClr val="accent2"/>
          </a:solidFill>
        </a:ln>
      </dgm:spPr>
    </dgm:pt>
    <dgm:pt modelId="{1F34ABBF-7A7F-4023-AD61-693738235AE8}" type="pres">
      <dgm:prSet presAssocID="{D9ED8F6B-6C5A-4A74-8BB2-14471229158C}" presName="vertSpace2b" presStyleCnt="0"/>
      <dgm:spPr/>
    </dgm:pt>
  </dgm:ptLst>
  <dgm:cxnLst>
    <dgm:cxn modelId="{6B31F5CC-20AA-48C3-BB2F-04F866210D64}" type="presOf" srcId="{6C99EF42-3831-4F2D-9F85-5FA07A4CBCCA}" destId="{94B3348A-3B4F-44F3-AEC1-D0CEB23BD677}" srcOrd="0" destOrd="0" presId="urn:microsoft.com/office/officeart/2008/layout/LinedList"/>
    <dgm:cxn modelId="{D827A8E9-4C5C-45E8-9680-6183ED081A07}" srcId="{6C99EF42-3831-4F2D-9F85-5FA07A4CBCCA}" destId="{C6EE11E5-19C9-47BB-8418-4219D49CDC7B}" srcOrd="0" destOrd="0" parTransId="{585784F6-CBC0-49C0-B4EE-A1BFC34609DF}" sibTransId="{DD129588-8FEF-45BC-A9E9-684AED1D453C}"/>
    <dgm:cxn modelId="{127359FC-0060-46F4-9121-49DF3369950F}" type="presOf" srcId="{F7BB12D1-C867-4578-8CAB-BE3AE933E0B4}" destId="{B06B0B6C-BE7A-433B-8DC3-72117E121176}" srcOrd="0" destOrd="0" presId="urn:microsoft.com/office/officeart/2008/layout/LinedList"/>
    <dgm:cxn modelId="{6517320D-5A1C-42EB-937B-4F222E342740}" srcId="{C6EE11E5-19C9-47BB-8418-4219D49CDC7B}" destId="{D24877C3-E07A-45CB-A0F1-787CA788D06A}" srcOrd="1" destOrd="0" parTransId="{EE54D75D-0E31-4346-AF60-743FB1490E9D}" sibTransId="{B118D19E-B2D5-4949-AC78-11FB999238D6}"/>
    <dgm:cxn modelId="{422005D1-3B75-4FBA-B84C-165FF12F57E4}" srcId="{C6EE11E5-19C9-47BB-8418-4219D49CDC7B}" destId="{D9ED8F6B-6C5A-4A74-8BB2-14471229158C}" srcOrd="2" destOrd="0" parTransId="{93FDC6AA-666C-4C10-9B66-DB7384AFE379}" sibTransId="{A5E5BF26-B875-43E2-9103-6AE0F08E9AC9}"/>
    <dgm:cxn modelId="{BE1631D5-137F-449F-AFC0-C0BEFBED0E92}" type="presOf" srcId="{D24877C3-E07A-45CB-A0F1-787CA788D06A}" destId="{A2ED3A36-20EE-453A-A037-34D1D9CA0086}" srcOrd="0" destOrd="0" presId="urn:microsoft.com/office/officeart/2008/layout/LinedList"/>
    <dgm:cxn modelId="{CC6912C2-44CA-4FF9-9DA8-22AAA9733F4E}" srcId="{C6EE11E5-19C9-47BB-8418-4219D49CDC7B}" destId="{F7BB12D1-C867-4578-8CAB-BE3AE933E0B4}" srcOrd="0" destOrd="0" parTransId="{6F6007F1-873D-4A18-A136-1BA727779879}" sibTransId="{49C4EFDF-A06B-44B0-9CE9-52BCC8D005A5}"/>
    <dgm:cxn modelId="{F1C411B6-05A1-49E7-B256-3FCE8F4CFC57}" type="presOf" srcId="{D9ED8F6B-6C5A-4A74-8BB2-14471229158C}" destId="{50657E8E-1C54-4D76-A2D5-3537851540D5}" srcOrd="0" destOrd="0" presId="urn:microsoft.com/office/officeart/2008/layout/LinedList"/>
    <dgm:cxn modelId="{866A2954-FBC7-4B0D-B380-3C9B2BC4A10B}" type="presOf" srcId="{C6EE11E5-19C9-47BB-8418-4219D49CDC7B}" destId="{99D55ABB-69E9-42C5-87B4-F07BB77E9E3A}" srcOrd="0" destOrd="0" presId="urn:microsoft.com/office/officeart/2008/layout/LinedList"/>
    <dgm:cxn modelId="{2EA9A763-B33A-4BE3-A7D8-E34804C3E290}" type="presParOf" srcId="{94B3348A-3B4F-44F3-AEC1-D0CEB23BD677}" destId="{EEABA82C-BB46-4C0D-A236-E045CB14337F}" srcOrd="0" destOrd="0" presId="urn:microsoft.com/office/officeart/2008/layout/LinedList"/>
    <dgm:cxn modelId="{49B96B3F-D364-4336-BA87-38FCFC25D473}" type="presParOf" srcId="{94B3348A-3B4F-44F3-AEC1-D0CEB23BD677}" destId="{6E8B36BE-420C-48CC-96E2-6BC14B77FA11}" srcOrd="1" destOrd="0" presId="urn:microsoft.com/office/officeart/2008/layout/LinedList"/>
    <dgm:cxn modelId="{E8AFFE1A-BFBD-48CF-8F1E-3FE2CEE3CD68}" type="presParOf" srcId="{6E8B36BE-420C-48CC-96E2-6BC14B77FA11}" destId="{99D55ABB-69E9-42C5-87B4-F07BB77E9E3A}" srcOrd="0" destOrd="0" presId="urn:microsoft.com/office/officeart/2008/layout/LinedList"/>
    <dgm:cxn modelId="{41914B30-BCD6-47BE-A8FA-9278DAD6CAF0}" type="presParOf" srcId="{6E8B36BE-420C-48CC-96E2-6BC14B77FA11}" destId="{FCD04D97-8A53-43BB-B3F7-3D1357417D7A}" srcOrd="1" destOrd="0" presId="urn:microsoft.com/office/officeart/2008/layout/LinedList"/>
    <dgm:cxn modelId="{505C783C-21B1-4AAA-9FCF-9C55AFCC74B9}" type="presParOf" srcId="{FCD04D97-8A53-43BB-B3F7-3D1357417D7A}" destId="{CCB6CD71-F899-40D1-A447-18164F8D6237}" srcOrd="0" destOrd="0" presId="urn:microsoft.com/office/officeart/2008/layout/LinedList"/>
    <dgm:cxn modelId="{16723F40-84D3-4184-BEE6-2659755180C2}" type="presParOf" srcId="{FCD04D97-8A53-43BB-B3F7-3D1357417D7A}" destId="{A1204101-2418-4903-85B9-F4783B604C5C}" srcOrd="1" destOrd="0" presId="urn:microsoft.com/office/officeart/2008/layout/LinedList"/>
    <dgm:cxn modelId="{D68DFBCA-BBCC-4977-B6FF-87A0AC0DC6AC}" type="presParOf" srcId="{A1204101-2418-4903-85B9-F4783B604C5C}" destId="{0E652402-913E-4440-AD35-8A766193510A}" srcOrd="0" destOrd="0" presId="urn:microsoft.com/office/officeart/2008/layout/LinedList"/>
    <dgm:cxn modelId="{6D35F715-EB02-4647-9F11-C7831EBE5EF2}" type="presParOf" srcId="{A1204101-2418-4903-85B9-F4783B604C5C}" destId="{B06B0B6C-BE7A-433B-8DC3-72117E121176}" srcOrd="1" destOrd="0" presId="urn:microsoft.com/office/officeart/2008/layout/LinedList"/>
    <dgm:cxn modelId="{9431FB62-D13A-4462-8B76-50B856F8B121}" type="presParOf" srcId="{A1204101-2418-4903-85B9-F4783B604C5C}" destId="{C192ABB7-75EF-40C8-9031-86AD48B41EFE}" srcOrd="2" destOrd="0" presId="urn:microsoft.com/office/officeart/2008/layout/LinedList"/>
    <dgm:cxn modelId="{A1DFB8DC-AB48-4DF5-B66F-430423361C59}" type="presParOf" srcId="{FCD04D97-8A53-43BB-B3F7-3D1357417D7A}" destId="{18D1F024-7613-426D-A681-1A2E3EF34564}" srcOrd="2" destOrd="0" presId="urn:microsoft.com/office/officeart/2008/layout/LinedList"/>
    <dgm:cxn modelId="{67D5A89F-E164-4E53-8731-8CE2898833FF}" type="presParOf" srcId="{FCD04D97-8A53-43BB-B3F7-3D1357417D7A}" destId="{9FF2915F-4EDF-4628-88B1-F2F1B4351617}" srcOrd="3" destOrd="0" presId="urn:microsoft.com/office/officeart/2008/layout/LinedList"/>
    <dgm:cxn modelId="{F82B4E47-7348-4B71-ABB8-7F007DAF0A18}" type="presParOf" srcId="{FCD04D97-8A53-43BB-B3F7-3D1357417D7A}" destId="{8334E120-9B8C-484B-8090-62C85DE5FBB2}" srcOrd="4" destOrd="0" presId="urn:microsoft.com/office/officeart/2008/layout/LinedList"/>
    <dgm:cxn modelId="{84885925-EAB3-44B4-859A-CE214C147A54}" type="presParOf" srcId="{8334E120-9B8C-484B-8090-62C85DE5FBB2}" destId="{A5BAD219-1F21-48E6-9F25-A0FEC2FD5B79}" srcOrd="0" destOrd="0" presId="urn:microsoft.com/office/officeart/2008/layout/LinedList"/>
    <dgm:cxn modelId="{98D86D2B-2FE0-4FC2-8973-0E5F684FE856}" type="presParOf" srcId="{8334E120-9B8C-484B-8090-62C85DE5FBB2}" destId="{A2ED3A36-20EE-453A-A037-34D1D9CA0086}" srcOrd="1" destOrd="0" presId="urn:microsoft.com/office/officeart/2008/layout/LinedList"/>
    <dgm:cxn modelId="{46126012-B066-4771-B75A-B62B634C3DAE}" type="presParOf" srcId="{8334E120-9B8C-484B-8090-62C85DE5FBB2}" destId="{927B8088-BF22-4490-A31E-EE3B85E89757}" srcOrd="2" destOrd="0" presId="urn:microsoft.com/office/officeart/2008/layout/LinedList"/>
    <dgm:cxn modelId="{5BFF1589-4773-4D30-8E0F-54CE7D6F0D33}" type="presParOf" srcId="{FCD04D97-8A53-43BB-B3F7-3D1357417D7A}" destId="{B7016141-9245-4D8D-8A4F-E66A24D7C779}" srcOrd="5" destOrd="0" presId="urn:microsoft.com/office/officeart/2008/layout/LinedList"/>
    <dgm:cxn modelId="{8AFD4651-A6C0-40B9-8A54-6A5BD6CAE0D0}" type="presParOf" srcId="{FCD04D97-8A53-43BB-B3F7-3D1357417D7A}" destId="{91AFEDF0-93F2-48F4-B5EB-03F012D13178}" srcOrd="6" destOrd="0" presId="urn:microsoft.com/office/officeart/2008/layout/LinedList"/>
    <dgm:cxn modelId="{BC72D7C2-B31F-41B6-B843-DBB369905F3C}" type="presParOf" srcId="{FCD04D97-8A53-43BB-B3F7-3D1357417D7A}" destId="{F58E3902-1CD5-4F4B-AF77-58E022F6FB3C}" srcOrd="7" destOrd="0" presId="urn:microsoft.com/office/officeart/2008/layout/LinedList"/>
    <dgm:cxn modelId="{C9D88858-4320-4985-BC07-AFE8FF6E7349}" type="presParOf" srcId="{F58E3902-1CD5-4F4B-AF77-58E022F6FB3C}" destId="{9245F5D9-9018-4FC8-9636-D74B1ECA9BE6}" srcOrd="0" destOrd="0" presId="urn:microsoft.com/office/officeart/2008/layout/LinedList"/>
    <dgm:cxn modelId="{C45740BA-1991-4E2F-B52E-92C1C33B19E8}" type="presParOf" srcId="{F58E3902-1CD5-4F4B-AF77-58E022F6FB3C}" destId="{50657E8E-1C54-4D76-A2D5-3537851540D5}" srcOrd="1" destOrd="0" presId="urn:microsoft.com/office/officeart/2008/layout/LinedList"/>
    <dgm:cxn modelId="{74CECC02-CAD1-41B9-A442-9B62B2A8DAAF}" type="presParOf" srcId="{F58E3902-1CD5-4F4B-AF77-58E022F6FB3C}" destId="{5DCCCC1E-5F52-4467-8BBC-FF62D4F1727A}" srcOrd="2" destOrd="0" presId="urn:microsoft.com/office/officeart/2008/layout/LinedList"/>
    <dgm:cxn modelId="{B06C6A1A-816A-4883-A2E8-C43751C32B15}" type="presParOf" srcId="{FCD04D97-8A53-43BB-B3F7-3D1357417D7A}" destId="{C25C503A-8BEA-47E3-82FB-6999761680DA}" srcOrd="8" destOrd="0" presId="urn:microsoft.com/office/officeart/2008/layout/LinedList"/>
    <dgm:cxn modelId="{7E8A7515-C8E7-4A5B-89BB-72B6192F510E}" type="presParOf" srcId="{FCD04D97-8A53-43BB-B3F7-3D1357417D7A}" destId="{1F34ABBF-7A7F-4023-AD61-693738235AE8}" srcOrd="9" destOrd="0" presId="urn:microsoft.com/office/officeart/2008/layout/Lin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AA560-9E21-4450-86E7-A5E07839A86E}"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BF8C8F23-FD4E-4101-917D-A7D2F9BB0A2F}">
      <dgm:prSet phldrT="[Text]" custT="1"/>
      <dgm:spPr>
        <a:solidFill>
          <a:schemeClr val="accent2">
            <a:hueOff val="0"/>
            <a:satOff val="0"/>
            <a:lumOff val="0"/>
          </a:schemeClr>
        </a:solidFill>
      </dgm:spPr>
      <dgm:t>
        <a:bodyPr/>
        <a:lstStyle/>
        <a:p>
          <a:r>
            <a:rPr lang="en-US" sz="1200" b="1" dirty="0" smtClean="0">
              <a:solidFill>
                <a:schemeClr val="bg1"/>
              </a:solidFill>
            </a:rPr>
            <a:t>Rowad Events</a:t>
          </a:r>
          <a:endParaRPr lang="en-US" sz="1200" b="1" dirty="0">
            <a:solidFill>
              <a:schemeClr val="bg1"/>
            </a:solidFill>
          </a:endParaRPr>
        </a:p>
      </dgm:t>
    </dgm:pt>
    <dgm:pt modelId="{98DE5D07-8670-4843-A9CF-373F7923DE31}" type="parTrans" cxnId="{2318C69D-62F2-4DC2-A301-D5AFD64C438A}">
      <dgm:prSet/>
      <dgm:spPr/>
      <dgm:t>
        <a:bodyPr/>
        <a:lstStyle/>
        <a:p>
          <a:endParaRPr lang="en-US" sz="1200"/>
        </a:p>
      </dgm:t>
    </dgm:pt>
    <dgm:pt modelId="{2696A129-748A-4C03-B021-B8EB2B353DC9}" type="sibTrans" cxnId="{2318C69D-62F2-4DC2-A301-D5AFD64C438A}">
      <dgm:prSet/>
      <dgm:spPr/>
      <dgm:t>
        <a:bodyPr/>
        <a:lstStyle/>
        <a:p>
          <a:endParaRPr lang="en-US" sz="1200"/>
        </a:p>
      </dgm:t>
    </dgm:pt>
    <dgm:pt modelId="{E8D91874-4C56-4B2C-9086-3C24457A6387}">
      <dgm:prSet phldrT="[Text]" custT="1"/>
      <dgm:spPr/>
      <dgm:t>
        <a:bodyPr/>
        <a:lstStyle/>
        <a:p>
          <a:pPr rtl="0"/>
          <a:r>
            <a:rPr lang="en-US" sz="1200" b="1" dirty="0" smtClean="0"/>
            <a:t>Rowad Majlis</a:t>
          </a:r>
          <a:endParaRPr lang="en-US" sz="1200" b="1" dirty="0"/>
        </a:p>
      </dgm:t>
    </dgm:pt>
    <dgm:pt modelId="{0F428262-A39E-4654-8842-AB6BC99451CF}" type="parTrans" cxnId="{D9B4CBC5-2B5B-48F3-8893-EAACECB21579}">
      <dgm:prSet/>
      <dgm:spPr/>
      <dgm:t>
        <a:bodyPr/>
        <a:lstStyle/>
        <a:p>
          <a:endParaRPr lang="en-US" sz="1200"/>
        </a:p>
      </dgm:t>
    </dgm:pt>
    <dgm:pt modelId="{A4B66A0C-E73C-4F0D-905A-F03300E5CF07}" type="sibTrans" cxnId="{D9B4CBC5-2B5B-48F3-8893-EAACECB21579}">
      <dgm:prSet/>
      <dgm:spPr/>
      <dgm:t>
        <a:bodyPr/>
        <a:lstStyle/>
        <a:p>
          <a:endParaRPr lang="en-US" sz="1200"/>
        </a:p>
      </dgm:t>
    </dgm:pt>
    <dgm:pt modelId="{0980979F-9EAC-408F-AD56-42026279A687}">
      <dgm:prSet phldrT="[Text]" custT="1"/>
      <dgm:spPr/>
      <dgm:t>
        <a:bodyPr/>
        <a:lstStyle/>
        <a:p>
          <a:pPr rtl="0"/>
          <a:r>
            <a:rPr lang="en-US" sz="1200" b="1" dirty="0" smtClean="0"/>
            <a:t>Rowad Talk</a:t>
          </a:r>
          <a:endParaRPr lang="en-US" sz="1200" b="1" dirty="0"/>
        </a:p>
      </dgm:t>
    </dgm:pt>
    <dgm:pt modelId="{B663C4AD-F9A0-452F-94D9-307554AFCD28}" type="parTrans" cxnId="{464530CE-549A-43FE-BAF1-D05A363E9006}">
      <dgm:prSet/>
      <dgm:spPr/>
      <dgm:t>
        <a:bodyPr/>
        <a:lstStyle/>
        <a:p>
          <a:endParaRPr lang="en-US" sz="1200"/>
        </a:p>
      </dgm:t>
    </dgm:pt>
    <dgm:pt modelId="{CA63238A-98E4-4E74-80E6-8A7CFC4B9B22}" type="sibTrans" cxnId="{464530CE-549A-43FE-BAF1-D05A363E9006}">
      <dgm:prSet/>
      <dgm:spPr/>
      <dgm:t>
        <a:bodyPr/>
        <a:lstStyle/>
        <a:p>
          <a:endParaRPr lang="en-US" sz="1200"/>
        </a:p>
      </dgm:t>
    </dgm:pt>
    <dgm:pt modelId="{9837AD6B-2B2F-463F-AA5E-A18599502400}">
      <dgm:prSet phldrT="[Text]" custT="1"/>
      <dgm:spPr/>
      <dgm:t>
        <a:bodyPr/>
        <a:lstStyle/>
        <a:p>
          <a:pPr rtl="0"/>
          <a:r>
            <a:rPr lang="en-US" sz="1200" b="1" dirty="0" smtClean="0"/>
            <a:t>Invested</a:t>
          </a:r>
          <a:endParaRPr lang="en-US" sz="1200" b="1" dirty="0"/>
        </a:p>
      </dgm:t>
    </dgm:pt>
    <dgm:pt modelId="{8D534235-D2A0-4827-B8DC-5C7C5BDE812B}" type="parTrans" cxnId="{96203A76-ABFE-4EE0-9201-077562BB0B37}">
      <dgm:prSet/>
      <dgm:spPr/>
      <dgm:t>
        <a:bodyPr/>
        <a:lstStyle/>
        <a:p>
          <a:endParaRPr lang="en-US" sz="1200"/>
        </a:p>
      </dgm:t>
    </dgm:pt>
    <dgm:pt modelId="{1DC6411E-14B2-4AE5-9ABB-BAB0CDD2D22B}" type="sibTrans" cxnId="{96203A76-ABFE-4EE0-9201-077562BB0B37}">
      <dgm:prSet/>
      <dgm:spPr/>
      <dgm:t>
        <a:bodyPr/>
        <a:lstStyle/>
        <a:p>
          <a:endParaRPr lang="en-US" sz="1200"/>
        </a:p>
      </dgm:t>
    </dgm:pt>
    <dgm:pt modelId="{F96D0190-66B4-4D23-ACF5-A32544E7E25C}">
      <dgm:prSet phldrT="[Text]" custT="1"/>
      <dgm:spPr/>
      <dgm:t>
        <a:bodyPr/>
        <a:lstStyle/>
        <a:p>
          <a:pPr rtl="0"/>
          <a:r>
            <a:rPr lang="en-US" sz="1200" b="1" dirty="0" smtClean="0"/>
            <a:t>The Speed</a:t>
          </a:r>
          <a:endParaRPr lang="en-US" sz="1200" b="1" dirty="0"/>
        </a:p>
      </dgm:t>
    </dgm:pt>
    <dgm:pt modelId="{87956E12-8AD6-41AA-961E-1FD1F6D6908A}" type="parTrans" cxnId="{F1F596E2-6603-4A79-BA8E-63F26AE1CA64}">
      <dgm:prSet/>
      <dgm:spPr/>
      <dgm:t>
        <a:bodyPr/>
        <a:lstStyle/>
        <a:p>
          <a:endParaRPr lang="en-US" sz="1200"/>
        </a:p>
      </dgm:t>
    </dgm:pt>
    <dgm:pt modelId="{69B0D48D-1BD9-40AA-A1ED-4BD317973376}" type="sibTrans" cxnId="{F1F596E2-6603-4A79-BA8E-63F26AE1CA64}">
      <dgm:prSet/>
      <dgm:spPr/>
      <dgm:t>
        <a:bodyPr/>
        <a:lstStyle/>
        <a:p>
          <a:endParaRPr lang="en-US" sz="1200"/>
        </a:p>
      </dgm:t>
    </dgm:pt>
    <dgm:pt modelId="{781C0168-8A1F-4B9E-83FB-F07503C2E609}">
      <dgm:prSet phldrT="[Text]" custT="1"/>
      <dgm:spPr/>
      <dgm:t>
        <a:bodyPr/>
        <a:lstStyle/>
        <a:p>
          <a:pPr rtl="0"/>
          <a:r>
            <a:rPr lang="en-US" sz="1200" b="1" dirty="0" smtClean="0"/>
            <a:t>Pitched</a:t>
          </a:r>
          <a:endParaRPr lang="en-US" sz="1200" b="1" dirty="0"/>
        </a:p>
      </dgm:t>
    </dgm:pt>
    <dgm:pt modelId="{1AF9E301-79EE-4762-B6C3-91164A4D2C7F}" type="parTrans" cxnId="{1E97785D-A5C4-4D31-A7B7-413822A58F51}">
      <dgm:prSet/>
      <dgm:spPr/>
      <dgm:t>
        <a:bodyPr/>
        <a:lstStyle/>
        <a:p>
          <a:endParaRPr lang="en-US" sz="1200"/>
        </a:p>
      </dgm:t>
    </dgm:pt>
    <dgm:pt modelId="{F6F56FA0-94B0-4710-ACEA-A9164C4106B3}" type="sibTrans" cxnId="{1E97785D-A5C4-4D31-A7B7-413822A58F51}">
      <dgm:prSet/>
      <dgm:spPr/>
      <dgm:t>
        <a:bodyPr/>
        <a:lstStyle/>
        <a:p>
          <a:endParaRPr lang="en-US" sz="1200"/>
        </a:p>
      </dgm:t>
    </dgm:pt>
    <dgm:pt modelId="{29CAAB85-DC14-471F-9A33-B8E9954BC1F3}" type="pres">
      <dgm:prSet presAssocID="{8F2AA560-9E21-4450-86E7-A5E07839A86E}" presName="composite" presStyleCnt="0">
        <dgm:presLayoutVars>
          <dgm:chMax val="1"/>
          <dgm:dir/>
          <dgm:resizeHandles val="exact"/>
        </dgm:presLayoutVars>
      </dgm:prSet>
      <dgm:spPr/>
      <dgm:t>
        <a:bodyPr/>
        <a:lstStyle/>
        <a:p>
          <a:endParaRPr lang="en-US"/>
        </a:p>
      </dgm:t>
    </dgm:pt>
    <dgm:pt modelId="{A367A162-6DB6-4FB0-A435-B7C2F44138D0}" type="pres">
      <dgm:prSet presAssocID="{8F2AA560-9E21-4450-86E7-A5E07839A86E}" presName="radial" presStyleCnt="0">
        <dgm:presLayoutVars>
          <dgm:animLvl val="ctr"/>
        </dgm:presLayoutVars>
      </dgm:prSet>
      <dgm:spPr/>
    </dgm:pt>
    <dgm:pt modelId="{773DEA37-E4A4-4C2D-8A5E-02FA71DD0AF5}" type="pres">
      <dgm:prSet presAssocID="{BF8C8F23-FD4E-4101-917D-A7D2F9BB0A2F}" presName="centerShape" presStyleLbl="vennNode1" presStyleIdx="0" presStyleCnt="6" custScaleX="77810" custScaleY="77810"/>
      <dgm:spPr/>
      <dgm:t>
        <a:bodyPr/>
        <a:lstStyle/>
        <a:p>
          <a:endParaRPr lang="en-US"/>
        </a:p>
      </dgm:t>
    </dgm:pt>
    <dgm:pt modelId="{6BFBAE14-18A7-402B-83B0-E6171EF4AD42}" type="pres">
      <dgm:prSet presAssocID="{E8D91874-4C56-4B2C-9086-3C24457A6387}" presName="node" presStyleLbl="vennNode1" presStyleIdx="1" presStyleCnt="6" custScaleX="126611" custScaleY="127136">
        <dgm:presLayoutVars>
          <dgm:bulletEnabled val="1"/>
        </dgm:presLayoutVars>
      </dgm:prSet>
      <dgm:spPr/>
      <dgm:t>
        <a:bodyPr/>
        <a:lstStyle/>
        <a:p>
          <a:endParaRPr lang="en-US"/>
        </a:p>
      </dgm:t>
    </dgm:pt>
    <dgm:pt modelId="{063BB374-8848-4136-9520-3EF62BBC9F19}" type="pres">
      <dgm:prSet presAssocID="{0980979F-9EAC-408F-AD56-42026279A687}" presName="node" presStyleLbl="vennNode1" presStyleIdx="2" presStyleCnt="6" custScaleX="126611" custScaleY="127136">
        <dgm:presLayoutVars>
          <dgm:bulletEnabled val="1"/>
        </dgm:presLayoutVars>
      </dgm:prSet>
      <dgm:spPr/>
      <dgm:t>
        <a:bodyPr/>
        <a:lstStyle/>
        <a:p>
          <a:endParaRPr lang="en-US"/>
        </a:p>
      </dgm:t>
    </dgm:pt>
    <dgm:pt modelId="{892A80F4-5033-4409-8DA8-2006826FC916}" type="pres">
      <dgm:prSet presAssocID="{9837AD6B-2B2F-463F-AA5E-A18599502400}" presName="node" presStyleLbl="vennNode1" presStyleIdx="3" presStyleCnt="6" custScaleX="126611" custScaleY="127136">
        <dgm:presLayoutVars>
          <dgm:bulletEnabled val="1"/>
        </dgm:presLayoutVars>
      </dgm:prSet>
      <dgm:spPr/>
      <dgm:t>
        <a:bodyPr/>
        <a:lstStyle/>
        <a:p>
          <a:endParaRPr lang="en-US"/>
        </a:p>
      </dgm:t>
    </dgm:pt>
    <dgm:pt modelId="{356AF15B-E23D-4F86-944F-F504A2D9D781}" type="pres">
      <dgm:prSet presAssocID="{F96D0190-66B4-4D23-ACF5-A32544E7E25C}" presName="node" presStyleLbl="vennNode1" presStyleIdx="4" presStyleCnt="6" custScaleX="126611" custScaleY="127136">
        <dgm:presLayoutVars>
          <dgm:bulletEnabled val="1"/>
        </dgm:presLayoutVars>
      </dgm:prSet>
      <dgm:spPr/>
      <dgm:t>
        <a:bodyPr/>
        <a:lstStyle/>
        <a:p>
          <a:endParaRPr lang="en-US"/>
        </a:p>
      </dgm:t>
    </dgm:pt>
    <dgm:pt modelId="{FFC7CE02-8C9E-4637-9C95-5B0305805170}" type="pres">
      <dgm:prSet presAssocID="{781C0168-8A1F-4B9E-83FB-F07503C2E609}" presName="node" presStyleLbl="vennNode1" presStyleIdx="5" presStyleCnt="6" custScaleX="126611" custScaleY="127136">
        <dgm:presLayoutVars>
          <dgm:bulletEnabled val="1"/>
        </dgm:presLayoutVars>
      </dgm:prSet>
      <dgm:spPr/>
      <dgm:t>
        <a:bodyPr/>
        <a:lstStyle/>
        <a:p>
          <a:endParaRPr lang="en-US"/>
        </a:p>
      </dgm:t>
    </dgm:pt>
  </dgm:ptLst>
  <dgm:cxnLst>
    <dgm:cxn modelId="{28B079BF-7085-4F33-B724-3E2DAD7CBA53}" type="presOf" srcId="{BF8C8F23-FD4E-4101-917D-A7D2F9BB0A2F}" destId="{773DEA37-E4A4-4C2D-8A5E-02FA71DD0AF5}" srcOrd="0" destOrd="0" presId="urn:microsoft.com/office/officeart/2005/8/layout/radial3"/>
    <dgm:cxn modelId="{2318C69D-62F2-4DC2-A301-D5AFD64C438A}" srcId="{8F2AA560-9E21-4450-86E7-A5E07839A86E}" destId="{BF8C8F23-FD4E-4101-917D-A7D2F9BB0A2F}" srcOrd="0" destOrd="0" parTransId="{98DE5D07-8670-4843-A9CF-373F7923DE31}" sibTransId="{2696A129-748A-4C03-B021-B8EB2B353DC9}"/>
    <dgm:cxn modelId="{96203A76-ABFE-4EE0-9201-077562BB0B37}" srcId="{BF8C8F23-FD4E-4101-917D-A7D2F9BB0A2F}" destId="{9837AD6B-2B2F-463F-AA5E-A18599502400}" srcOrd="2" destOrd="0" parTransId="{8D534235-D2A0-4827-B8DC-5C7C5BDE812B}" sibTransId="{1DC6411E-14B2-4AE5-9ABB-BAB0CDD2D22B}"/>
    <dgm:cxn modelId="{FCD67098-E24E-42A3-AF92-94C94C675CA8}" type="presOf" srcId="{F96D0190-66B4-4D23-ACF5-A32544E7E25C}" destId="{356AF15B-E23D-4F86-944F-F504A2D9D781}" srcOrd="0" destOrd="0" presId="urn:microsoft.com/office/officeart/2005/8/layout/radial3"/>
    <dgm:cxn modelId="{BC25CF0B-88D1-43CD-9AE6-0C3BEFAF7FEA}" type="presOf" srcId="{8F2AA560-9E21-4450-86E7-A5E07839A86E}" destId="{29CAAB85-DC14-471F-9A33-B8E9954BC1F3}" srcOrd="0" destOrd="0" presId="urn:microsoft.com/office/officeart/2005/8/layout/radial3"/>
    <dgm:cxn modelId="{07250303-5BCE-4993-B31C-1D11CD250CAC}" type="presOf" srcId="{781C0168-8A1F-4B9E-83FB-F07503C2E609}" destId="{FFC7CE02-8C9E-4637-9C95-5B0305805170}" srcOrd="0" destOrd="0" presId="urn:microsoft.com/office/officeart/2005/8/layout/radial3"/>
    <dgm:cxn modelId="{F1F596E2-6603-4A79-BA8E-63F26AE1CA64}" srcId="{BF8C8F23-FD4E-4101-917D-A7D2F9BB0A2F}" destId="{F96D0190-66B4-4D23-ACF5-A32544E7E25C}" srcOrd="3" destOrd="0" parTransId="{87956E12-8AD6-41AA-961E-1FD1F6D6908A}" sibTransId="{69B0D48D-1BD9-40AA-A1ED-4BD317973376}"/>
    <dgm:cxn modelId="{1E97785D-A5C4-4D31-A7B7-413822A58F51}" srcId="{BF8C8F23-FD4E-4101-917D-A7D2F9BB0A2F}" destId="{781C0168-8A1F-4B9E-83FB-F07503C2E609}" srcOrd="4" destOrd="0" parTransId="{1AF9E301-79EE-4762-B6C3-91164A4D2C7F}" sibTransId="{F6F56FA0-94B0-4710-ACEA-A9164C4106B3}"/>
    <dgm:cxn modelId="{666B7761-573A-4EA6-BE5F-A99AFF9BCA00}" type="presOf" srcId="{9837AD6B-2B2F-463F-AA5E-A18599502400}" destId="{892A80F4-5033-4409-8DA8-2006826FC916}" srcOrd="0" destOrd="0" presId="urn:microsoft.com/office/officeart/2005/8/layout/radial3"/>
    <dgm:cxn modelId="{47D27464-2F88-402C-BD87-2A83F8687733}" type="presOf" srcId="{0980979F-9EAC-408F-AD56-42026279A687}" destId="{063BB374-8848-4136-9520-3EF62BBC9F19}" srcOrd="0" destOrd="0" presId="urn:microsoft.com/office/officeart/2005/8/layout/radial3"/>
    <dgm:cxn modelId="{480F5AF6-A2EC-4C4D-A43C-6481DEF73E52}" type="presOf" srcId="{E8D91874-4C56-4B2C-9086-3C24457A6387}" destId="{6BFBAE14-18A7-402B-83B0-E6171EF4AD42}" srcOrd="0" destOrd="0" presId="urn:microsoft.com/office/officeart/2005/8/layout/radial3"/>
    <dgm:cxn modelId="{464530CE-549A-43FE-BAF1-D05A363E9006}" srcId="{BF8C8F23-FD4E-4101-917D-A7D2F9BB0A2F}" destId="{0980979F-9EAC-408F-AD56-42026279A687}" srcOrd="1" destOrd="0" parTransId="{B663C4AD-F9A0-452F-94D9-307554AFCD28}" sibTransId="{CA63238A-98E4-4E74-80E6-8A7CFC4B9B22}"/>
    <dgm:cxn modelId="{D9B4CBC5-2B5B-48F3-8893-EAACECB21579}" srcId="{BF8C8F23-FD4E-4101-917D-A7D2F9BB0A2F}" destId="{E8D91874-4C56-4B2C-9086-3C24457A6387}" srcOrd="0" destOrd="0" parTransId="{0F428262-A39E-4654-8842-AB6BC99451CF}" sibTransId="{A4B66A0C-E73C-4F0D-905A-F03300E5CF07}"/>
    <dgm:cxn modelId="{071BE223-B27B-4C4B-B8F2-8A3697BF9E97}" type="presParOf" srcId="{29CAAB85-DC14-471F-9A33-B8E9954BC1F3}" destId="{A367A162-6DB6-4FB0-A435-B7C2F44138D0}" srcOrd="0" destOrd="0" presId="urn:microsoft.com/office/officeart/2005/8/layout/radial3"/>
    <dgm:cxn modelId="{8CDC9B12-610B-41B2-8BD0-0BCB088A4846}" type="presParOf" srcId="{A367A162-6DB6-4FB0-A435-B7C2F44138D0}" destId="{773DEA37-E4A4-4C2D-8A5E-02FA71DD0AF5}" srcOrd="0" destOrd="0" presId="urn:microsoft.com/office/officeart/2005/8/layout/radial3"/>
    <dgm:cxn modelId="{BD0F4B09-0AA3-4B03-9879-44430159D988}" type="presParOf" srcId="{A367A162-6DB6-4FB0-A435-B7C2F44138D0}" destId="{6BFBAE14-18A7-402B-83B0-E6171EF4AD42}" srcOrd="1" destOrd="0" presId="urn:microsoft.com/office/officeart/2005/8/layout/radial3"/>
    <dgm:cxn modelId="{0B648818-DD10-4BAE-B1E8-9AEA6EC075D7}" type="presParOf" srcId="{A367A162-6DB6-4FB0-A435-B7C2F44138D0}" destId="{063BB374-8848-4136-9520-3EF62BBC9F19}" srcOrd="2" destOrd="0" presId="urn:microsoft.com/office/officeart/2005/8/layout/radial3"/>
    <dgm:cxn modelId="{CC766947-14F1-48E0-BB93-85FCBB534B50}" type="presParOf" srcId="{A367A162-6DB6-4FB0-A435-B7C2F44138D0}" destId="{892A80F4-5033-4409-8DA8-2006826FC916}" srcOrd="3" destOrd="0" presId="urn:microsoft.com/office/officeart/2005/8/layout/radial3"/>
    <dgm:cxn modelId="{B688E4F7-7552-4E19-9E8F-B3C6790D5C47}" type="presParOf" srcId="{A367A162-6DB6-4FB0-A435-B7C2F44138D0}" destId="{356AF15B-E23D-4F86-944F-F504A2D9D781}" srcOrd="4" destOrd="0" presId="urn:microsoft.com/office/officeart/2005/8/layout/radial3"/>
    <dgm:cxn modelId="{A8E61D30-4E65-4D98-921A-DCDBA8E9E2FC}" type="presParOf" srcId="{A367A162-6DB6-4FB0-A435-B7C2F44138D0}" destId="{FFC7CE02-8C9E-4637-9C95-5B030580517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48615-C023-4931-A6BB-91D83FAC7FAA}" type="doc">
      <dgm:prSet loTypeId="urn:microsoft.com/office/officeart/2005/8/layout/process1" loCatId="process" qsTypeId="urn:microsoft.com/office/officeart/2005/8/quickstyle/simple1" qsCatId="simple" csTypeId="urn:microsoft.com/office/officeart/2005/8/colors/accent2_3" csCatId="accent2" phldr="1"/>
      <dgm:spPr/>
    </dgm:pt>
    <dgm:pt modelId="{7541E0E0-09C0-47A6-A21D-7E3D9B7D62BB}">
      <dgm:prSet phldrT="[Text]" custT="1"/>
      <dgm:spPr/>
      <dgm:t>
        <a:bodyPr/>
        <a:lstStyle/>
        <a:p>
          <a:r>
            <a:rPr lang="en-US" sz="1400" b="1" dirty="0" smtClean="0">
              <a:latin typeface="ITC Avant Garde Std Bk" pitchFamily="34" charset="0"/>
            </a:rPr>
            <a:t>Angel Investors </a:t>
          </a:r>
        </a:p>
        <a:p>
          <a:r>
            <a:rPr lang="en-US" sz="1400" b="0" dirty="0" smtClean="0">
              <a:latin typeface="ITC Avant Garde Std Bk" pitchFamily="34" charset="0"/>
            </a:rPr>
            <a:t>70 Active</a:t>
          </a:r>
        </a:p>
      </dgm:t>
    </dgm:pt>
    <dgm:pt modelId="{D0A37FA3-E94D-4A13-A6C2-180550EAAF4B}" type="parTrans" cxnId="{4AC4B33A-7A24-48F3-B126-63A3CB3AD230}">
      <dgm:prSet/>
      <dgm:spPr/>
      <dgm:t>
        <a:bodyPr/>
        <a:lstStyle/>
        <a:p>
          <a:endParaRPr lang="en-US" sz="6000"/>
        </a:p>
      </dgm:t>
    </dgm:pt>
    <dgm:pt modelId="{26833FDD-9951-401A-9FF4-F0044061EA50}" type="sibTrans" cxnId="{4AC4B33A-7A24-48F3-B126-63A3CB3AD230}">
      <dgm:prSet custT="1"/>
      <dgm:spPr>
        <a:noFill/>
      </dgm:spPr>
      <dgm:t>
        <a:bodyPr/>
        <a:lstStyle/>
        <a:p>
          <a:endParaRPr lang="en-US" sz="1400"/>
        </a:p>
      </dgm:t>
    </dgm:pt>
    <dgm:pt modelId="{4E14E1A8-CF7D-4BEF-8121-B3C4BBE0A8CF}">
      <dgm:prSet custT="1"/>
      <dgm:spPr/>
      <dgm:t>
        <a:bodyPr/>
        <a:lstStyle/>
        <a:p>
          <a:r>
            <a:rPr lang="en-US" sz="1400" b="1" dirty="0" smtClean="0">
              <a:latin typeface="ITC Avant Garde Std Bk" pitchFamily="34" charset="0"/>
            </a:rPr>
            <a:t>VCs</a:t>
          </a:r>
        </a:p>
        <a:p>
          <a:r>
            <a:rPr lang="en-US" sz="1400" b="0" dirty="0" smtClean="0">
              <a:latin typeface="ITC Avant Garde Std Bk" pitchFamily="34" charset="0"/>
            </a:rPr>
            <a:t>10</a:t>
          </a:r>
        </a:p>
      </dgm:t>
    </dgm:pt>
    <dgm:pt modelId="{B0A5D14D-0FCF-4501-B234-B25F6ED3AF38}" type="parTrans" cxnId="{87CC566A-7AFA-443C-A5AA-CF46AE9A225A}">
      <dgm:prSet/>
      <dgm:spPr/>
      <dgm:t>
        <a:bodyPr/>
        <a:lstStyle/>
        <a:p>
          <a:endParaRPr lang="en-US" sz="6000"/>
        </a:p>
      </dgm:t>
    </dgm:pt>
    <dgm:pt modelId="{9BABE211-436E-4875-B412-08ACCE41ACC8}" type="sibTrans" cxnId="{87CC566A-7AFA-443C-A5AA-CF46AE9A225A}">
      <dgm:prSet custT="1"/>
      <dgm:spPr>
        <a:noFill/>
      </dgm:spPr>
      <dgm:t>
        <a:bodyPr/>
        <a:lstStyle/>
        <a:p>
          <a:endParaRPr lang="en-US" sz="1400"/>
        </a:p>
      </dgm:t>
    </dgm:pt>
    <dgm:pt modelId="{31A6AA17-09FA-47A5-9DDB-6DE72C1A7CF1}">
      <dgm:prSet custT="1"/>
      <dgm:spPr/>
      <dgm:t>
        <a:bodyPr/>
        <a:lstStyle/>
        <a:p>
          <a:r>
            <a:rPr lang="en-US" sz="1400" b="1" dirty="0" smtClean="0">
              <a:latin typeface="ITC Avant Garde Std Bk" pitchFamily="34" charset="0"/>
            </a:rPr>
            <a:t>Accelerators </a:t>
          </a:r>
        </a:p>
        <a:p>
          <a:r>
            <a:rPr lang="en-US" sz="1400" b="1" dirty="0" smtClean="0">
              <a:latin typeface="ITC Avant Garde Std Bk" pitchFamily="34" charset="0"/>
            </a:rPr>
            <a:t> </a:t>
          </a:r>
          <a:r>
            <a:rPr lang="en-US" sz="1400" dirty="0" smtClean="0">
              <a:latin typeface="ITC Avant Garde Std Bk" pitchFamily="34" charset="0"/>
            </a:rPr>
            <a:t>10+</a:t>
          </a:r>
          <a:endParaRPr lang="en-US" sz="1400" dirty="0">
            <a:latin typeface="ITC Avant Garde Std Bk" pitchFamily="34" charset="0"/>
          </a:endParaRPr>
        </a:p>
      </dgm:t>
    </dgm:pt>
    <dgm:pt modelId="{0D065546-38AA-4AA5-A3BB-589D6E2C3DD7}" type="parTrans" cxnId="{1BE20F7F-9C18-4B86-B12F-92E03EF2E660}">
      <dgm:prSet/>
      <dgm:spPr/>
      <dgm:t>
        <a:bodyPr/>
        <a:lstStyle/>
        <a:p>
          <a:endParaRPr lang="en-US" sz="6000"/>
        </a:p>
      </dgm:t>
    </dgm:pt>
    <dgm:pt modelId="{480DCA65-283A-460A-BE0E-8853E19E4161}" type="sibTrans" cxnId="{1BE20F7F-9C18-4B86-B12F-92E03EF2E660}">
      <dgm:prSet custT="1"/>
      <dgm:spPr>
        <a:noFill/>
      </dgm:spPr>
      <dgm:t>
        <a:bodyPr/>
        <a:lstStyle/>
        <a:p>
          <a:endParaRPr lang="en-US" sz="1400"/>
        </a:p>
      </dgm:t>
    </dgm:pt>
    <dgm:pt modelId="{BF0964B8-6EC8-4368-99A9-13F5D087F227}">
      <dgm:prSet custT="1"/>
      <dgm:spPr/>
      <dgm:t>
        <a:bodyPr/>
        <a:lstStyle/>
        <a:p>
          <a:r>
            <a:rPr lang="en-US" sz="1400" b="1" dirty="0" smtClean="0">
              <a:latin typeface="ITC Avant Garde Std Bk" pitchFamily="34" charset="0"/>
            </a:rPr>
            <a:t>Invested Events: 2</a:t>
          </a:r>
          <a:endParaRPr lang="en-US" sz="1400" dirty="0">
            <a:latin typeface="ITC Avant Garde Std Bk" pitchFamily="34" charset="0"/>
          </a:endParaRPr>
        </a:p>
      </dgm:t>
    </dgm:pt>
    <dgm:pt modelId="{A6C46A6A-2249-488A-A4DB-31045FE970B7}" type="parTrans" cxnId="{995A4986-CEF2-46FC-B908-94525D1BCF47}">
      <dgm:prSet/>
      <dgm:spPr/>
      <dgm:t>
        <a:bodyPr/>
        <a:lstStyle/>
        <a:p>
          <a:endParaRPr lang="en-US" sz="6000"/>
        </a:p>
      </dgm:t>
    </dgm:pt>
    <dgm:pt modelId="{6732EA42-208E-476D-8862-F5A7408854EE}" type="sibTrans" cxnId="{995A4986-CEF2-46FC-B908-94525D1BCF47}">
      <dgm:prSet custT="1"/>
      <dgm:spPr>
        <a:noFill/>
      </dgm:spPr>
      <dgm:t>
        <a:bodyPr/>
        <a:lstStyle/>
        <a:p>
          <a:endParaRPr lang="en-US" sz="1400"/>
        </a:p>
      </dgm:t>
    </dgm:pt>
    <dgm:pt modelId="{CCCD8ABE-8AD0-41DC-9479-537C2D556130}">
      <dgm:prSet custT="1"/>
      <dgm:spPr/>
      <dgm:t>
        <a:bodyPr/>
        <a:lstStyle/>
        <a:p>
          <a:r>
            <a:rPr lang="en-US" sz="1400" b="1" dirty="0" smtClean="0">
              <a:latin typeface="ITC Avant Garde Std Bk" pitchFamily="34" charset="0"/>
            </a:rPr>
            <a:t>Angel Events: </a:t>
          </a:r>
        </a:p>
        <a:p>
          <a:r>
            <a:rPr lang="en-US" sz="1400" b="1" dirty="0" smtClean="0">
              <a:latin typeface="ITC Avant Garde Std Bk" pitchFamily="34" charset="0"/>
            </a:rPr>
            <a:t>2</a:t>
          </a:r>
          <a:endParaRPr lang="en-US" sz="1400" dirty="0">
            <a:latin typeface="ITC Avant Garde Std Bk" pitchFamily="34" charset="0"/>
          </a:endParaRPr>
        </a:p>
      </dgm:t>
    </dgm:pt>
    <dgm:pt modelId="{97062A3A-3C3F-4DA1-9482-D5740F9823AE}" type="parTrans" cxnId="{26F3E6ED-6365-4A6F-9CCF-83DB45A296AA}">
      <dgm:prSet/>
      <dgm:spPr/>
      <dgm:t>
        <a:bodyPr/>
        <a:lstStyle/>
        <a:p>
          <a:endParaRPr lang="en-US" sz="6000"/>
        </a:p>
      </dgm:t>
    </dgm:pt>
    <dgm:pt modelId="{2A4C2E30-6821-4F41-B229-2B0437BFDC5F}" type="sibTrans" cxnId="{26F3E6ED-6365-4A6F-9CCF-83DB45A296AA}">
      <dgm:prSet/>
      <dgm:spPr/>
      <dgm:t>
        <a:bodyPr/>
        <a:lstStyle/>
        <a:p>
          <a:endParaRPr lang="en-US" sz="6000"/>
        </a:p>
      </dgm:t>
    </dgm:pt>
    <dgm:pt modelId="{BCE72063-D345-46D9-9792-CC63735AF069}" type="pres">
      <dgm:prSet presAssocID="{2FE48615-C023-4931-A6BB-91D83FAC7FAA}" presName="Name0" presStyleCnt="0">
        <dgm:presLayoutVars>
          <dgm:dir/>
          <dgm:resizeHandles val="exact"/>
        </dgm:presLayoutVars>
      </dgm:prSet>
      <dgm:spPr/>
    </dgm:pt>
    <dgm:pt modelId="{820B267D-602E-4CCB-B618-886D6DB76762}" type="pres">
      <dgm:prSet presAssocID="{7541E0E0-09C0-47A6-A21D-7E3D9B7D62BB}" presName="node" presStyleLbl="node1" presStyleIdx="0" presStyleCnt="5" custScaleX="556256">
        <dgm:presLayoutVars>
          <dgm:bulletEnabled val="1"/>
        </dgm:presLayoutVars>
      </dgm:prSet>
      <dgm:spPr/>
      <dgm:t>
        <a:bodyPr/>
        <a:lstStyle/>
        <a:p>
          <a:endParaRPr lang="en-US"/>
        </a:p>
      </dgm:t>
    </dgm:pt>
    <dgm:pt modelId="{4DAD9670-2106-4097-A878-5BC69014B6BD}" type="pres">
      <dgm:prSet presAssocID="{26833FDD-9951-401A-9FF4-F0044061EA50}" presName="sibTrans" presStyleLbl="sibTrans2D1" presStyleIdx="0" presStyleCnt="4"/>
      <dgm:spPr/>
      <dgm:t>
        <a:bodyPr/>
        <a:lstStyle/>
        <a:p>
          <a:endParaRPr lang="en-US"/>
        </a:p>
      </dgm:t>
    </dgm:pt>
    <dgm:pt modelId="{09B5E799-D410-4CD3-9770-C4D7C26C99B7}" type="pres">
      <dgm:prSet presAssocID="{26833FDD-9951-401A-9FF4-F0044061EA50}" presName="connectorText" presStyleLbl="sibTrans2D1" presStyleIdx="0" presStyleCnt="4"/>
      <dgm:spPr/>
      <dgm:t>
        <a:bodyPr/>
        <a:lstStyle/>
        <a:p>
          <a:endParaRPr lang="en-US"/>
        </a:p>
      </dgm:t>
    </dgm:pt>
    <dgm:pt modelId="{2715732D-5BBF-4D2C-80D8-BBFC1AD406E4}" type="pres">
      <dgm:prSet presAssocID="{4E14E1A8-CF7D-4BEF-8121-B3C4BBE0A8CF}" presName="node" presStyleLbl="node1" presStyleIdx="1" presStyleCnt="5" custScaleX="556256" custLinFactNeighborX="-14660" custLinFactNeighborY="282">
        <dgm:presLayoutVars>
          <dgm:bulletEnabled val="1"/>
        </dgm:presLayoutVars>
      </dgm:prSet>
      <dgm:spPr/>
      <dgm:t>
        <a:bodyPr/>
        <a:lstStyle/>
        <a:p>
          <a:endParaRPr lang="en-US"/>
        </a:p>
      </dgm:t>
    </dgm:pt>
    <dgm:pt modelId="{DBF1E0CF-C772-4B58-B54B-DDBD5593E0D4}" type="pres">
      <dgm:prSet presAssocID="{9BABE211-436E-4875-B412-08ACCE41ACC8}" presName="sibTrans" presStyleLbl="sibTrans2D1" presStyleIdx="1" presStyleCnt="4"/>
      <dgm:spPr/>
      <dgm:t>
        <a:bodyPr/>
        <a:lstStyle/>
        <a:p>
          <a:endParaRPr lang="en-US"/>
        </a:p>
      </dgm:t>
    </dgm:pt>
    <dgm:pt modelId="{CDD6D8F3-41CA-4FE0-BE18-63F69BB6C5B7}" type="pres">
      <dgm:prSet presAssocID="{9BABE211-436E-4875-B412-08ACCE41ACC8}" presName="connectorText" presStyleLbl="sibTrans2D1" presStyleIdx="1" presStyleCnt="4"/>
      <dgm:spPr/>
      <dgm:t>
        <a:bodyPr/>
        <a:lstStyle/>
        <a:p>
          <a:endParaRPr lang="en-US"/>
        </a:p>
      </dgm:t>
    </dgm:pt>
    <dgm:pt modelId="{1DBB5D9E-CB48-4AA8-936D-B183978121F1}" type="pres">
      <dgm:prSet presAssocID="{31A6AA17-09FA-47A5-9DDB-6DE72C1A7CF1}" presName="node" presStyleLbl="node1" presStyleIdx="2" presStyleCnt="5" custScaleX="556256">
        <dgm:presLayoutVars>
          <dgm:bulletEnabled val="1"/>
        </dgm:presLayoutVars>
      </dgm:prSet>
      <dgm:spPr/>
      <dgm:t>
        <a:bodyPr/>
        <a:lstStyle/>
        <a:p>
          <a:endParaRPr lang="en-US"/>
        </a:p>
      </dgm:t>
    </dgm:pt>
    <dgm:pt modelId="{3E6BC7CF-66A2-4489-BEBA-7CD07B1E7020}" type="pres">
      <dgm:prSet presAssocID="{480DCA65-283A-460A-BE0E-8853E19E4161}" presName="sibTrans" presStyleLbl="sibTrans2D1" presStyleIdx="2" presStyleCnt="4"/>
      <dgm:spPr/>
      <dgm:t>
        <a:bodyPr/>
        <a:lstStyle/>
        <a:p>
          <a:endParaRPr lang="en-US"/>
        </a:p>
      </dgm:t>
    </dgm:pt>
    <dgm:pt modelId="{45834F78-ED4C-4C9C-B7C3-9551846629C4}" type="pres">
      <dgm:prSet presAssocID="{480DCA65-283A-460A-BE0E-8853E19E4161}" presName="connectorText" presStyleLbl="sibTrans2D1" presStyleIdx="2" presStyleCnt="4"/>
      <dgm:spPr/>
      <dgm:t>
        <a:bodyPr/>
        <a:lstStyle/>
        <a:p>
          <a:endParaRPr lang="en-US"/>
        </a:p>
      </dgm:t>
    </dgm:pt>
    <dgm:pt modelId="{AB52EB9A-1BF6-45B6-B64F-55A63C9BF00F}" type="pres">
      <dgm:prSet presAssocID="{BF0964B8-6EC8-4368-99A9-13F5D087F227}" presName="node" presStyleLbl="node1" presStyleIdx="3" presStyleCnt="5" custScaleX="556256">
        <dgm:presLayoutVars>
          <dgm:bulletEnabled val="1"/>
        </dgm:presLayoutVars>
      </dgm:prSet>
      <dgm:spPr/>
      <dgm:t>
        <a:bodyPr/>
        <a:lstStyle/>
        <a:p>
          <a:endParaRPr lang="en-US"/>
        </a:p>
      </dgm:t>
    </dgm:pt>
    <dgm:pt modelId="{3643A443-DF71-4B6B-8ECF-BE484CE3EFF7}" type="pres">
      <dgm:prSet presAssocID="{6732EA42-208E-476D-8862-F5A7408854EE}" presName="sibTrans" presStyleLbl="sibTrans2D1" presStyleIdx="3" presStyleCnt="4"/>
      <dgm:spPr/>
      <dgm:t>
        <a:bodyPr/>
        <a:lstStyle/>
        <a:p>
          <a:endParaRPr lang="en-US"/>
        </a:p>
      </dgm:t>
    </dgm:pt>
    <dgm:pt modelId="{EDC4422C-2E30-4982-B58E-055FE32C8AE4}" type="pres">
      <dgm:prSet presAssocID="{6732EA42-208E-476D-8862-F5A7408854EE}" presName="connectorText" presStyleLbl="sibTrans2D1" presStyleIdx="3" presStyleCnt="4"/>
      <dgm:spPr/>
      <dgm:t>
        <a:bodyPr/>
        <a:lstStyle/>
        <a:p>
          <a:endParaRPr lang="en-US"/>
        </a:p>
      </dgm:t>
    </dgm:pt>
    <dgm:pt modelId="{A367AD8D-703A-4638-8546-6DD5915DFC3B}" type="pres">
      <dgm:prSet presAssocID="{CCCD8ABE-8AD0-41DC-9479-537C2D556130}" presName="node" presStyleLbl="node1" presStyleIdx="4" presStyleCnt="5" custScaleX="556256">
        <dgm:presLayoutVars>
          <dgm:bulletEnabled val="1"/>
        </dgm:presLayoutVars>
      </dgm:prSet>
      <dgm:spPr/>
      <dgm:t>
        <a:bodyPr/>
        <a:lstStyle/>
        <a:p>
          <a:endParaRPr lang="en-US"/>
        </a:p>
      </dgm:t>
    </dgm:pt>
  </dgm:ptLst>
  <dgm:cxnLst>
    <dgm:cxn modelId="{36EAB9FE-E390-40D5-95A5-54D511EFB099}" type="presOf" srcId="{9BABE211-436E-4875-B412-08ACCE41ACC8}" destId="{CDD6D8F3-41CA-4FE0-BE18-63F69BB6C5B7}" srcOrd="1" destOrd="0" presId="urn:microsoft.com/office/officeart/2005/8/layout/process1"/>
    <dgm:cxn modelId="{8671A735-4712-46EF-A4BB-FAA7C92BFF15}" type="presOf" srcId="{26833FDD-9951-401A-9FF4-F0044061EA50}" destId="{4DAD9670-2106-4097-A878-5BC69014B6BD}" srcOrd="0" destOrd="0" presId="urn:microsoft.com/office/officeart/2005/8/layout/process1"/>
    <dgm:cxn modelId="{F51EACD5-A1F4-4F62-B10F-04F9B60DD0DB}" type="presOf" srcId="{6732EA42-208E-476D-8862-F5A7408854EE}" destId="{3643A443-DF71-4B6B-8ECF-BE484CE3EFF7}" srcOrd="0" destOrd="0" presId="urn:microsoft.com/office/officeart/2005/8/layout/process1"/>
    <dgm:cxn modelId="{90943E5A-D9E1-4492-A194-72AF96FF5CE7}" type="presOf" srcId="{480DCA65-283A-460A-BE0E-8853E19E4161}" destId="{45834F78-ED4C-4C9C-B7C3-9551846629C4}" srcOrd="1" destOrd="0" presId="urn:microsoft.com/office/officeart/2005/8/layout/process1"/>
    <dgm:cxn modelId="{1BE20F7F-9C18-4B86-B12F-92E03EF2E660}" srcId="{2FE48615-C023-4931-A6BB-91D83FAC7FAA}" destId="{31A6AA17-09FA-47A5-9DDB-6DE72C1A7CF1}" srcOrd="2" destOrd="0" parTransId="{0D065546-38AA-4AA5-A3BB-589D6E2C3DD7}" sibTransId="{480DCA65-283A-460A-BE0E-8853E19E4161}"/>
    <dgm:cxn modelId="{9CEC2E98-BE62-43CE-8CBF-70351C5EE1E3}" type="presOf" srcId="{480DCA65-283A-460A-BE0E-8853E19E4161}" destId="{3E6BC7CF-66A2-4489-BEBA-7CD07B1E7020}" srcOrd="0" destOrd="0" presId="urn:microsoft.com/office/officeart/2005/8/layout/process1"/>
    <dgm:cxn modelId="{87CC566A-7AFA-443C-A5AA-CF46AE9A225A}" srcId="{2FE48615-C023-4931-A6BB-91D83FAC7FAA}" destId="{4E14E1A8-CF7D-4BEF-8121-B3C4BBE0A8CF}" srcOrd="1" destOrd="0" parTransId="{B0A5D14D-0FCF-4501-B234-B25F6ED3AF38}" sibTransId="{9BABE211-436E-4875-B412-08ACCE41ACC8}"/>
    <dgm:cxn modelId="{26F3E6ED-6365-4A6F-9CCF-83DB45A296AA}" srcId="{2FE48615-C023-4931-A6BB-91D83FAC7FAA}" destId="{CCCD8ABE-8AD0-41DC-9479-537C2D556130}" srcOrd="4" destOrd="0" parTransId="{97062A3A-3C3F-4DA1-9482-D5740F9823AE}" sibTransId="{2A4C2E30-6821-4F41-B229-2B0437BFDC5F}"/>
    <dgm:cxn modelId="{8139073F-FCE9-4EA4-ACE5-6496D137094E}" type="presOf" srcId="{7541E0E0-09C0-47A6-A21D-7E3D9B7D62BB}" destId="{820B267D-602E-4CCB-B618-886D6DB76762}" srcOrd="0" destOrd="0" presId="urn:microsoft.com/office/officeart/2005/8/layout/process1"/>
    <dgm:cxn modelId="{5ACEA9D2-BBF6-4A30-9931-D95767DED1DF}" type="presOf" srcId="{26833FDD-9951-401A-9FF4-F0044061EA50}" destId="{09B5E799-D410-4CD3-9770-C4D7C26C99B7}" srcOrd="1" destOrd="0" presId="urn:microsoft.com/office/officeart/2005/8/layout/process1"/>
    <dgm:cxn modelId="{4AC4B33A-7A24-48F3-B126-63A3CB3AD230}" srcId="{2FE48615-C023-4931-A6BB-91D83FAC7FAA}" destId="{7541E0E0-09C0-47A6-A21D-7E3D9B7D62BB}" srcOrd="0" destOrd="0" parTransId="{D0A37FA3-E94D-4A13-A6C2-180550EAAF4B}" sibTransId="{26833FDD-9951-401A-9FF4-F0044061EA50}"/>
    <dgm:cxn modelId="{19DE660D-0507-4FAA-8FD7-3C6E18A1F68F}" type="presOf" srcId="{2FE48615-C023-4931-A6BB-91D83FAC7FAA}" destId="{BCE72063-D345-46D9-9792-CC63735AF069}" srcOrd="0" destOrd="0" presId="urn:microsoft.com/office/officeart/2005/8/layout/process1"/>
    <dgm:cxn modelId="{D4CF702B-2CC7-4F12-9BE1-D79509932ABE}" type="presOf" srcId="{6732EA42-208E-476D-8862-F5A7408854EE}" destId="{EDC4422C-2E30-4982-B58E-055FE32C8AE4}" srcOrd="1" destOrd="0" presId="urn:microsoft.com/office/officeart/2005/8/layout/process1"/>
    <dgm:cxn modelId="{995A4986-CEF2-46FC-B908-94525D1BCF47}" srcId="{2FE48615-C023-4931-A6BB-91D83FAC7FAA}" destId="{BF0964B8-6EC8-4368-99A9-13F5D087F227}" srcOrd="3" destOrd="0" parTransId="{A6C46A6A-2249-488A-A4DB-31045FE970B7}" sibTransId="{6732EA42-208E-476D-8862-F5A7408854EE}"/>
    <dgm:cxn modelId="{237187D3-DA25-4204-8547-0BD5B5A38121}" type="presOf" srcId="{9BABE211-436E-4875-B412-08ACCE41ACC8}" destId="{DBF1E0CF-C772-4B58-B54B-DDBD5593E0D4}" srcOrd="0" destOrd="0" presId="urn:microsoft.com/office/officeart/2005/8/layout/process1"/>
    <dgm:cxn modelId="{D20C83A6-C7C6-4934-B634-318FDF25569C}" type="presOf" srcId="{BF0964B8-6EC8-4368-99A9-13F5D087F227}" destId="{AB52EB9A-1BF6-45B6-B64F-55A63C9BF00F}" srcOrd="0" destOrd="0" presId="urn:microsoft.com/office/officeart/2005/8/layout/process1"/>
    <dgm:cxn modelId="{6DA24767-9ACD-4DC8-A474-F55363CA3680}" type="presOf" srcId="{4E14E1A8-CF7D-4BEF-8121-B3C4BBE0A8CF}" destId="{2715732D-5BBF-4D2C-80D8-BBFC1AD406E4}" srcOrd="0" destOrd="0" presId="urn:microsoft.com/office/officeart/2005/8/layout/process1"/>
    <dgm:cxn modelId="{604B462D-B826-4E3D-A16F-EAA8C9D31D88}" type="presOf" srcId="{CCCD8ABE-8AD0-41DC-9479-537C2D556130}" destId="{A367AD8D-703A-4638-8546-6DD5915DFC3B}" srcOrd="0" destOrd="0" presId="urn:microsoft.com/office/officeart/2005/8/layout/process1"/>
    <dgm:cxn modelId="{F0FD4538-1061-404D-AD3D-FD901CDE7B01}" type="presOf" srcId="{31A6AA17-09FA-47A5-9DDB-6DE72C1A7CF1}" destId="{1DBB5D9E-CB48-4AA8-936D-B183978121F1}" srcOrd="0" destOrd="0" presId="urn:microsoft.com/office/officeart/2005/8/layout/process1"/>
    <dgm:cxn modelId="{DE8D8DA2-C865-45C5-8DFD-B405F4BEE9A9}" type="presParOf" srcId="{BCE72063-D345-46D9-9792-CC63735AF069}" destId="{820B267D-602E-4CCB-B618-886D6DB76762}" srcOrd="0" destOrd="0" presId="urn:microsoft.com/office/officeart/2005/8/layout/process1"/>
    <dgm:cxn modelId="{F3D1AADA-CA9C-44F2-9C62-BFFB485E1A22}" type="presParOf" srcId="{BCE72063-D345-46D9-9792-CC63735AF069}" destId="{4DAD9670-2106-4097-A878-5BC69014B6BD}" srcOrd="1" destOrd="0" presId="urn:microsoft.com/office/officeart/2005/8/layout/process1"/>
    <dgm:cxn modelId="{1F8F16EF-1792-4C0C-B53F-D9131934866B}" type="presParOf" srcId="{4DAD9670-2106-4097-A878-5BC69014B6BD}" destId="{09B5E799-D410-4CD3-9770-C4D7C26C99B7}" srcOrd="0" destOrd="0" presId="urn:microsoft.com/office/officeart/2005/8/layout/process1"/>
    <dgm:cxn modelId="{E0E32B0D-65F7-4F52-B37F-3CE827AB1D1F}" type="presParOf" srcId="{BCE72063-D345-46D9-9792-CC63735AF069}" destId="{2715732D-5BBF-4D2C-80D8-BBFC1AD406E4}" srcOrd="2" destOrd="0" presId="urn:microsoft.com/office/officeart/2005/8/layout/process1"/>
    <dgm:cxn modelId="{3D01A14D-3AF4-4212-9AB4-46D5578920B5}" type="presParOf" srcId="{BCE72063-D345-46D9-9792-CC63735AF069}" destId="{DBF1E0CF-C772-4B58-B54B-DDBD5593E0D4}" srcOrd="3" destOrd="0" presId="urn:microsoft.com/office/officeart/2005/8/layout/process1"/>
    <dgm:cxn modelId="{BBF94651-315E-437F-AE54-0B35A6BF56E5}" type="presParOf" srcId="{DBF1E0CF-C772-4B58-B54B-DDBD5593E0D4}" destId="{CDD6D8F3-41CA-4FE0-BE18-63F69BB6C5B7}" srcOrd="0" destOrd="0" presId="urn:microsoft.com/office/officeart/2005/8/layout/process1"/>
    <dgm:cxn modelId="{255738C6-B729-453B-83A7-1996A6BF8E5A}" type="presParOf" srcId="{BCE72063-D345-46D9-9792-CC63735AF069}" destId="{1DBB5D9E-CB48-4AA8-936D-B183978121F1}" srcOrd="4" destOrd="0" presId="urn:microsoft.com/office/officeart/2005/8/layout/process1"/>
    <dgm:cxn modelId="{101B687F-B001-4048-92AD-6CFA3F192B58}" type="presParOf" srcId="{BCE72063-D345-46D9-9792-CC63735AF069}" destId="{3E6BC7CF-66A2-4489-BEBA-7CD07B1E7020}" srcOrd="5" destOrd="0" presId="urn:microsoft.com/office/officeart/2005/8/layout/process1"/>
    <dgm:cxn modelId="{72D58023-C8DB-44F7-B957-7409F50186D4}" type="presParOf" srcId="{3E6BC7CF-66A2-4489-BEBA-7CD07B1E7020}" destId="{45834F78-ED4C-4C9C-B7C3-9551846629C4}" srcOrd="0" destOrd="0" presId="urn:microsoft.com/office/officeart/2005/8/layout/process1"/>
    <dgm:cxn modelId="{3398D657-6A10-475F-B76F-5238C4545B4B}" type="presParOf" srcId="{BCE72063-D345-46D9-9792-CC63735AF069}" destId="{AB52EB9A-1BF6-45B6-B64F-55A63C9BF00F}" srcOrd="6" destOrd="0" presId="urn:microsoft.com/office/officeart/2005/8/layout/process1"/>
    <dgm:cxn modelId="{208CE2C7-0BBA-46D4-A5CC-328E60BD7FA0}" type="presParOf" srcId="{BCE72063-D345-46D9-9792-CC63735AF069}" destId="{3643A443-DF71-4B6B-8ECF-BE484CE3EFF7}" srcOrd="7" destOrd="0" presId="urn:microsoft.com/office/officeart/2005/8/layout/process1"/>
    <dgm:cxn modelId="{C8692DA9-02BB-44E0-8E64-C480C6C2DF02}" type="presParOf" srcId="{3643A443-DF71-4B6B-8ECF-BE484CE3EFF7}" destId="{EDC4422C-2E30-4982-B58E-055FE32C8AE4}" srcOrd="0" destOrd="0" presId="urn:microsoft.com/office/officeart/2005/8/layout/process1"/>
    <dgm:cxn modelId="{3088CC63-735F-4550-B662-7C985A9961EA}" type="presParOf" srcId="{BCE72063-D345-46D9-9792-CC63735AF069}" destId="{A367AD8D-703A-4638-8546-6DD5915DFC3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BA82C-BB46-4C0D-A236-E045CB14337F}">
      <dsp:nvSpPr>
        <dsp:cNvPr id="0" name=""/>
        <dsp:cNvSpPr/>
      </dsp:nvSpPr>
      <dsp:spPr>
        <a:xfrm>
          <a:off x="0" y="0"/>
          <a:ext cx="802005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D55ABB-69E9-42C5-87B4-F07BB77E9E3A}">
      <dsp:nvSpPr>
        <dsp:cNvPr id="0" name=""/>
        <dsp:cNvSpPr/>
      </dsp:nvSpPr>
      <dsp:spPr>
        <a:xfrm>
          <a:off x="0" y="0"/>
          <a:ext cx="217322"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 </a:t>
          </a:r>
          <a:endParaRPr lang="en-US" sz="1400" kern="1200" dirty="0"/>
        </a:p>
      </dsp:txBody>
      <dsp:txXfrm>
        <a:off x="0" y="0"/>
        <a:ext cx="217322" cy="1181099"/>
      </dsp:txXfrm>
    </dsp:sp>
    <dsp:sp modelId="{B06B0B6C-BE7A-433B-8DC3-72117E121176}">
      <dsp:nvSpPr>
        <dsp:cNvPr id="0" name=""/>
        <dsp:cNvSpPr/>
      </dsp:nvSpPr>
      <dsp:spPr>
        <a:xfrm>
          <a:off x="333628" y="18454"/>
          <a:ext cx="6086701" cy="36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ym typeface="Wingdings"/>
            </a:rPr>
            <a:t> </a:t>
          </a:r>
          <a:r>
            <a:rPr lang="en-US" sz="1200" kern="1200" dirty="0" smtClean="0"/>
            <a:t>Debt financing through Bahrain Development Bank</a:t>
          </a:r>
          <a:endParaRPr lang="en-US" sz="1200" kern="1200" dirty="0"/>
        </a:p>
      </dsp:txBody>
      <dsp:txXfrm>
        <a:off x="333628" y="18454"/>
        <a:ext cx="6086701" cy="369093"/>
      </dsp:txXfrm>
    </dsp:sp>
    <dsp:sp modelId="{18D1F024-7613-426D-A681-1A2E3EF34564}">
      <dsp:nvSpPr>
        <dsp:cNvPr id="0" name=""/>
        <dsp:cNvSpPr/>
      </dsp:nvSpPr>
      <dsp:spPr>
        <a:xfrm>
          <a:off x="217322" y="387548"/>
          <a:ext cx="6203007" cy="0"/>
        </a:xfrm>
        <a:prstGeom prst="line">
          <a:avLst/>
        </a:prstGeom>
        <a:solidFill>
          <a:schemeClr val="accent2">
            <a:hueOff val="0"/>
            <a:satOff val="0"/>
            <a:lumOff val="0"/>
            <a:alphaOff val="0"/>
          </a:schemeClr>
        </a:solidFill>
        <a:ln w="9525" cap="flat" cmpd="sng" algn="ctr">
          <a:solidFill>
            <a:schemeClr val="accent2"/>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2ED3A36-20EE-453A-A037-34D1D9CA0086}">
      <dsp:nvSpPr>
        <dsp:cNvPr id="0" name=""/>
        <dsp:cNvSpPr/>
      </dsp:nvSpPr>
      <dsp:spPr>
        <a:xfrm>
          <a:off x="333628" y="406003"/>
          <a:ext cx="7685373" cy="36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ym typeface="Wingdings"/>
            </a:rPr>
            <a:t> </a:t>
          </a:r>
          <a:r>
            <a:rPr lang="en-US" sz="1200" kern="1200" dirty="0" smtClean="0"/>
            <a:t>Equity Investment through Seed Fuel program</a:t>
          </a:r>
        </a:p>
      </dsp:txBody>
      <dsp:txXfrm>
        <a:off x="333628" y="406003"/>
        <a:ext cx="7685373" cy="369093"/>
      </dsp:txXfrm>
    </dsp:sp>
    <dsp:sp modelId="{B7016141-9245-4D8D-8A4F-E66A24D7C779}">
      <dsp:nvSpPr>
        <dsp:cNvPr id="0" name=""/>
        <dsp:cNvSpPr/>
      </dsp:nvSpPr>
      <dsp:spPr>
        <a:xfrm>
          <a:off x="217322" y="775096"/>
          <a:ext cx="6203007" cy="0"/>
        </a:xfrm>
        <a:prstGeom prst="line">
          <a:avLst/>
        </a:prstGeom>
        <a:solidFill>
          <a:schemeClr val="accent2">
            <a:hueOff val="0"/>
            <a:satOff val="0"/>
            <a:lumOff val="0"/>
            <a:alphaOff val="0"/>
          </a:schemeClr>
        </a:solidFill>
        <a:ln w="9525" cap="flat" cmpd="sng" algn="ctr">
          <a:solidFill>
            <a:schemeClr val="accent2"/>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0657E8E-1C54-4D76-A2D5-3537851540D5}">
      <dsp:nvSpPr>
        <dsp:cNvPr id="0" name=""/>
        <dsp:cNvSpPr/>
      </dsp:nvSpPr>
      <dsp:spPr>
        <a:xfrm>
          <a:off x="333628" y="793551"/>
          <a:ext cx="6086701" cy="36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ym typeface="Wingdings"/>
            </a:rPr>
            <a:t> </a:t>
          </a:r>
          <a:r>
            <a:rPr lang="en-US" sz="1200" kern="1200" dirty="0" smtClean="0"/>
            <a:t>Equity investment through the Invested Platform </a:t>
          </a:r>
          <a:endParaRPr lang="en-US" sz="1200" kern="1200" dirty="0"/>
        </a:p>
      </dsp:txBody>
      <dsp:txXfrm>
        <a:off x="333628" y="793551"/>
        <a:ext cx="6086701" cy="369093"/>
      </dsp:txXfrm>
    </dsp:sp>
    <dsp:sp modelId="{C25C503A-8BEA-47E3-82FB-6999761680DA}">
      <dsp:nvSpPr>
        <dsp:cNvPr id="0" name=""/>
        <dsp:cNvSpPr/>
      </dsp:nvSpPr>
      <dsp:spPr>
        <a:xfrm>
          <a:off x="217322" y="1162645"/>
          <a:ext cx="6203007" cy="0"/>
        </a:xfrm>
        <a:prstGeom prst="line">
          <a:avLst/>
        </a:prstGeom>
        <a:solidFill>
          <a:schemeClr val="accent2">
            <a:hueOff val="0"/>
            <a:satOff val="0"/>
            <a:lumOff val="0"/>
            <a:alphaOff val="0"/>
          </a:schemeClr>
        </a:solidFill>
        <a:ln w="9525" cap="flat" cmpd="sng" algn="ctr">
          <a:solidFill>
            <a:schemeClr val="accent2"/>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DEA37-E4A4-4C2D-8A5E-02FA71DD0AF5}">
      <dsp:nvSpPr>
        <dsp:cNvPr id="0" name=""/>
        <dsp:cNvSpPr/>
      </dsp:nvSpPr>
      <dsp:spPr>
        <a:xfrm>
          <a:off x="2088827" y="845049"/>
          <a:ext cx="1212397" cy="1212397"/>
        </a:xfrm>
        <a:prstGeom prst="ellipse">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Rowad Events</a:t>
          </a:r>
          <a:endParaRPr lang="en-US" sz="1200" b="1" kern="1200" dirty="0">
            <a:solidFill>
              <a:schemeClr val="bg1"/>
            </a:solidFill>
          </a:endParaRPr>
        </a:p>
      </dsp:txBody>
      <dsp:txXfrm>
        <a:off x="2266378" y="1022600"/>
        <a:ext cx="857295" cy="857295"/>
      </dsp:txXfrm>
    </dsp:sp>
    <dsp:sp modelId="{6BFBAE14-18A7-402B-83B0-E6171EF4AD42}">
      <dsp:nvSpPr>
        <dsp:cNvPr id="0" name=""/>
        <dsp:cNvSpPr/>
      </dsp:nvSpPr>
      <dsp:spPr>
        <a:xfrm>
          <a:off x="2201828" y="-57632"/>
          <a:ext cx="986395" cy="99048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Rowad Majlis</a:t>
          </a:r>
          <a:endParaRPr lang="en-US" sz="1200" b="1" kern="1200" dirty="0"/>
        </a:p>
      </dsp:txBody>
      <dsp:txXfrm>
        <a:off x="2346282" y="87421"/>
        <a:ext cx="697487" cy="700379"/>
      </dsp:txXfrm>
    </dsp:sp>
    <dsp:sp modelId="{063BB374-8848-4136-9520-3EF62BBC9F19}">
      <dsp:nvSpPr>
        <dsp:cNvPr id="0" name=""/>
        <dsp:cNvSpPr/>
      </dsp:nvSpPr>
      <dsp:spPr>
        <a:xfrm>
          <a:off x="3165854" y="642773"/>
          <a:ext cx="986395" cy="99048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Rowad Talk</a:t>
          </a:r>
          <a:endParaRPr lang="en-US" sz="1200" b="1" kern="1200" dirty="0"/>
        </a:p>
      </dsp:txBody>
      <dsp:txXfrm>
        <a:off x="3310308" y="787826"/>
        <a:ext cx="697487" cy="700379"/>
      </dsp:txXfrm>
    </dsp:sp>
    <dsp:sp modelId="{892A80F4-5033-4409-8DA8-2006826FC916}">
      <dsp:nvSpPr>
        <dsp:cNvPr id="0" name=""/>
        <dsp:cNvSpPr/>
      </dsp:nvSpPr>
      <dsp:spPr>
        <a:xfrm>
          <a:off x="2797629" y="1776054"/>
          <a:ext cx="986395" cy="99048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Invested</a:t>
          </a:r>
          <a:endParaRPr lang="en-US" sz="1200" b="1" kern="1200" dirty="0"/>
        </a:p>
      </dsp:txBody>
      <dsp:txXfrm>
        <a:off x="2942083" y="1921107"/>
        <a:ext cx="697487" cy="700379"/>
      </dsp:txXfrm>
    </dsp:sp>
    <dsp:sp modelId="{356AF15B-E23D-4F86-944F-F504A2D9D781}">
      <dsp:nvSpPr>
        <dsp:cNvPr id="0" name=""/>
        <dsp:cNvSpPr/>
      </dsp:nvSpPr>
      <dsp:spPr>
        <a:xfrm>
          <a:off x="1606027" y="1776054"/>
          <a:ext cx="986395" cy="990485"/>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The Speed</a:t>
          </a:r>
          <a:endParaRPr lang="en-US" sz="1200" b="1" kern="1200" dirty="0"/>
        </a:p>
      </dsp:txBody>
      <dsp:txXfrm>
        <a:off x="1750481" y="1921107"/>
        <a:ext cx="697487" cy="700379"/>
      </dsp:txXfrm>
    </dsp:sp>
    <dsp:sp modelId="{FFC7CE02-8C9E-4637-9C95-5B0305805170}">
      <dsp:nvSpPr>
        <dsp:cNvPr id="0" name=""/>
        <dsp:cNvSpPr/>
      </dsp:nvSpPr>
      <dsp:spPr>
        <a:xfrm>
          <a:off x="1237801" y="642773"/>
          <a:ext cx="986395" cy="99048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Pitched</a:t>
          </a:r>
          <a:endParaRPr lang="en-US" sz="1200" b="1" kern="1200" dirty="0"/>
        </a:p>
      </dsp:txBody>
      <dsp:txXfrm>
        <a:off x="1382255" y="787826"/>
        <a:ext cx="697487" cy="700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B267D-602E-4CCB-B618-886D6DB76762}">
      <dsp:nvSpPr>
        <dsp:cNvPr id="0" name=""/>
        <dsp:cNvSpPr/>
      </dsp:nvSpPr>
      <dsp:spPr>
        <a:xfrm>
          <a:off x="4343" y="793972"/>
          <a:ext cx="1575380" cy="62269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ITC Avant Garde Std Bk" pitchFamily="34" charset="0"/>
            </a:rPr>
            <a:t>Angel Investors </a:t>
          </a:r>
        </a:p>
        <a:p>
          <a:pPr lvl="0" algn="ctr" defTabSz="622300">
            <a:lnSpc>
              <a:spcPct val="90000"/>
            </a:lnSpc>
            <a:spcBef>
              <a:spcPct val="0"/>
            </a:spcBef>
            <a:spcAft>
              <a:spcPct val="35000"/>
            </a:spcAft>
          </a:pPr>
          <a:r>
            <a:rPr lang="en-US" sz="1400" b="0" kern="1200" dirty="0" smtClean="0">
              <a:latin typeface="ITC Avant Garde Std Bk" pitchFamily="34" charset="0"/>
            </a:rPr>
            <a:t>70 Active</a:t>
          </a:r>
        </a:p>
      </dsp:txBody>
      <dsp:txXfrm>
        <a:off x="22581" y="812210"/>
        <a:ext cx="1538904" cy="586214"/>
      </dsp:txXfrm>
    </dsp:sp>
    <dsp:sp modelId="{4DAD9670-2106-4097-A878-5BC69014B6BD}">
      <dsp:nvSpPr>
        <dsp:cNvPr id="0" name=""/>
        <dsp:cNvSpPr/>
      </dsp:nvSpPr>
      <dsp:spPr>
        <a:xfrm rot="3610">
          <a:off x="1603893" y="1071079"/>
          <a:ext cx="51238" cy="702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03893" y="1085118"/>
        <a:ext cx="35867" cy="42142"/>
      </dsp:txXfrm>
    </dsp:sp>
    <dsp:sp modelId="{2715732D-5BBF-4D2C-80D8-BBFC1AD406E4}">
      <dsp:nvSpPr>
        <dsp:cNvPr id="0" name=""/>
        <dsp:cNvSpPr/>
      </dsp:nvSpPr>
      <dsp:spPr>
        <a:xfrm>
          <a:off x="1676401" y="795728"/>
          <a:ext cx="1575380" cy="622690"/>
        </a:xfrm>
        <a:prstGeom prst="roundRect">
          <a:avLst>
            <a:gd name="adj" fmla="val 10000"/>
          </a:avLst>
        </a:prstGeom>
        <a:solidFill>
          <a:schemeClr val="accent2">
            <a:shade val="80000"/>
            <a:hueOff val="117094"/>
            <a:satOff val="-12420"/>
            <a:lumOff val="10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ITC Avant Garde Std Bk" pitchFamily="34" charset="0"/>
            </a:rPr>
            <a:t>VCs</a:t>
          </a:r>
        </a:p>
        <a:p>
          <a:pPr lvl="0" algn="ctr" defTabSz="622300">
            <a:lnSpc>
              <a:spcPct val="90000"/>
            </a:lnSpc>
            <a:spcBef>
              <a:spcPct val="0"/>
            </a:spcBef>
            <a:spcAft>
              <a:spcPct val="35000"/>
            </a:spcAft>
          </a:pPr>
          <a:r>
            <a:rPr lang="en-US" sz="1400" b="0" kern="1200" dirty="0" smtClean="0">
              <a:latin typeface="ITC Avant Garde Std Bk" pitchFamily="34" charset="0"/>
            </a:rPr>
            <a:t>10</a:t>
          </a:r>
        </a:p>
      </dsp:txBody>
      <dsp:txXfrm>
        <a:off x="1694639" y="813966"/>
        <a:ext cx="1538904" cy="586214"/>
      </dsp:txXfrm>
    </dsp:sp>
    <dsp:sp modelId="{DBF1E0CF-C772-4B58-B54B-DDBD5593E0D4}">
      <dsp:nvSpPr>
        <dsp:cNvPr id="0" name=""/>
        <dsp:cNvSpPr/>
      </dsp:nvSpPr>
      <dsp:spPr>
        <a:xfrm rot="21596460">
          <a:off x="3284254" y="1071075"/>
          <a:ext cx="68842" cy="702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84254" y="1085133"/>
        <a:ext cx="48189" cy="42142"/>
      </dsp:txXfrm>
    </dsp:sp>
    <dsp:sp modelId="{1DBB5D9E-CB48-4AA8-936D-B183978121F1}">
      <dsp:nvSpPr>
        <dsp:cNvPr id="0" name=""/>
        <dsp:cNvSpPr/>
      </dsp:nvSpPr>
      <dsp:spPr>
        <a:xfrm>
          <a:off x="3381673" y="793972"/>
          <a:ext cx="1575380" cy="622690"/>
        </a:xfrm>
        <a:prstGeom prst="roundRect">
          <a:avLst>
            <a:gd name="adj" fmla="val 10000"/>
          </a:avLst>
        </a:prstGeom>
        <a:solidFill>
          <a:schemeClr val="accent2">
            <a:shade val="80000"/>
            <a:hueOff val="234188"/>
            <a:satOff val="-24841"/>
            <a:lumOff val="215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ITC Avant Garde Std Bk" pitchFamily="34" charset="0"/>
            </a:rPr>
            <a:t>Accelerators </a:t>
          </a:r>
        </a:p>
        <a:p>
          <a:pPr lvl="0" algn="ctr" defTabSz="622300">
            <a:lnSpc>
              <a:spcPct val="90000"/>
            </a:lnSpc>
            <a:spcBef>
              <a:spcPct val="0"/>
            </a:spcBef>
            <a:spcAft>
              <a:spcPct val="35000"/>
            </a:spcAft>
          </a:pPr>
          <a:r>
            <a:rPr lang="en-US" sz="1400" b="1" kern="1200" dirty="0" smtClean="0">
              <a:latin typeface="ITC Avant Garde Std Bk" pitchFamily="34" charset="0"/>
            </a:rPr>
            <a:t> </a:t>
          </a:r>
          <a:r>
            <a:rPr lang="en-US" sz="1400" kern="1200" dirty="0" smtClean="0">
              <a:latin typeface="ITC Avant Garde Std Bk" pitchFamily="34" charset="0"/>
            </a:rPr>
            <a:t>10+</a:t>
          </a:r>
          <a:endParaRPr lang="en-US" sz="1400" kern="1200" dirty="0">
            <a:latin typeface="ITC Avant Garde Std Bk" pitchFamily="34" charset="0"/>
          </a:endParaRPr>
        </a:p>
      </dsp:txBody>
      <dsp:txXfrm>
        <a:off x="3399911" y="812210"/>
        <a:ext cx="1538904" cy="586214"/>
      </dsp:txXfrm>
    </dsp:sp>
    <dsp:sp modelId="{3E6BC7CF-66A2-4489-BEBA-7CD07B1E7020}">
      <dsp:nvSpPr>
        <dsp:cNvPr id="0" name=""/>
        <dsp:cNvSpPr/>
      </dsp:nvSpPr>
      <dsp:spPr>
        <a:xfrm>
          <a:off x="4985374" y="1070199"/>
          <a:ext cx="60040" cy="702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985374" y="1084246"/>
        <a:ext cx="42028" cy="42142"/>
      </dsp:txXfrm>
    </dsp:sp>
    <dsp:sp modelId="{AB52EB9A-1BF6-45B6-B64F-55A63C9BF00F}">
      <dsp:nvSpPr>
        <dsp:cNvPr id="0" name=""/>
        <dsp:cNvSpPr/>
      </dsp:nvSpPr>
      <dsp:spPr>
        <a:xfrm>
          <a:off x="5070338" y="793972"/>
          <a:ext cx="1575380" cy="622690"/>
        </a:xfrm>
        <a:prstGeom prst="roundRect">
          <a:avLst>
            <a:gd name="adj" fmla="val 10000"/>
          </a:avLst>
        </a:prstGeom>
        <a:solidFill>
          <a:schemeClr val="accent2">
            <a:shade val="80000"/>
            <a:hueOff val="351282"/>
            <a:satOff val="-37261"/>
            <a:lumOff val="322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ITC Avant Garde Std Bk" pitchFamily="34" charset="0"/>
            </a:rPr>
            <a:t>Invested Events: 2</a:t>
          </a:r>
          <a:endParaRPr lang="en-US" sz="1400" kern="1200" dirty="0">
            <a:latin typeface="ITC Avant Garde Std Bk" pitchFamily="34" charset="0"/>
          </a:endParaRPr>
        </a:p>
      </dsp:txBody>
      <dsp:txXfrm>
        <a:off x="5088576" y="812210"/>
        <a:ext cx="1538904" cy="586214"/>
      </dsp:txXfrm>
    </dsp:sp>
    <dsp:sp modelId="{3643A443-DF71-4B6B-8ECF-BE484CE3EFF7}">
      <dsp:nvSpPr>
        <dsp:cNvPr id="0" name=""/>
        <dsp:cNvSpPr/>
      </dsp:nvSpPr>
      <dsp:spPr>
        <a:xfrm>
          <a:off x="6674039" y="1070199"/>
          <a:ext cx="60040" cy="702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674039" y="1084246"/>
        <a:ext cx="42028" cy="42142"/>
      </dsp:txXfrm>
    </dsp:sp>
    <dsp:sp modelId="{A367AD8D-703A-4638-8546-6DD5915DFC3B}">
      <dsp:nvSpPr>
        <dsp:cNvPr id="0" name=""/>
        <dsp:cNvSpPr/>
      </dsp:nvSpPr>
      <dsp:spPr>
        <a:xfrm>
          <a:off x="6759002" y="793972"/>
          <a:ext cx="1575380" cy="622690"/>
        </a:xfrm>
        <a:prstGeom prst="roundRect">
          <a:avLst>
            <a:gd name="adj" fmla="val 10000"/>
          </a:avLst>
        </a:prstGeom>
        <a:solidFill>
          <a:schemeClr val="accent2">
            <a:shade val="80000"/>
            <a:hueOff val="468376"/>
            <a:satOff val="-49681"/>
            <a:lumOff val="43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ITC Avant Garde Std Bk" pitchFamily="34" charset="0"/>
            </a:rPr>
            <a:t>Angel Events: </a:t>
          </a:r>
        </a:p>
        <a:p>
          <a:pPr lvl="0" algn="ctr" defTabSz="622300">
            <a:lnSpc>
              <a:spcPct val="90000"/>
            </a:lnSpc>
            <a:spcBef>
              <a:spcPct val="0"/>
            </a:spcBef>
            <a:spcAft>
              <a:spcPct val="35000"/>
            </a:spcAft>
          </a:pPr>
          <a:r>
            <a:rPr lang="en-US" sz="1400" b="1" kern="1200" dirty="0" smtClean="0">
              <a:latin typeface="ITC Avant Garde Std Bk" pitchFamily="34" charset="0"/>
            </a:rPr>
            <a:t>2</a:t>
          </a:r>
          <a:endParaRPr lang="en-US" sz="1400" kern="1200" dirty="0">
            <a:latin typeface="ITC Avant Garde Std Bk" pitchFamily="34" charset="0"/>
          </a:endParaRPr>
        </a:p>
      </dsp:txBody>
      <dsp:txXfrm>
        <a:off x="6777240" y="812210"/>
        <a:ext cx="1538904" cy="5862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A8CA1C-F02F-4B4F-8944-E3D8D7469783}" type="datetimeFigureOut">
              <a:rPr lang="en-US" smtClean="0"/>
              <a:t>12/7/2017</a:t>
            </a:fld>
            <a:endParaRPr lang="en-US" dirty="0"/>
          </a:p>
        </p:txBody>
      </p:sp>
      <p:sp>
        <p:nvSpPr>
          <p:cNvPr id="4" name="Slide Image Placeholder 3"/>
          <p:cNvSpPr>
            <a:spLocks noGrp="1" noRot="1" noChangeAspect="1"/>
          </p:cNvSpPr>
          <p:nvPr>
            <p:ph type="sldImg" idx="2"/>
          </p:nvPr>
        </p:nvSpPr>
        <p:spPr>
          <a:xfrm>
            <a:off x="447675" y="696913"/>
            <a:ext cx="611505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953C84-569F-BA4D-9F76-F7EFB3C90085}" type="slidenum">
              <a:rPr lang="en-US" smtClean="0"/>
              <a:t>‹#›</a:t>
            </a:fld>
            <a:endParaRPr lang="en-US" dirty="0"/>
          </a:p>
        </p:txBody>
      </p:sp>
    </p:spTree>
    <p:extLst>
      <p:ext uri="{BB962C8B-B14F-4D97-AF65-F5344CB8AC3E}">
        <p14:creationId xmlns:p14="http://schemas.microsoft.com/office/powerpoint/2010/main" val="1862991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urst-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37"/>
            <a:ext cx="9144000" cy="5193792"/>
          </a:xfrm>
          <a:prstGeom prst="rect">
            <a:avLst/>
          </a:prstGeom>
        </p:spPr>
      </p:pic>
      <p:sp>
        <p:nvSpPr>
          <p:cNvPr id="2" name="Title 1"/>
          <p:cNvSpPr>
            <a:spLocks noGrp="1"/>
          </p:cNvSpPr>
          <p:nvPr>
            <p:ph type="ctrTitle"/>
          </p:nvPr>
        </p:nvSpPr>
        <p:spPr>
          <a:xfrm>
            <a:off x="1852277" y="2525087"/>
            <a:ext cx="5439446" cy="198216"/>
          </a:xfrm>
        </p:spPr>
        <p:txBody>
          <a:bodyPr>
            <a:noAutofit/>
          </a:bodyPr>
          <a:lstStyle>
            <a:lvl1pPr>
              <a:defRPr sz="1800" b="0" i="0">
                <a:solidFill>
                  <a:schemeClr val="accent3"/>
                </a:solidFill>
                <a:latin typeface="ITC Avant Garde Std Demi"/>
                <a:cs typeface="ITC Avant Garde Std Dem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27822" y="2743842"/>
            <a:ext cx="3488356" cy="183637"/>
          </a:xfrm>
        </p:spPr>
        <p:txBody>
          <a:bodyPr>
            <a:noAutofit/>
          </a:bodyPr>
          <a:lstStyle>
            <a:lvl1pPr marL="0" indent="0" algn="ctr">
              <a:buNone/>
              <a:defRPr sz="1200" b="0" i="0">
                <a:solidFill>
                  <a:schemeClr val="accent4"/>
                </a:solidFill>
                <a:latin typeface="ITC Avant Garde Std Bk"/>
                <a:cs typeface="ITC Avant Garde Std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124200" y="2927479"/>
            <a:ext cx="2895600" cy="277478"/>
          </a:xfrm>
        </p:spPr>
        <p:txBody>
          <a:bodyPr/>
          <a:lstStyle>
            <a:lvl1pPr>
              <a:defRPr sz="1150">
                <a:latin typeface="ITC Avant Garde Std Bk"/>
                <a:cs typeface="ITC Avant Garde Std Bk"/>
              </a:defRPr>
            </a:lvl1pPr>
          </a:lstStyle>
          <a:p>
            <a:endParaRPr lang="en-US" dirty="0"/>
          </a:p>
        </p:txBody>
      </p:sp>
    </p:spTree>
    <p:extLst>
      <p:ext uri="{BB962C8B-B14F-4D97-AF65-F5344CB8AC3E}">
        <p14:creationId xmlns:p14="http://schemas.microsoft.com/office/powerpoint/2010/main" val="358542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6078"/>
            <a:ext cx="4038600" cy="3439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6078"/>
            <a:ext cx="4038600" cy="3439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379236-A968-47B5-A237-9E5AA9074709}" type="datetime1">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317968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6615"/>
            <a:ext cx="4040188" cy="4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2805"/>
            <a:ext cx="4040188" cy="30027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66615"/>
            <a:ext cx="4041775" cy="4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52805"/>
            <a:ext cx="4041775" cy="30027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70F66-B286-4DC8-B257-9BB6DD0ABE40}" type="datetime1">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320482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DEFD4-25FC-4C98-8843-740B681D9367}"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240237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D996F-666A-45F8-9DE6-9AE61E4E3948}" type="datetime1">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96766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_1">
    <p:spTree>
      <p:nvGrpSpPr>
        <p:cNvPr id="1" name=""/>
        <p:cNvGrpSpPr/>
        <p:nvPr/>
      </p:nvGrpSpPr>
      <p:grpSpPr>
        <a:xfrm>
          <a:off x="0" y="0"/>
          <a:ext cx="0" cy="0"/>
          <a:chOff x="0" y="0"/>
          <a:chExt cx="0" cy="0"/>
        </a:xfrm>
      </p:grpSpPr>
      <p:pic>
        <p:nvPicPr>
          <p:cNvPr id="10" name="Picture 9" descr="Template2_SideBorder_Pink-0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75639" cy="5211763"/>
          </a:xfrm>
          <a:prstGeom prst="rect">
            <a:avLst/>
          </a:prstGeom>
        </p:spPr>
      </p:pic>
      <p:sp>
        <p:nvSpPr>
          <p:cNvPr id="2" name="Title 1"/>
          <p:cNvSpPr>
            <a:spLocks noGrp="1"/>
          </p:cNvSpPr>
          <p:nvPr>
            <p:ph type="title"/>
          </p:nvPr>
        </p:nvSpPr>
        <p:spPr>
          <a:xfrm>
            <a:off x="4952335" y="207506"/>
            <a:ext cx="3734466" cy="883104"/>
          </a:xfrm>
        </p:spPr>
        <p:txBody>
          <a:bodyPr anchor="b">
            <a:normAutofit/>
          </a:bodyPr>
          <a:lstStyle>
            <a:lvl1pPr algn="l">
              <a:defRPr sz="1700" b="0" i="0">
                <a:solidFill>
                  <a:srgbClr val="FFFFFE"/>
                </a:solidFill>
                <a:latin typeface="ITC Avant Garde Std Demi"/>
                <a:cs typeface="ITC Avant Garde Std Demi"/>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1792"/>
            <a:ext cx="4468065" cy="5223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2335" y="1553363"/>
            <a:ext cx="3734465" cy="3280338"/>
          </a:xfrm>
        </p:spPr>
        <p:txBody>
          <a:bodyPr>
            <a:normAutofit/>
          </a:bodyPr>
          <a:lstStyle>
            <a:lvl1pPr marL="0" indent="0">
              <a:buNone/>
              <a:defRPr sz="1200" b="0" i="0">
                <a:solidFill>
                  <a:srgbClr val="FFFFFE"/>
                </a:solidFill>
                <a:latin typeface="ITC Avant Garde Std Bk"/>
                <a:cs typeface="ITC Avant Garde Std B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8960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AA9D5D-96C1-400A-8F32-FD087A6D00C5}"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247794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48234"/>
            <a:ext cx="5486400" cy="43069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5681"/>
            <a:ext cx="5486400" cy="312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78929"/>
            <a:ext cx="5486400" cy="611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9919D-E2A6-4892-B538-B53E6761A017}" type="datetime1">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300111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B88A-3453-44A6-A099-9B7D78F5BCEE}"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810461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712"/>
            <a:ext cx="2057400" cy="44468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712"/>
            <a:ext cx="6019800" cy="4446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F4DF0-10C5-4DB2-AE39-D57D6BF500C4}"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3162167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F6DB5D-3A7C-4D73-AAAE-87124157B787}"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35025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Normal">
    <p:spTree>
      <p:nvGrpSpPr>
        <p:cNvPr id="1" name=""/>
        <p:cNvGrpSpPr/>
        <p:nvPr/>
      </p:nvGrpSpPr>
      <p:grpSpPr>
        <a:xfrm>
          <a:off x="0" y="0"/>
          <a:ext cx="0" cy="0"/>
          <a:chOff x="0" y="0"/>
          <a:chExt cx="0" cy="0"/>
        </a:xfrm>
      </p:grpSpPr>
      <p:pic>
        <p:nvPicPr>
          <p:cNvPr id="10" name="Picture 9" descr="Template2_border-01-01-0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9" y="-1"/>
            <a:ext cx="9175639" cy="5211763"/>
          </a:xfrm>
          <a:prstGeom prst="rect">
            <a:avLst/>
          </a:prstGeom>
        </p:spPr>
      </p:pic>
      <p:sp>
        <p:nvSpPr>
          <p:cNvPr id="2" name="Title 1"/>
          <p:cNvSpPr>
            <a:spLocks noGrp="1"/>
          </p:cNvSpPr>
          <p:nvPr>
            <p:ph type="title"/>
          </p:nvPr>
        </p:nvSpPr>
        <p:spPr>
          <a:xfrm>
            <a:off x="457200" y="730995"/>
            <a:ext cx="8229600" cy="346344"/>
          </a:xfrm>
        </p:spPr>
        <p:txBody>
          <a:bodyPr>
            <a:normAutofit/>
          </a:bodyPr>
          <a:lstStyle>
            <a:lvl1pPr algn="l">
              <a:defRPr sz="1700" b="0" i="0">
                <a:solidFill>
                  <a:srgbClr val="FFFFFE"/>
                </a:solidFill>
                <a:latin typeface="ITC Avant Garde Std Demi"/>
                <a:cs typeface="ITC Avant Garde Std Demi"/>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92984"/>
            <a:ext cx="8229600" cy="2462617"/>
          </a:xfrm>
        </p:spPr>
        <p:txBody>
          <a:bodyPr>
            <a:normAutofit/>
          </a:bodyPr>
          <a:lstStyle>
            <a:lvl1pPr>
              <a:defRPr sz="1300" b="0" i="0">
                <a:latin typeface="ITC Avant Garde Std Bk"/>
                <a:cs typeface="ITC Avant Garde Std Bk"/>
              </a:defRPr>
            </a:lvl1pPr>
            <a:lvl2pPr>
              <a:defRPr sz="1300" b="0" i="0">
                <a:latin typeface="ITC Avant Garde Std Bk"/>
                <a:cs typeface="ITC Avant Garde Std Bk"/>
              </a:defRPr>
            </a:lvl2pPr>
            <a:lvl3pPr>
              <a:defRPr sz="1300" b="0" i="0">
                <a:latin typeface="ITC Avant Garde Std Bk"/>
                <a:cs typeface="ITC Avant Garde Std Bk"/>
              </a:defRPr>
            </a:lvl3pPr>
            <a:lvl4pPr>
              <a:defRPr sz="1300" b="0" i="0">
                <a:latin typeface="ITC Avant Garde Std Bk"/>
                <a:cs typeface="ITC Avant Garde Std Bk"/>
              </a:defRPr>
            </a:lvl4pPr>
            <a:lvl5pPr>
              <a:defRPr sz="1300" b="0" i="0">
                <a:latin typeface="ITC Avant Garde Std Bk"/>
                <a:cs typeface="ITC Avant Garde Std B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A008E70-9321-4BBE-9184-FCEFC47AEBEC}"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110549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EndSlide">
    <p:spTree>
      <p:nvGrpSpPr>
        <p:cNvPr id="1" name=""/>
        <p:cNvGrpSpPr/>
        <p:nvPr/>
      </p:nvGrpSpPr>
      <p:grpSpPr>
        <a:xfrm>
          <a:off x="0" y="0"/>
          <a:ext cx="0" cy="0"/>
          <a:chOff x="0" y="0"/>
          <a:chExt cx="0" cy="0"/>
        </a:xfrm>
      </p:grpSpPr>
      <p:pic>
        <p:nvPicPr>
          <p:cNvPr id="3" name="Picture 2" descr="EndSlide_Template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9379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7479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eneral Content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165175"/>
            <a:ext cx="1256878" cy="63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ate Placeholder 3"/>
          <p:cNvSpPr>
            <a:spLocks noGrp="1"/>
          </p:cNvSpPr>
          <p:nvPr>
            <p:ph type="dt" sz="half" idx="10"/>
          </p:nvPr>
        </p:nvSpPr>
        <p:spPr>
          <a:xfrm>
            <a:off x="561103" y="4896575"/>
            <a:ext cx="2088232" cy="173880"/>
          </a:xfrm>
          <a:prstGeom prst="rect">
            <a:avLst/>
          </a:prstGeom>
        </p:spPr>
        <p:txBody>
          <a:bodyPr/>
          <a:lstStyle>
            <a:lvl1pPr>
              <a:defRPr sz="900">
                <a:solidFill>
                  <a:schemeClr val="bg1">
                    <a:lumMod val="50000"/>
                  </a:schemeClr>
                </a:solidFill>
              </a:defRPr>
            </a:lvl1pPr>
          </a:lstStyle>
          <a:p>
            <a:fld id="{BB52AFA3-1F44-4BBC-973F-7C632FE1B9FC}" type="datetime1">
              <a:rPr lang="en-US" smtClean="0"/>
              <a:t>12/7/2017</a:t>
            </a:fld>
            <a:endParaRPr lang="en-GB" dirty="0"/>
          </a:p>
        </p:txBody>
      </p:sp>
      <p:pic>
        <p:nvPicPr>
          <p:cNvPr id="8" name="Picture 7"/>
          <p:cNvPicPr>
            <a:picLocks noChangeAspect="1"/>
          </p:cNvPicPr>
          <p:nvPr userDrawn="1"/>
        </p:nvPicPr>
        <p:blipFill>
          <a:blip r:embed="rId3"/>
          <a:stretch>
            <a:fillRect/>
          </a:stretch>
        </p:blipFill>
        <p:spPr>
          <a:xfrm>
            <a:off x="294624" y="230837"/>
            <a:ext cx="532961" cy="405026"/>
          </a:xfrm>
          <a:prstGeom prst="rect">
            <a:avLst/>
          </a:prstGeom>
        </p:spPr>
      </p:pic>
      <p:pic>
        <p:nvPicPr>
          <p:cNvPr id="9" name="Picture 8"/>
          <p:cNvPicPr>
            <a:picLocks noChangeAspect="1"/>
          </p:cNvPicPr>
          <p:nvPr userDrawn="1"/>
        </p:nvPicPr>
        <p:blipFill>
          <a:blip r:embed="rId3"/>
          <a:stretch>
            <a:fillRect/>
          </a:stretch>
        </p:blipFill>
        <p:spPr>
          <a:xfrm rot="10800000">
            <a:off x="8304635" y="4628019"/>
            <a:ext cx="532961" cy="405026"/>
          </a:xfrm>
          <a:prstGeom prst="rect">
            <a:avLst/>
          </a:prstGeom>
        </p:spPr>
      </p:pic>
      <p:sp>
        <p:nvSpPr>
          <p:cNvPr id="14" name="Slide Number Placeholder 5"/>
          <p:cNvSpPr>
            <a:spLocks noGrp="1"/>
          </p:cNvSpPr>
          <p:nvPr>
            <p:ph type="sldNum" sz="quarter" idx="12"/>
          </p:nvPr>
        </p:nvSpPr>
        <p:spPr>
          <a:xfrm>
            <a:off x="6588224" y="4747425"/>
            <a:ext cx="2088232" cy="166214"/>
          </a:xfrm>
          <a:prstGeom prst="rect">
            <a:avLst/>
          </a:prstGeom>
        </p:spPr>
        <p:txBody>
          <a:bodyPr/>
          <a:lstStyle>
            <a:lvl1pPr>
              <a:defRPr>
                <a:solidFill>
                  <a:schemeClr val="bg1">
                    <a:lumMod val="50000"/>
                  </a:schemeClr>
                </a:solidFill>
              </a:defRPr>
            </a:lvl1pPr>
          </a:lstStyle>
          <a:p>
            <a:fld id="{550DF0EF-2586-4478-8085-E05448F0B318}" type="slidenum">
              <a:rPr lang="en-GB" smtClean="0"/>
              <a:pPr/>
              <a:t>‹#›</a:t>
            </a:fld>
            <a:endParaRPr lang="en-GB" dirty="0"/>
          </a:p>
        </p:txBody>
      </p:sp>
      <p:sp>
        <p:nvSpPr>
          <p:cNvPr id="10" name="Title 1"/>
          <p:cNvSpPr>
            <a:spLocks noGrp="1"/>
          </p:cNvSpPr>
          <p:nvPr>
            <p:ph type="title" hasCustomPrompt="1"/>
          </p:nvPr>
        </p:nvSpPr>
        <p:spPr>
          <a:xfrm>
            <a:off x="644311" y="418889"/>
            <a:ext cx="6696744" cy="299413"/>
          </a:xfrm>
          <a:prstGeom prst="rect">
            <a:avLst/>
          </a:prstGeom>
        </p:spPr>
        <p:txBody>
          <a:bodyPr>
            <a:noAutofit/>
          </a:bodyPr>
          <a:lstStyle>
            <a:lvl1pPr algn="l">
              <a:defRPr sz="2400" b="1" baseline="0">
                <a:solidFill>
                  <a:schemeClr val="tx1">
                    <a:lumMod val="75000"/>
                    <a:lumOff val="25000"/>
                  </a:schemeClr>
                </a:solidFill>
              </a:defRPr>
            </a:lvl1pPr>
          </a:lstStyle>
          <a:p>
            <a:r>
              <a:rPr lang="en-US" dirty="0" smtClean="0"/>
              <a:t>Slide Title</a:t>
            </a:r>
            <a:endParaRPr lang="en-GB" dirty="0"/>
          </a:p>
        </p:txBody>
      </p:sp>
      <p:sp>
        <p:nvSpPr>
          <p:cNvPr id="12" name="Content Placeholder 2"/>
          <p:cNvSpPr>
            <a:spLocks noGrp="1"/>
          </p:cNvSpPr>
          <p:nvPr>
            <p:ph idx="1" hasCustomPrompt="1"/>
          </p:nvPr>
        </p:nvSpPr>
        <p:spPr>
          <a:xfrm>
            <a:off x="644310" y="936373"/>
            <a:ext cx="8032145" cy="3664749"/>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a:solidFill>
                  <a:schemeClr val="tx1">
                    <a:lumMod val="50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Quisque</a:t>
            </a:r>
            <a:r>
              <a:rPr lang="en-US" dirty="0" smtClean="0"/>
              <a:t> </a:t>
            </a:r>
            <a:r>
              <a:rPr lang="en-US" dirty="0" err="1" smtClean="0"/>
              <a:t>tincidunt</a:t>
            </a:r>
            <a:r>
              <a:rPr lang="en-US" dirty="0" smtClean="0"/>
              <a:t> </a:t>
            </a:r>
            <a:r>
              <a:rPr lang="en-US" dirty="0" err="1" smtClean="0"/>
              <a:t>laoreet</a:t>
            </a:r>
            <a:r>
              <a:rPr lang="en-US" dirty="0" smtClean="0"/>
              <a:t> </a:t>
            </a:r>
            <a:r>
              <a:rPr lang="en-US" dirty="0" err="1" smtClean="0"/>
              <a:t>mauris</a:t>
            </a:r>
            <a:r>
              <a:rPr lang="en-US" dirty="0" smtClean="0"/>
              <a:t> </a:t>
            </a:r>
            <a:r>
              <a:rPr lang="en-US" dirty="0" err="1" smtClean="0"/>
              <a:t>vel</a:t>
            </a:r>
            <a:r>
              <a:rPr lang="en-US" dirty="0" smtClean="0"/>
              <a:t> </a:t>
            </a:r>
            <a:r>
              <a:rPr lang="en-US" dirty="0" err="1" smtClean="0"/>
              <a:t>pellentesque</a:t>
            </a:r>
            <a:r>
              <a:rPr lang="en-US" dirty="0" smtClean="0"/>
              <a:t>. </a:t>
            </a:r>
          </a:p>
          <a:p>
            <a:endParaRPr lang="en-US" dirty="0" smtClean="0"/>
          </a:p>
          <a:p>
            <a:r>
              <a:rPr lang="en-US" dirty="0" err="1" smtClean="0"/>
              <a:t>Sed</a:t>
            </a:r>
            <a:r>
              <a:rPr lang="en-US" dirty="0" smtClean="0"/>
              <a:t> non </a:t>
            </a:r>
            <a:r>
              <a:rPr lang="en-US" dirty="0" err="1" smtClean="0"/>
              <a:t>libero</a:t>
            </a:r>
            <a:r>
              <a:rPr lang="en-US" dirty="0" smtClean="0"/>
              <a:t> </a:t>
            </a:r>
            <a:r>
              <a:rPr lang="en-US" dirty="0" err="1" smtClean="0"/>
              <a:t>quis</a:t>
            </a:r>
            <a:r>
              <a:rPr lang="en-US" dirty="0" smtClean="0"/>
              <a:t> </a:t>
            </a:r>
            <a:r>
              <a:rPr lang="en-US" dirty="0" err="1" smtClean="0"/>
              <a:t>nibh</a:t>
            </a:r>
            <a:r>
              <a:rPr lang="en-US" dirty="0" smtClean="0"/>
              <a:t> </a:t>
            </a:r>
            <a:r>
              <a:rPr lang="en-US" dirty="0" err="1" smtClean="0"/>
              <a:t>facilisis</a:t>
            </a:r>
            <a:r>
              <a:rPr lang="en-US" dirty="0" smtClean="0"/>
              <a:t> </a:t>
            </a:r>
            <a:r>
              <a:rPr lang="en-US" dirty="0" err="1" smtClean="0"/>
              <a:t>luctus</a:t>
            </a:r>
            <a:r>
              <a:rPr lang="en-US" dirty="0" smtClean="0"/>
              <a:t> in </a:t>
            </a:r>
            <a:r>
              <a:rPr lang="en-US" dirty="0" err="1" smtClean="0"/>
              <a:t>eu</a:t>
            </a:r>
            <a:r>
              <a:rPr lang="en-US" dirty="0" smtClean="0"/>
              <a:t> est. </a:t>
            </a:r>
            <a:r>
              <a:rPr lang="en-US" dirty="0" err="1" smtClean="0"/>
              <a:t>Fusce</a:t>
            </a:r>
            <a:r>
              <a:rPr lang="en-US" dirty="0" smtClean="0"/>
              <a:t> </a:t>
            </a:r>
            <a:r>
              <a:rPr lang="en-US" dirty="0" err="1" smtClean="0"/>
              <a:t>nisl</a:t>
            </a:r>
            <a:r>
              <a:rPr lang="en-US" dirty="0" smtClean="0"/>
              <a:t> </a:t>
            </a:r>
            <a:r>
              <a:rPr lang="en-US" dirty="0" err="1" smtClean="0"/>
              <a:t>lorem</a:t>
            </a:r>
            <a:r>
              <a:rPr lang="en-US" dirty="0" smtClean="0"/>
              <a:t>, </a:t>
            </a:r>
            <a:r>
              <a:rPr lang="en-US" dirty="0" err="1" smtClean="0"/>
              <a:t>blandit</a:t>
            </a:r>
            <a:r>
              <a:rPr lang="en-US" dirty="0" smtClean="0"/>
              <a:t> et </a:t>
            </a:r>
            <a:r>
              <a:rPr lang="en-US" dirty="0" err="1" smtClean="0"/>
              <a:t>tempor</a:t>
            </a:r>
            <a:r>
              <a:rPr lang="en-US" dirty="0" smtClean="0"/>
              <a:t> in, </a:t>
            </a:r>
            <a:r>
              <a:rPr lang="en-US" dirty="0" err="1" smtClean="0"/>
              <a:t>lobortis</a:t>
            </a:r>
            <a:r>
              <a:rPr lang="en-US" dirty="0" smtClean="0"/>
              <a:t> et </a:t>
            </a:r>
            <a:r>
              <a:rPr lang="en-US" dirty="0" err="1" smtClean="0"/>
              <a:t>sapien</a:t>
            </a:r>
            <a:r>
              <a:rPr lang="en-US" dirty="0" smtClean="0"/>
              <a:t>. </a:t>
            </a:r>
            <a:r>
              <a:rPr lang="en-US" dirty="0" err="1" smtClean="0"/>
              <a:t>Sed</a:t>
            </a:r>
            <a:r>
              <a:rPr lang="en-US" dirty="0" smtClean="0"/>
              <a:t> </a:t>
            </a:r>
            <a:r>
              <a:rPr lang="en-US" dirty="0" err="1" smtClean="0"/>
              <a:t>eleifend</a:t>
            </a:r>
            <a:r>
              <a:rPr lang="en-US" dirty="0" smtClean="0"/>
              <a:t> </a:t>
            </a:r>
            <a:r>
              <a:rPr lang="en-US" dirty="0" err="1" smtClean="0"/>
              <a:t>eleifend</a:t>
            </a:r>
            <a:r>
              <a:rPr lang="en-US" dirty="0" smtClean="0"/>
              <a:t> dictum. </a:t>
            </a:r>
            <a:r>
              <a:rPr lang="en-US" dirty="0" err="1" smtClean="0"/>
              <a:t>Aliquam</a:t>
            </a:r>
            <a:r>
              <a:rPr lang="en-US" dirty="0" smtClean="0"/>
              <a:t> </a:t>
            </a:r>
            <a:r>
              <a:rPr lang="en-US" dirty="0" err="1" smtClean="0"/>
              <a:t>sed</a:t>
            </a:r>
            <a:r>
              <a:rPr lang="en-US" dirty="0" smtClean="0"/>
              <a:t> </a:t>
            </a:r>
            <a:r>
              <a:rPr lang="en-US" dirty="0" err="1" smtClean="0"/>
              <a:t>odio</a:t>
            </a:r>
            <a:r>
              <a:rPr lang="en-US" dirty="0" smtClean="0"/>
              <a:t> </a:t>
            </a:r>
            <a:r>
              <a:rPr lang="en-US" dirty="0" err="1" smtClean="0"/>
              <a:t>eu</a:t>
            </a:r>
            <a:r>
              <a:rPr lang="en-US" dirty="0" smtClean="0"/>
              <a:t> </a:t>
            </a:r>
            <a:r>
              <a:rPr lang="en-US" dirty="0" err="1" smtClean="0"/>
              <a:t>sem</a:t>
            </a:r>
            <a:r>
              <a:rPr lang="en-US" dirty="0" smtClean="0"/>
              <a:t> </a:t>
            </a:r>
            <a:r>
              <a:rPr lang="en-US" dirty="0" err="1" smtClean="0"/>
              <a:t>ornare</a:t>
            </a:r>
            <a:r>
              <a:rPr lang="en-US" dirty="0" smtClean="0"/>
              <a:t> </a:t>
            </a:r>
            <a:r>
              <a:rPr lang="en-US" dirty="0" err="1" smtClean="0"/>
              <a:t>ultrices</a:t>
            </a:r>
            <a:r>
              <a:rPr lang="en-US" dirty="0" smtClean="0"/>
              <a:t> </a:t>
            </a:r>
            <a:r>
              <a:rPr lang="en-US" dirty="0" err="1" smtClean="0"/>
              <a:t>nec</a:t>
            </a:r>
            <a:r>
              <a:rPr lang="en-US" dirty="0" smtClean="0"/>
              <a:t> </a:t>
            </a:r>
            <a:r>
              <a:rPr lang="en-US" dirty="0" err="1" smtClean="0"/>
              <a:t>nec</a:t>
            </a:r>
            <a:r>
              <a:rPr lang="en-US" dirty="0" smtClean="0"/>
              <a:t> </a:t>
            </a:r>
            <a:r>
              <a:rPr lang="en-US" dirty="0" err="1" smtClean="0"/>
              <a:t>elit</a:t>
            </a:r>
            <a:r>
              <a:rPr lang="en-US" dirty="0" smtClean="0"/>
              <a:t>. </a:t>
            </a:r>
          </a:p>
          <a:p>
            <a:endParaRPr lang="en-US" dirty="0" smtClean="0"/>
          </a:p>
          <a:p>
            <a:r>
              <a:rPr lang="en-US" dirty="0" err="1" smtClean="0"/>
              <a:t>Phasellus</a:t>
            </a:r>
            <a:r>
              <a:rPr lang="en-US" dirty="0" smtClean="0"/>
              <a:t> </a:t>
            </a:r>
            <a:r>
              <a:rPr lang="en-US" dirty="0" err="1" smtClean="0"/>
              <a:t>tempor</a:t>
            </a:r>
            <a:r>
              <a:rPr lang="en-US" dirty="0" smtClean="0"/>
              <a:t> </a:t>
            </a:r>
            <a:r>
              <a:rPr lang="en-US" dirty="0" err="1" smtClean="0"/>
              <a:t>turpis</a:t>
            </a:r>
            <a:r>
              <a:rPr lang="en-US" dirty="0" smtClean="0"/>
              <a:t> a </a:t>
            </a:r>
            <a:r>
              <a:rPr lang="en-US" dirty="0" err="1" smtClean="0"/>
              <a:t>lacinia</a:t>
            </a:r>
            <a:r>
              <a:rPr lang="en-US" dirty="0" smtClean="0"/>
              <a:t> </a:t>
            </a:r>
            <a:r>
              <a:rPr lang="en-US" dirty="0" err="1" smtClean="0"/>
              <a:t>rutrum</a:t>
            </a:r>
            <a:r>
              <a:rPr lang="en-US" dirty="0" smtClean="0"/>
              <a:t>. </a:t>
            </a:r>
            <a:r>
              <a:rPr lang="en-US" dirty="0" err="1" smtClean="0"/>
              <a:t>Nulla</a:t>
            </a:r>
            <a:r>
              <a:rPr lang="en-US" dirty="0" smtClean="0"/>
              <a:t> et </a:t>
            </a:r>
            <a:r>
              <a:rPr lang="en-US" dirty="0" err="1" smtClean="0"/>
              <a:t>libero</a:t>
            </a:r>
            <a:r>
              <a:rPr lang="en-US" dirty="0" smtClean="0"/>
              <a:t> </a:t>
            </a:r>
            <a:r>
              <a:rPr lang="en-US" dirty="0" err="1" smtClean="0"/>
              <a:t>luctus</a:t>
            </a:r>
            <a:r>
              <a:rPr lang="en-US" dirty="0" smtClean="0"/>
              <a:t>, </a:t>
            </a:r>
            <a:r>
              <a:rPr lang="en-US" dirty="0" err="1" smtClean="0"/>
              <a:t>elementum</a:t>
            </a:r>
            <a:r>
              <a:rPr lang="en-US" dirty="0" smtClean="0"/>
              <a:t> quam </a:t>
            </a:r>
            <a:r>
              <a:rPr lang="en-US" dirty="0" err="1" smtClean="0"/>
              <a:t>ut</a:t>
            </a:r>
            <a:r>
              <a:rPr lang="en-US" dirty="0" smtClean="0"/>
              <a:t>, </a:t>
            </a:r>
            <a:r>
              <a:rPr lang="en-US" dirty="0" err="1" smtClean="0"/>
              <a:t>pellentesque</a:t>
            </a:r>
            <a:r>
              <a:rPr lang="en-US" dirty="0" smtClean="0"/>
              <a:t> </a:t>
            </a:r>
            <a:r>
              <a:rPr lang="en-US" dirty="0" err="1" smtClean="0"/>
              <a:t>turpis</a:t>
            </a:r>
            <a:r>
              <a:rPr lang="en-US" dirty="0" smtClean="0"/>
              <a:t>. </a:t>
            </a:r>
            <a:r>
              <a:rPr lang="en-US" dirty="0" err="1" smtClean="0"/>
              <a:t>Praesent</a:t>
            </a:r>
            <a:r>
              <a:rPr lang="en-US" dirty="0" smtClean="0"/>
              <a:t> </a:t>
            </a:r>
            <a:r>
              <a:rPr lang="en-US" dirty="0" err="1" smtClean="0"/>
              <a:t>congue</a:t>
            </a:r>
            <a:r>
              <a:rPr lang="en-US" dirty="0" smtClean="0"/>
              <a:t> </a:t>
            </a:r>
            <a:r>
              <a:rPr lang="en-US" dirty="0" err="1" smtClean="0"/>
              <a:t>nisl</a:t>
            </a:r>
            <a:r>
              <a:rPr lang="en-US" dirty="0" smtClean="0"/>
              <a:t> a </a:t>
            </a:r>
            <a:r>
              <a:rPr lang="en-US" dirty="0" err="1" smtClean="0"/>
              <a:t>metus</a:t>
            </a:r>
            <a:r>
              <a:rPr lang="en-US" dirty="0" smtClean="0"/>
              <a:t> </a:t>
            </a:r>
            <a:r>
              <a:rPr lang="en-US" dirty="0" err="1" smtClean="0"/>
              <a:t>iaculis</a:t>
            </a:r>
            <a:r>
              <a:rPr lang="en-US" dirty="0" smtClean="0"/>
              <a:t> </a:t>
            </a:r>
            <a:r>
              <a:rPr lang="en-US" dirty="0" err="1" smtClean="0"/>
              <a:t>congue</a:t>
            </a:r>
            <a:r>
              <a:rPr lang="en-US" dirty="0" smtClean="0"/>
              <a:t>. </a:t>
            </a:r>
            <a:r>
              <a:rPr lang="en-US" dirty="0" err="1" smtClean="0"/>
              <a:t>Fusce</a:t>
            </a:r>
            <a:r>
              <a:rPr lang="en-US" dirty="0" smtClean="0"/>
              <a:t> </a:t>
            </a:r>
            <a:r>
              <a:rPr lang="en-US" dirty="0" err="1" smtClean="0"/>
              <a:t>vel</a:t>
            </a:r>
            <a:r>
              <a:rPr lang="en-US" dirty="0" smtClean="0"/>
              <a:t> </a:t>
            </a:r>
            <a:r>
              <a:rPr lang="en-US" dirty="0" err="1" smtClean="0"/>
              <a:t>tortor</a:t>
            </a:r>
            <a:r>
              <a:rPr lang="en-US" dirty="0" smtClean="0"/>
              <a:t> sit </a:t>
            </a:r>
            <a:r>
              <a:rPr lang="en-US" dirty="0" err="1" smtClean="0"/>
              <a:t>amet</a:t>
            </a:r>
            <a:r>
              <a:rPr lang="en-US" dirty="0" smtClean="0"/>
              <a:t> </a:t>
            </a:r>
            <a:r>
              <a:rPr lang="en-US" dirty="0" err="1" smtClean="0"/>
              <a:t>lorem</a:t>
            </a:r>
            <a:r>
              <a:rPr lang="en-US" dirty="0" smtClean="0"/>
              <a:t> </a:t>
            </a:r>
            <a:r>
              <a:rPr lang="en-US" dirty="0" err="1" smtClean="0"/>
              <a:t>euismod</a:t>
            </a:r>
            <a:r>
              <a:rPr lang="en-US" dirty="0" smtClean="0"/>
              <a:t> </a:t>
            </a:r>
            <a:r>
              <a:rPr lang="en-US" dirty="0" err="1" smtClean="0"/>
              <a:t>convallis</a:t>
            </a:r>
            <a:r>
              <a:rPr lang="en-US" dirty="0" smtClean="0"/>
              <a:t> </a:t>
            </a:r>
            <a:r>
              <a:rPr lang="en-US" dirty="0" err="1" smtClean="0"/>
              <a:t>sed</a:t>
            </a:r>
            <a:r>
              <a:rPr lang="en-US" dirty="0" smtClean="0"/>
              <a:t> </a:t>
            </a:r>
            <a:r>
              <a:rPr lang="en-US" dirty="0" err="1" smtClean="0"/>
              <a:t>egestas</a:t>
            </a:r>
            <a:r>
              <a:rPr lang="en-US" dirty="0" smtClean="0"/>
              <a:t> ligula.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a:p>
        </p:txBody>
      </p:sp>
    </p:spTree>
    <p:extLst>
      <p:ext uri="{BB962C8B-B14F-4D97-AF65-F5344CB8AC3E}">
        <p14:creationId xmlns:p14="http://schemas.microsoft.com/office/powerpoint/2010/main" val="651490929"/>
      </p:ext>
    </p:extLst>
  </p:cSld>
  <p:clrMapOvr>
    <a:masterClrMapping/>
  </p:clrMapOvr>
  <p:extLst mod="1">
    <p:ext uri="{DCECCB84-F9BA-43D5-87BE-67443E8EF086}">
      <p15:sldGuideLst xmlns="" xmlns:p15="http://schemas.microsoft.com/office/powerpoint/2012/main">
        <p15:guide id="1" orient="horz" pos="4156" userDrawn="1">
          <p15:clr>
            <a:srgbClr val="FBAE40"/>
          </p15:clr>
        </p15:guide>
        <p15:guide id="2" pos="5556" userDrawn="1">
          <p15:clr>
            <a:srgbClr val="FBAE40"/>
          </p15:clr>
        </p15:guide>
        <p15:guide id="3" orient="horz" pos="210" userDrawn="1">
          <p15:clr>
            <a:srgbClr val="FBAE40"/>
          </p15:clr>
        </p15:guide>
        <p15:guide id="4" pos="204" userDrawn="1">
          <p15:clr>
            <a:srgbClr val="FBAE40"/>
          </p15:clr>
        </p15:guide>
        <p15:guide id="5" orient="horz" pos="4065" userDrawn="1">
          <p15:clr>
            <a:srgbClr val="FBAE40"/>
          </p15:clr>
        </p15:guide>
        <p15:guide id="6" pos="38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cheme 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rot="10800000">
            <a:off x="8304635" y="4628019"/>
            <a:ext cx="532961" cy="405026"/>
          </a:xfrm>
          <a:prstGeom prst="rect">
            <a:avLst/>
          </a:prstGeom>
        </p:spPr>
      </p:pic>
      <p:sp>
        <p:nvSpPr>
          <p:cNvPr id="12" name="Content Placeholder 2"/>
          <p:cNvSpPr>
            <a:spLocks noGrp="1"/>
          </p:cNvSpPr>
          <p:nvPr>
            <p:ph idx="1" hasCustomPrompt="1"/>
          </p:nvPr>
        </p:nvSpPr>
        <p:spPr>
          <a:xfrm>
            <a:off x="644310" y="936373"/>
            <a:ext cx="8032145" cy="3664749"/>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a:solidFill>
                  <a:schemeClr val="tx1">
                    <a:lumMod val="50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Quisque</a:t>
            </a:r>
            <a:r>
              <a:rPr lang="en-US" dirty="0" smtClean="0"/>
              <a:t> </a:t>
            </a:r>
            <a:r>
              <a:rPr lang="en-US" dirty="0" err="1" smtClean="0"/>
              <a:t>tincidunt</a:t>
            </a:r>
            <a:r>
              <a:rPr lang="en-US" dirty="0" smtClean="0"/>
              <a:t> </a:t>
            </a:r>
            <a:r>
              <a:rPr lang="en-US" dirty="0" err="1" smtClean="0"/>
              <a:t>laoreet</a:t>
            </a:r>
            <a:r>
              <a:rPr lang="en-US" dirty="0" smtClean="0"/>
              <a:t> </a:t>
            </a:r>
            <a:r>
              <a:rPr lang="en-US" dirty="0" err="1" smtClean="0"/>
              <a:t>mauris</a:t>
            </a:r>
            <a:r>
              <a:rPr lang="en-US" dirty="0" smtClean="0"/>
              <a:t> </a:t>
            </a:r>
            <a:r>
              <a:rPr lang="en-US" dirty="0" err="1" smtClean="0"/>
              <a:t>vel</a:t>
            </a:r>
            <a:r>
              <a:rPr lang="en-US" dirty="0" smtClean="0"/>
              <a:t> </a:t>
            </a:r>
            <a:r>
              <a:rPr lang="en-US" dirty="0" err="1" smtClean="0"/>
              <a:t>pellentesque</a:t>
            </a:r>
            <a:r>
              <a:rPr lang="en-US" dirty="0" smtClean="0"/>
              <a:t>. </a:t>
            </a:r>
          </a:p>
          <a:p>
            <a:endParaRPr lang="en-US" dirty="0" smtClean="0"/>
          </a:p>
          <a:p>
            <a:r>
              <a:rPr lang="en-US" dirty="0" err="1" smtClean="0"/>
              <a:t>Sed</a:t>
            </a:r>
            <a:r>
              <a:rPr lang="en-US" dirty="0" smtClean="0"/>
              <a:t> non </a:t>
            </a:r>
            <a:r>
              <a:rPr lang="en-US" dirty="0" err="1" smtClean="0"/>
              <a:t>libero</a:t>
            </a:r>
            <a:r>
              <a:rPr lang="en-US" dirty="0" smtClean="0"/>
              <a:t> </a:t>
            </a:r>
            <a:r>
              <a:rPr lang="en-US" dirty="0" err="1" smtClean="0"/>
              <a:t>quis</a:t>
            </a:r>
            <a:r>
              <a:rPr lang="en-US" dirty="0" smtClean="0"/>
              <a:t> </a:t>
            </a:r>
            <a:r>
              <a:rPr lang="en-US" dirty="0" err="1" smtClean="0"/>
              <a:t>nibh</a:t>
            </a:r>
            <a:r>
              <a:rPr lang="en-US" dirty="0" smtClean="0"/>
              <a:t> </a:t>
            </a:r>
            <a:r>
              <a:rPr lang="en-US" dirty="0" err="1" smtClean="0"/>
              <a:t>facilisis</a:t>
            </a:r>
            <a:r>
              <a:rPr lang="en-US" dirty="0" smtClean="0"/>
              <a:t> </a:t>
            </a:r>
            <a:r>
              <a:rPr lang="en-US" dirty="0" err="1" smtClean="0"/>
              <a:t>luctus</a:t>
            </a:r>
            <a:r>
              <a:rPr lang="en-US" dirty="0" smtClean="0"/>
              <a:t> in </a:t>
            </a:r>
            <a:r>
              <a:rPr lang="en-US" dirty="0" err="1" smtClean="0"/>
              <a:t>eu</a:t>
            </a:r>
            <a:r>
              <a:rPr lang="en-US" dirty="0" smtClean="0"/>
              <a:t> est. </a:t>
            </a:r>
            <a:r>
              <a:rPr lang="en-US" dirty="0" err="1" smtClean="0"/>
              <a:t>Fusce</a:t>
            </a:r>
            <a:r>
              <a:rPr lang="en-US" dirty="0" smtClean="0"/>
              <a:t> </a:t>
            </a:r>
            <a:r>
              <a:rPr lang="en-US" dirty="0" err="1" smtClean="0"/>
              <a:t>nisl</a:t>
            </a:r>
            <a:r>
              <a:rPr lang="en-US" dirty="0" smtClean="0"/>
              <a:t> </a:t>
            </a:r>
            <a:r>
              <a:rPr lang="en-US" dirty="0" err="1" smtClean="0"/>
              <a:t>lorem</a:t>
            </a:r>
            <a:r>
              <a:rPr lang="en-US" dirty="0" smtClean="0"/>
              <a:t>, </a:t>
            </a:r>
            <a:r>
              <a:rPr lang="en-US" dirty="0" err="1" smtClean="0"/>
              <a:t>blandit</a:t>
            </a:r>
            <a:r>
              <a:rPr lang="en-US" dirty="0" smtClean="0"/>
              <a:t> et </a:t>
            </a:r>
            <a:r>
              <a:rPr lang="en-US" dirty="0" err="1" smtClean="0"/>
              <a:t>tempor</a:t>
            </a:r>
            <a:r>
              <a:rPr lang="en-US" dirty="0" smtClean="0"/>
              <a:t> in, </a:t>
            </a:r>
            <a:r>
              <a:rPr lang="en-US" dirty="0" err="1" smtClean="0"/>
              <a:t>lobortis</a:t>
            </a:r>
            <a:r>
              <a:rPr lang="en-US" dirty="0" smtClean="0"/>
              <a:t> et </a:t>
            </a:r>
            <a:r>
              <a:rPr lang="en-US" dirty="0" err="1" smtClean="0"/>
              <a:t>sapien</a:t>
            </a:r>
            <a:r>
              <a:rPr lang="en-US" dirty="0" smtClean="0"/>
              <a:t>. </a:t>
            </a:r>
            <a:r>
              <a:rPr lang="en-US" dirty="0" err="1" smtClean="0"/>
              <a:t>Sed</a:t>
            </a:r>
            <a:r>
              <a:rPr lang="en-US" dirty="0" smtClean="0"/>
              <a:t> </a:t>
            </a:r>
            <a:r>
              <a:rPr lang="en-US" dirty="0" err="1" smtClean="0"/>
              <a:t>eleifend</a:t>
            </a:r>
            <a:r>
              <a:rPr lang="en-US" dirty="0" smtClean="0"/>
              <a:t> </a:t>
            </a:r>
            <a:r>
              <a:rPr lang="en-US" dirty="0" err="1" smtClean="0"/>
              <a:t>eleifend</a:t>
            </a:r>
            <a:r>
              <a:rPr lang="en-US" dirty="0" smtClean="0"/>
              <a:t> dictum. </a:t>
            </a:r>
            <a:r>
              <a:rPr lang="en-US" dirty="0" err="1" smtClean="0"/>
              <a:t>Aliquam</a:t>
            </a:r>
            <a:r>
              <a:rPr lang="en-US" dirty="0" smtClean="0"/>
              <a:t> </a:t>
            </a:r>
            <a:r>
              <a:rPr lang="en-US" dirty="0" err="1" smtClean="0"/>
              <a:t>sed</a:t>
            </a:r>
            <a:r>
              <a:rPr lang="en-US" dirty="0" smtClean="0"/>
              <a:t> </a:t>
            </a:r>
            <a:r>
              <a:rPr lang="en-US" dirty="0" err="1" smtClean="0"/>
              <a:t>odio</a:t>
            </a:r>
            <a:r>
              <a:rPr lang="en-US" dirty="0" smtClean="0"/>
              <a:t> </a:t>
            </a:r>
            <a:r>
              <a:rPr lang="en-US" dirty="0" err="1" smtClean="0"/>
              <a:t>eu</a:t>
            </a:r>
            <a:r>
              <a:rPr lang="en-US" dirty="0" smtClean="0"/>
              <a:t> </a:t>
            </a:r>
            <a:r>
              <a:rPr lang="en-US" dirty="0" err="1" smtClean="0"/>
              <a:t>sem</a:t>
            </a:r>
            <a:r>
              <a:rPr lang="en-US" dirty="0" smtClean="0"/>
              <a:t> </a:t>
            </a:r>
            <a:r>
              <a:rPr lang="en-US" dirty="0" err="1" smtClean="0"/>
              <a:t>ornare</a:t>
            </a:r>
            <a:r>
              <a:rPr lang="en-US" dirty="0" smtClean="0"/>
              <a:t> </a:t>
            </a:r>
            <a:r>
              <a:rPr lang="en-US" dirty="0" err="1" smtClean="0"/>
              <a:t>ultrices</a:t>
            </a:r>
            <a:r>
              <a:rPr lang="en-US" dirty="0" smtClean="0"/>
              <a:t> </a:t>
            </a:r>
            <a:r>
              <a:rPr lang="en-US" dirty="0" err="1" smtClean="0"/>
              <a:t>nec</a:t>
            </a:r>
            <a:r>
              <a:rPr lang="en-US" dirty="0" smtClean="0"/>
              <a:t> </a:t>
            </a:r>
            <a:r>
              <a:rPr lang="en-US" dirty="0" err="1" smtClean="0"/>
              <a:t>nec</a:t>
            </a:r>
            <a:r>
              <a:rPr lang="en-US" dirty="0" smtClean="0"/>
              <a:t> </a:t>
            </a:r>
            <a:r>
              <a:rPr lang="en-US" dirty="0" err="1" smtClean="0"/>
              <a:t>elit</a:t>
            </a:r>
            <a:r>
              <a:rPr lang="en-US" dirty="0" smtClean="0"/>
              <a:t>. </a:t>
            </a:r>
          </a:p>
          <a:p>
            <a:endParaRPr lang="en-US" dirty="0" smtClean="0"/>
          </a:p>
          <a:p>
            <a:r>
              <a:rPr lang="en-US" dirty="0" err="1" smtClean="0"/>
              <a:t>Phasellus</a:t>
            </a:r>
            <a:r>
              <a:rPr lang="en-US" dirty="0" smtClean="0"/>
              <a:t> </a:t>
            </a:r>
            <a:r>
              <a:rPr lang="en-US" dirty="0" err="1" smtClean="0"/>
              <a:t>tempor</a:t>
            </a:r>
            <a:r>
              <a:rPr lang="en-US" dirty="0" smtClean="0"/>
              <a:t> </a:t>
            </a:r>
            <a:r>
              <a:rPr lang="en-US" dirty="0" err="1" smtClean="0"/>
              <a:t>turpis</a:t>
            </a:r>
            <a:r>
              <a:rPr lang="en-US" dirty="0" smtClean="0"/>
              <a:t> a </a:t>
            </a:r>
            <a:r>
              <a:rPr lang="en-US" dirty="0" err="1" smtClean="0"/>
              <a:t>lacinia</a:t>
            </a:r>
            <a:r>
              <a:rPr lang="en-US" dirty="0" smtClean="0"/>
              <a:t> </a:t>
            </a:r>
            <a:r>
              <a:rPr lang="en-US" dirty="0" err="1" smtClean="0"/>
              <a:t>rutrum</a:t>
            </a:r>
            <a:r>
              <a:rPr lang="en-US" dirty="0" smtClean="0"/>
              <a:t>. </a:t>
            </a:r>
            <a:r>
              <a:rPr lang="en-US" dirty="0" err="1" smtClean="0"/>
              <a:t>Nulla</a:t>
            </a:r>
            <a:r>
              <a:rPr lang="en-US" dirty="0" smtClean="0"/>
              <a:t> et </a:t>
            </a:r>
            <a:r>
              <a:rPr lang="en-US" dirty="0" err="1" smtClean="0"/>
              <a:t>libero</a:t>
            </a:r>
            <a:r>
              <a:rPr lang="en-US" dirty="0" smtClean="0"/>
              <a:t> </a:t>
            </a:r>
            <a:r>
              <a:rPr lang="en-US" dirty="0" err="1" smtClean="0"/>
              <a:t>luctus</a:t>
            </a:r>
            <a:r>
              <a:rPr lang="en-US" dirty="0" smtClean="0"/>
              <a:t>, </a:t>
            </a:r>
            <a:r>
              <a:rPr lang="en-US" dirty="0" err="1" smtClean="0"/>
              <a:t>elementum</a:t>
            </a:r>
            <a:r>
              <a:rPr lang="en-US" dirty="0" smtClean="0"/>
              <a:t> quam </a:t>
            </a:r>
            <a:r>
              <a:rPr lang="en-US" dirty="0" err="1" smtClean="0"/>
              <a:t>ut</a:t>
            </a:r>
            <a:r>
              <a:rPr lang="en-US" dirty="0" smtClean="0"/>
              <a:t>, </a:t>
            </a:r>
            <a:r>
              <a:rPr lang="en-US" dirty="0" err="1" smtClean="0"/>
              <a:t>pellentesque</a:t>
            </a:r>
            <a:r>
              <a:rPr lang="en-US" dirty="0" smtClean="0"/>
              <a:t> </a:t>
            </a:r>
            <a:r>
              <a:rPr lang="en-US" dirty="0" err="1" smtClean="0"/>
              <a:t>turpis</a:t>
            </a:r>
            <a:r>
              <a:rPr lang="en-US" dirty="0" smtClean="0"/>
              <a:t>. </a:t>
            </a:r>
            <a:r>
              <a:rPr lang="en-US" dirty="0" err="1" smtClean="0"/>
              <a:t>Praesent</a:t>
            </a:r>
            <a:r>
              <a:rPr lang="en-US" dirty="0" smtClean="0"/>
              <a:t> </a:t>
            </a:r>
            <a:r>
              <a:rPr lang="en-US" dirty="0" err="1" smtClean="0"/>
              <a:t>congue</a:t>
            </a:r>
            <a:r>
              <a:rPr lang="en-US" dirty="0" smtClean="0"/>
              <a:t> </a:t>
            </a:r>
            <a:r>
              <a:rPr lang="en-US" dirty="0" err="1" smtClean="0"/>
              <a:t>nisl</a:t>
            </a:r>
            <a:r>
              <a:rPr lang="en-US" dirty="0" smtClean="0"/>
              <a:t> a </a:t>
            </a:r>
            <a:r>
              <a:rPr lang="en-US" dirty="0" err="1" smtClean="0"/>
              <a:t>metus</a:t>
            </a:r>
            <a:r>
              <a:rPr lang="en-US" dirty="0" smtClean="0"/>
              <a:t> </a:t>
            </a:r>
            <a:r>
              <a:rPr lang="en-US" dirty="0" err="1" smtClean="0"/>
              <a:t>iaculis</a:t>
            </a:r>
            <a:r>
              <a:rPr lang="en-US" dirty="0" smtClean="0"/>
              <a:t> </a:t>
            </a:r>
            <a:r>
              <a:rPr lang="en-US" dirty="0" err="1" smtClean="0"/>
              <a:t>congue</a:t>
            </a:r>
            <a:r>
              <a:rPr lang="en-US" dirty="0" smtClean="0"/>
              <a:t>. </a:t>
            </a:r>
            <a:r>
              <a:rPr lang="en-US" dirty="0" err="1" smtClean="0"/>
              <a:t>Fusce</a:t>
            </a:r>
            <a:r>
              <a:rPr lang="en-US" dirty="0" smtClean="0"/>
              <a:t> </a:t>
            </a:r>
            <a:r>
              <a:rPr lang="en-US" dirty="0" err="1" smtClean="0"/>
              <a:t>vel</a:t>
            </a:r>
            <a:r>
              <a:rPr lang="en-US" dirty="0" smtClean="0"/>
              <a:t> </a:t>
            </a:r>
            <a:r>
              <a:rPr lang="en-US" dirty="0" err="1" smtClean="0"/>
              <a:t>tortor</a:t>
            </a:r>
            <a:r>
              <a:rPr lang="en-US" dirty="0" smtClean="0"/>
              <a:t> sit </a:t>
            </a:r>
            <a:r>
              <a:rPr lang="en-US" dirty="0" err="1" smtClean="0"/>
              <a:t>amet</a:t>
            </a:r>
            <a:r>
              <a:rPr lang="en-US" dirty="0" smtClean="0"/>
              <a:t> </a:t>
            </a:r>
            <a:r>
              <a:rPr lang="en-US" dirty="0" err="1" smtClean="0"/>
              <a:t>lorem</a:t>
            </a:r>
            <a:r>
              <a:rPr lang="en-US" dirty="0" smtClean="0"/>
              <a:t> </a:t>
            </a:r>
            <a:r>
              <a:rPr lang="en-US" dirty="0" err="1" smtClean="0"/>
              <a:t>euismod</a:t>
            </a:r>
            <a:r>
              <a:rPr lang="en-US" dirty="0" smtClean="0"/>
              <a:t> </a:t>
            </a:r>
            <a:r>
              <a:rPr lang="en-US" dirty="0" err="1" smtClean="0"/>
              <a:t>convallis</a:t>
            </a:r>
            <a:r>
              <a:rPr lang="en-US" dirty="0" smtClean="0"/>
              <a:t> </a:t>
            </a:r>
            <a:r>
              <a:rPr lang="en-US" dirty="0" err="1" smtClean="0"/>
              <a:t>sed</a:t>
            </a:r>
            <a:r>
              <a:rPr lang="en-US" dirty="0" smtClean="0"/>
              <a:t> </a:t>
            </a:r>
            <a:r>
              <a:rPr lang="en-US" dirty="0" err="1" smtClean="0"/>
              <a:t>egestas</a:t>
            </a:r>
            <a:r>
              <a:rPr lang="en-US" dirty="0" smtClean="0"/>
              <a:t> ligula.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a:p>
        </p:txBody>
      </p:sp>
      <p:pic>
        <p:nvPicPr>
          <p:cNvPr id="11" name="Picture 10"/>
          <p:cNvPicPr>
            <a:picLocks noChangeAspect="1"/>
          </p:cNvPicPr>
          <p:nvPr userDrawn="1"/>
        </p:nvPicPr>
        <p:blipFill>
          <a:blip r:embed="rId3"/>
          <a:stretch>
            <a:fillRect/>
          </a:stretch>
        </p:blipFill>
        <p:spPr>
          <a:xfrm>
            <a:off x="7621995" y="179204"/>
            <a:ext cx="1305694" cy="738978"/>
          </a:xfrm>
          <a:prstGeom prst="rect">
            <a:avLst/>
          </a:prstGeom>
        </p:spPr>
      </p:pic>
      <p:pic>
        <p:nvPicPr>
          <p:cNvPr id="15" name="Picture 14"/>
          <p:cNvPicPr>
            <a:picLocks noChangeAspect="1"/>
          </p:cNvPicPr>
          <p:nvPr userDrawn="1"/>
        </p:nvPicPr>
        <p:blipFill rotWithShape="1">
          <a:blip r:embed="rId4"/>
          <a:srcRect l="4257" t="10481" r="5625" b="6291"/>
          <a:stretch/>
        </p:blipFill>
        <p:spPr>
          <a:xfrm>
            <a:off x="323851" y="253349"/>
            <a:ext cx="503734" cy="382815"/>
          </a:xfrm>
          <a:prstGeom prst="rect">
            <a:avLst/>
          </a:prstGeom>
        </p:spPr>
      </p:pic>
      <p:pic>
        <p:nvPicPr>
          <p:cNvPr id="16" name="Picture 15"/>
          <p:cNvPicPr>
            <a:picLocks noChangeAspect="1"/>
          </p:cNvPicPr>
          <p:nvPr userDrawn="1"/>
        </p:nvPicPr>
        <p:blipFill rotWithShape="1">
          <a:blip r:embed="rId4"/>
          <a:srcRect l="4257" t="10481" r="5625" b="6291"/>
          <a:stretch/>
        </p:blipFill>
        <p:spPr>
          <a:xfrm rot="10800000">
            <a:off x="8321398" y="4631094"/>
            <a:ext cx="503734" cy="382815"/>
          </a:xfrm>
          <a:prstGeom prst="rect">
            <a:avLst/>
          </a:prstGeom>
        </p:spPr>
      </p:pic>
      <p:sp>
        <p:nvSpPr>
          <p:cNvPr id="14" name="Slide Number Placeholder 5"/>
          <p:cNvSpPr>
            <a:spLocks noGrp="1"/>
          </p:cNvSpPr>
          <p:nvPr>
            <p:ph type="sldNum" sz="quarter" idx="12"/>
          </p:nvPr>
        </p:nvSpPr>
        <p:spPr>
          <a:xfrm>
            <a:off x="6588224" y="4747425"/>
            <a:ext cx="2088232" cy="166214"/>
          </a:xfrm>
          <a:prstGeom prst="rect">
            <a:avLst/>
          </a:prstGeom>
        </p:spPr>
        <p:txBody>
          <a:bodyPr/>
          <a:lstStyle>
            <a:lvl1pPr>
              <a:defRPr>
                <a:solidFill>
                  <a:schemeClr val="bg1">
                    <a:lumMod val="50000"/>
                  </a:schemeClr>
                </a:solidFill>
              </a:defRPr>
            </a:lvl1pPr>
          </a:lstStyle>
          <a:p>
            <a:fld id="{550DF0EF-2586-4478-8085-E05448F0B318}" type="slidenum">
              <a:rPr lang="en-GB" smtClean="0"/>
              <a:pPr/>
              <a:t>‹#›</a:t>
            </a:fld>
            <a:endParaRPr lang="en-GB" dirty="0"/>
          </a:p>
        </p:txBody>
      </p:sp>
      <p:sp>
        <p:nvSpPr>
          <p:cNvPr id="10" name="Title 1"/>
          <p:cNvSpPr>
            <a:spLocks noGrp="1"/>
          </p:cNvSpPr>
          <p:nvPr>
            <p:ph type="title" hasCustomPrompt="1"/>
          </p:nvPr>
        </p:nvSpPr>
        <p:spPr>
          <a:xfrm>
            <a:off x="644311" y="418889"/>
            <a:ext cx="6696744" cy="299413"/>
          </a:xfrm>
          <a:prstGeom prst="rect">
            <a:avLst/>
          </a:prstGeom>
        </p:spPr>
        <p:txBody>
          <a:bodyPr>
            <a:noAutofit/>
          </a:bodyPr>
          <a:lstStyle>
            <a:lvl1pPr algn="l">
              <a:defRPr sz="2400" b="1" baseline="0">
                <a:solidFill>
                  <a:srgbClr val="CC0000"/>
                </a:solidFill>
              </a:defRPr>
            </a:lvl1pPr>
          </a:lstStyle>
          <a:p>
            <a:r>
              <a:rPr lang="en-US" dirty="0" smtClean="0"/>
              <a:t>Slide Title</a:t>
            </a:r>
            <a:endParaRPr lang="en-GB" dirty="0"/>
          </a:p>
        </p:txBody>
      </p:sp>
      <p:sp>
        <p:nvSpPr>
          <p:cNvPr id="17" name="Date Placeholder 3"/>
          <p:cNvSpPr>
            <a:spLocks noGrp="1"/>
          </p:cNvSpPr>
          <p:nvPr>
            <p:ph type="dt" sz="half" idx="10"/>
          </p:nvPr>
        </p:nvSpPr>
        <p:spPr>
          <a:xfrm>
            <a:off x="561103" y="4896575"/>
            <a:ext cx="2088232" cy="173880"/>
          </a:xfrm>
          <a:prstGeom prst="rect">
            <a:avLst/>
          </a:prstGeom>
        </p:spPr>
        <p:txBody>
          <a:bodyPr/>
          <a:lstStyle>
            <a:lvl1pPr>
              <a:defRPr sz="900">
                <a:solidFill>
                  <a:schemeClr val="bg1">
                    <a:lumMod val="50000"/>
                  </a:schemeClr>
                </a:solidFill>
              </a:defRPr>
            </a:lvl1pPr>
          </a:lstStyle>
          <a:p>
            <a:fld id="{E4032FAA-915F-442C-BAC4-307ECD14C4E7}" type="datetime1">
              <a:rPr lang="en-US" smtClean="0"/>
              <a:t>12/7/2017</a:t>
            </a:fld>
            <a:endParaRPr lang="en-GB" dirty="0"/>
          </a:p>
        </p:txBody>
      </p:sp>
    </p:spTree>
    <p:extLst>
      <p:ext uri="{BB962C8B-B14F-4D97-AF65-F5344CB8AC3E}">
        <p14:creationId xmlns:p14="http://schemas.microsoft.com/office/powerpoint/2010/main" val="233173080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156">
          <p15:clr>
            <a:srgbClr val="FBAE40"/>
          </p15:clr>
        </p15:guide>
        <p15:guide id="2" pos="5556">
          <p15:clr>
            <a:srgbClr val="FBAE40"/>
          </p15:clr>
        </p15:guide>
        <p15:guide id="3" orient="horz" pos="210">
          <p15:clr>
            <a:srgbClr val="FBAE40"/>
          </p15:clr>
        </p15:guide>
        <p15:guide id="4" pos="204">
          <p15:clr>
            <a:srgbClr val="FBAE40"/>
          </p15:clr>
        </p15:guide>
        <p15:guide id="5" orient="horz" pos="4065">
          <p15:clr>
            <a:srgbClr val="FBAE40"/>
          </p15:clr>
        </p15:guide>
        <p15:guide id="6" pos="38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cheme_2 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rot="10800000">
            <a:off x="8304635" y="4628019"/>
            <a:ext cx="532961" cy="405026"/>
          </a:xfrm>
          <a:prstGeom prst="rect">
            <a:avLst/>
          </a:prstGeom>
        </p:spPr>
      </p:pic>
      <p:sp>
        <p:nvSpPr>
          <p:cNvPr id="12" name="Content Placeholder 2"/>
          <p:cNvSpPr>
            <a:spLocks noGrp="1"/>
          </p:cNvSpPr>
          <p:nvPr>
            <p:ph idx="1" hasCustomPrompt="1"/>
          </p:nvPr>
        </p:nvSpPr>
        <p:spPr>
          <a:xfrm>
            <a:off x="644310" y="936373"/>
            <a:ext cx="8032145" cy="3664749"/>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a:solidFill>
                  <a:schemeClr val="tx1">
                    <a:lumMod val="50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Quisque</a:t>
            </a:r>
            <a:r>
              <a:rPr lang="en-US" dirty="0" smtClean="0"/>
              <a:t> </a:t>
            </a:r>
            <a:r>
              <a:rPr lang="en-US" dirty="0" err="1" smtClean="0"/>
              <a:t>tincidunt</a:t>
            </a:r>
            <a:r>
              <a:rPr lang="en-US" dirty="0" smtClean="0"/>
              <a:t> </a:t>
            </a:r>
            <a:r>
              <a:rPr lang="en-US" dirty="0" err="1" smtClean="0"/>
              <a:t>laoreet</a:t>
            </a:r>
            <a:r>
              <a:rPr lang="en-US" dirty="0" smtClean="0"/>
              <a:t> </a:t>
            </a:r>
            <a:r>
              <a:rPr lang="en-US" dirty="0" err="1" smtClean="0"/>
              <a:t>mauris</a:t>
            </a:r>
            <a:r>
              <a:rPr lang="en-US" dirty="0" smtClean="0"/>
              <a:t> </a:t>
            </a:r>
            <a:r>
              <a:rPr lang="en-US" dirty="0" err="1" smtClean="0"/>
              <a:t>vel</a:t>
            </a:r>
            <a:r>
              <a:rPr lang="en-US" dirty="0" smtClean="0"/>
              <a:t> </a:t>
            </a:r>
            <a:r>
              <a:rPr lang="en-US" dirty="0" err="1" smtClean="0"/>
              <a:t>pellentesque</a:t>
            </a:r>
            <a:r>
              <a:rPr lang="en-US" dirty="0" smtClean="0"/>
              <a:t>. </a:t>
            </a:r>
          </a:p>
          <a:p>
            <a:endParaRPr lang="en-US" dirty="0" smtClean="0"/>
          </a:p>
          <a:p>
            <a:r>
              <a:rPr lang="en-US" dirty="0" err="1" smtClean="0"/>
              <a:t>Sed</a:t>
            </a:r>
            <a:r>
              <a:rPr lang="en-US" dirty="0" smtClean="0"/>
              <a:t> non </a:t>
            </a:r>
            <a:r>
              <a:rPr lang="en-US" dirty="0" err="1" smtClean="0"/>
              <a:t>libero</a:t>
            </a:r>
            <a:r>
              <a:rPr lang="en-US" dirty="0" smtClean="0"/>
              <a:t> </a:t>
            </a:r>
            <a:r>
              <a:rPr lang="en-US" dirty="0" err="1" smtClean="0"/>
              <a:t>quis</a:t>
            </a:r>
            <a:r>
              <a:rPr lang="en-US" dirty="0" smtClean="0"/>
              <a:t> </a:t>
            </a:r>
            <a:r>
              <a:rPr lang="en-US" dirty="0" err="1" smtClean="0"/>
              <a:t>nibh</a:t>
            </a:r>
            <a:r>
              <a:rPr lang="en-US" dirty="0" smtClean="0"/>
              <a:t> </a:t>
            </a:r>
            <a:r>
              <a:rPr lang="en-US" dirty="0" err="1" smtClean="0"/>
              <a:t>facilisis</a:t>
            </a:r>
            <a:r>
              <a:rPr lang="en-US" dirty="0" smtClean="0"/>
              <a:t> </a:t>
            </a:r>
            <a:r>
              <a:rPr lang="en-US" dirty="0" err="1" smtClean="0"/>
              <a:t>luctus</a:t>
            </a:r>
            <a:r>
              <a:rPr lang="en-US" dirty="0" smtClean="0"/>
              <a:t> in </a:t>
            </a:r>
            <a:r>
              <a:rPr lang="en-US" dirty="0" err="1" smtClean="0"/>
              <a:t>eu</a:t>
            </a:r>
            <a:r>
              <a:rPr lang="en-US" dirty="0" smtClean="0"/>
              <a:t> est. </a:t>
            </a:r>
            <a:r>
              <a:rPr lang="en-US" dirty="0" err="1" smtClean="0"/>
              <a:t>Fusce</a:t>
            </a:r>
            <a:r>
              <a:rPr lang="en-US" dirty="0" smtClean="0"/>
              <a:t> </a:t>
            </a:r>
            <a:r>
              <a:rPr lang="en-US" dirty="0" err="1" smtClean="0"/>
              <a:t>nisl</a:t>
            </a:r>
            <a:r>
              <a:rPr lang="en-US" dirty="0" smtClean="0"/>
              <a:t> </a:t>
            </a:r>
            <a:r>
              <a:rPr lang="en-US" dirty="0" err="1" smtClean="0"/>
              <a:t>lorem</a:t>
            </a:r>
            <a:r>
              <a:rPr lang="en-US" dirty="0" smtClean="0"/>
              <a:t>, </a:t>
            </a:r>
            <a:r>
              <a:rPr lang="en-US" dirty="0" err="1" smtClean="0"/>
              <a:t>blandit</a:t>
            </a:r>
            <a:r>
              <a:rPr lang="en-US" dirty="0" smtClean="0"/>
              <a:t> et </a:t>
            </a:r>
            <a:r>
              <a:rPr lang="en-US" dirty="0" err="1" smtClean="0"/>
              <a:t>tempor</a:t>
            </a:r>
            <a:r>
              <a:rPr lang="en-US" dirty="0" smtClean="0"/>
              <a:t> in, </a:t>
            </a:r>
            <a:r>
              <a:rPr lang="en-US" dirty="0" err="1" smtClean="0"/>
              <a:t>lobortis</a:t>
            </a:r>
            <a:r>
              <a:rPr lang="en-US" dirty="0" smtClean="0"/>
              <a:t> et </a:t>
            </a:r>
            <a:r>
              <a:rPr lang="en-US" dirty="0" err="1" smtClean="0"/>
              <a:t>sapien</a:t>
            </a:r>
            <a:r>
              <a:rPr lang="en-US" dirty="0" smtClean="0"/>
              <a:t>. </a:t>
            </a:r>
            <a:r>
              <a:rPr lang="en-US" dirty="0" err="1" smtClean="0"/>
              <a:t>Sed</a:t>
            </a:r>
            <a:r>
              <a:rPr lang="en-US" dirty="0" smtClean="0"/>
              <a:t> </a:t>
            </a:r>
            <a:r>
              <a:rPr lang="en-US" dirty="0" err="1" smtClean="0"/>
              <a:t>eleifend</a:t>
            </a:r>
            <a:r>
              <a:rPr lang="en-US" dirty="0" smtClean="0"/>
              <a:t> </a:t>
            </a:r>
            <a:r>
              <a:rPr lang="en-US" dirty="0" err="1" smtClean="0"/>
              <a:t>eleifend</a:t>
            </a:r>
            <a:r>
              <a:rPr lang="en-US" dirty="0" smtClean="0"/>
              <a:t> dictum. </a:t>
            </a:r>
            <a:r>
              <a:rPr lang="en-US" dirty="0" err="1" smtClean="0"/>
              <a:t>Aliquam</a:t>
            </a:r>
            <a:r>
              <a:rPr lang="en-US" dirty="0" smtClean="0"/>
              <a:t> </a:t>
            </a:r>
            <a:r>
              <a:rPr lang="en-US" dirty="0" err="1" smtClean="0"/>
              <a:t>sed</a:t>
            </a:r>
            <a:r>
              <a:rPr lang="en-US" dirty="0" smtClean="0"/>
              <a:t> </a:t>
            </a:r>
            <a:r>
              <a:rPr lang="en-US" dirty="0" err="1" smtClean="0"/>
              <a:t>odio</a:t>
            </a:r>
            <a:r>
              <a:rPr lang="en-US" dirty="0" smtClean="0"/>
              <a:t> </a:t>
            </a:r>
            <a:r>
              <a:rPr lang="en-US" dirty="0" err="1" smtClean="0"/>
              <a:t>eu</a:t>
            </a:r>
            <a:r>
              <a:rPr lang="en-US" dirty="0" smtClean="0"/>
              <a:t> </a:t>
            </a:r>
            <a:r>
              <a:rPr lang="en-US" dirty="0" err="1" smtClean="0"/>
              <a:t>sem</a:t>
            </a:r>
            <a:r>
              <a:rPr lang="en-US" dirty="0" smtClean="0"/>
              <a:t> </a:t>
            </a:r>
            <a:r>
              <a:rPr lang="en-US" dirty="0" err="1" smtClean="0"/>
              <a:t>ornare</a:t>
            </a:r>
            <a:r>
              <a:rPr lang="en-US" dirty="0" smtClean="0"/>
              <a:t> </a:t>
            </a:r>
            <a:r>
              <a:rPr lang="en-US" dirty="0" err="1" smtClean="0"/>
              <a:t>ultrices</a:t>
            </a:r>
            <a:r>
              <a:rPr lang="en-US" dirty="0" smtClean="0"/>
              <a:t> </a:t>
            </a:r>
            <a:r>
              <a:rPr lang="en-US" dirty="0" err="1" smtClean="0"/>
              <a:t>nec</a:t>
            </a:r>
            <a:r>
              <a:rPr lang="en-US" dirty="0" smtClean="0"/>
              <a:t> </a:t>
            </a:r>
            <a:r>
              <a:rPr lang="en-US" dirty="0" err="1" smtClean="0"/>
              <a:t>nec</a:t>
            </a:r>
            <a:r>
              <a:rPr lang="en-US" dirty="0" smtClean="0"/>
              <a:t> </a:t>
            </a:r>
            <a:r>
              <a:rPr lang="en-US" dirty="0" err="1" smtClean="0"/>
              <a:t>elit</a:t>
            </a:r>
            <a:r>
              <a:rPr lang="en-US" dirty="0" smtClean="0"/>
              <a:t>. </a:t>
            </a:r>
          </a:p>
          <a:p>
            <a:endParaRPr lang="en-US" dirty="0" smtClean="0"/>
          </a:p>
          <a:p>
            <a:r>
              <a:rPr lang="en-US" dirty="0" err="1" smtClean="0"/>
              <a:t>Phasellus</a:t>
            </a:r>
            <a:r>
              <a:rPr lang="en-US" dirty="0" smtClean="0"/>
              <a:t> </a:t>
            </a:r>
            <a:r>
              <a:rPr lang="en-US" dirty="0" err="1" smtClean="0"/>
              <a:t>tempor</a:t>
            </a:r>
            <a:r>
              <a:rPr lang="en-US" dirty="0" smtClean="0"/>
              <a:t> </a:t>
            </a:r>
            <a:r>
              <a:rPr lang="en-US" dirty="0" err="1" smtClean="0"/>
              <a:t>turpis</a:t>
            </a:r>
            <a:r>
              <a:rPr lang="en-US" dirty="0" smtClean="0"/>
              <a:t> a </a:t>
            </a:r>
            <a:r>
              <a:rPr lang="en-US" dirty="0" err="1" smtClean="0"/>
              <a:t>lacinia</a:t>
            </a:r>
            <a:r>
              <a:rPr lang="en-US" dirty="0" smtClean="0"/>
              <a:t> </a:t>
            </a:r>
            <a:r>
              <a:rPr lang="en-US" dirty="0" err="1" smtClean="0"/>
              <a:t>rutrum</a:t>
            </a:r>
            <a:r>
              <a:rPr lang="en-US" dirty="0" smtClean="0"/>
              <a:t>. </a:t>
            </a:r>
            <a:r>
              <a:rPr lang="en-US" dirty="0" err="1" smtClean="0"/>
              <a:t>Nulla</a:t>
            </a:r>
            <a:r>
              <a:rPr lang="en-US" dirty="0" smtClean="0"/>
              <a:t> et </a:t>
            </a:r>
            <a:r>
              <a:rPr lang="en-US" dirty="0" err="1" smtClean="0"/>
              <a:t>libero</a:t>
            </a:r>
            <a:r>
              <a:rPr lang="en-US" dirty="0" smtClean="0"/>
              <a:t> </a:t>
            </a:r>
            <a:r>
              <a:rPr lang="en-US" dirty="0" err="1" smtClean="0"/>
              <a:t>luctus</a:t>
            </a:r>
            <a:r>
              <a:rPr lang="en-US" dirty="0" smtClean="0"/>
              <a:t>, </a:t>
            </a:r>
            <a:r>
              <a:rPr lang="en-US" dirty="0" err="1" smtClean="0"/>
              <a:t>elementum</a:t>
            </a:r>
            <a:r>
              <a:rPr lang="en-US" dirty="0" smtClean="0"/>
              <a:t> quam </a:t>
            </a:r>
            <a:r>
              <a:rPr lang="en-US" dirty="0" err="1" smtClean="0"/>
              <a:t>ut</a:t>
            </a:r>
            <a:r>
              <a:rPr lang="en-US" dirty="0" smtClean="0"/>
              <a:t>, </a:t>
            </a:r>
            <a:r>
              <a:rPr lang="en-US" dirty="0" err="1" smtClean="0"/>
              <a:t>pellentesque</a:t>
            </a:r>
            <a:r>
              <a:rPr lang="en-US" dirty="0" smtClean="0"/>
              <a:t> </a:t>
            </a:r>
            <a:r>
              <a:rPr lang="en-US" dirty="0" err="1" smtClean="0"/>
              <a:t>turpis</a:t>
            </a:r>
            <a:r>
              <a:rPr lang="en-US" dirty="0" smtClean="0"/>
              <a:t>. </a:t>
            </a:r>
            <a:r>
              <a:rPr lang="en-US" dirty="0" err="1" smtClean="0"/>
              <a:t>Praesent</a:t>
            </a:r>
            <a:r>
              <a:rPr lang="en-US" dirty="0" smtClean="0"/>
              <a:t> </a:t>
            </a:r>
            <a:r>
              <a:rPr lang="en-US" dirty="0" err="1" smtClean="0"/>
              <a:t>congue</a:t>
            </a:r>
            <a:r>
              <a:rPr lang="en-US" dirty="0" smtClean="0"/>
              <a:t> </a:t>
            </a:r>
            <a:r>
              <a:rPr lang="en-US" dirty="0" err="1" smtClean="0"/>
              <a:t>nisl</a:t>
            </a:r>
            <a:r>
              <a:rPr lang="en-US" dirty="0" smtClean="0"/>
              <a:t> a </a:t>
            </a:r>
            <a:r>
              <a:rPr lang="en-US" dirty="0" err="1" smtClean="0"/>
              <a:t>metus</a:t>
            </a:r>
            <a:r>
              <a:rPr lang="en-US" dirty="0" smtClean="0"/>
              <a:t> </a:t>
            </a:r>
            <a:r>
              <a:rPr lang="en-US" dirty="0" err="1" smtClean="0"/>
              <a:t>iaculis</a:t>
            </a:r>
            <a:r>
              <a:rPr lang="en-US" dirty="0" smtClean="0"/>
              <a:t> </a:t>
            </a:r>
            <a:r>
              <a:rPr lang="en-US" dirty="0" err="1" smtClean="0"/>
              <a:t>congue</a:t>
            </a:r>
            <a:r>
              <a:rPr lang="en-US" dirty="0" smtClean="0"/>
              <a:t>. </a:t>
            </a:r>
            <a:r>
              <a:rPr lang="en-US" dirty="0" err="1" smtClean="0"/>
              <a:t>Fusce</a:t>
            </a:r>
            <a:r>
              <a:rPr lang="en-US" dirty="0" smtClean="0"/>
              <a:t> </a:t>
            </a:r>
            <a:r>
              <a:rPr lang="en-US" dirty="0" err="1" smtClean="0"/>
              <a:t>vel</a:t>
            </a:r>
            <a:r>
              <a:rPr lang="en-US" dirty="0" smtClean="0"/>
              <a:t> </a:t>
            </a:r>
            <a:r>
              <a:rPr lang="en-US" dirty="0" err="1" smtClean="0"/>
              <a:t>tortor</a:t>
            </a:r>
            <a:r>
              <a:rPr lang="en-US" dirty="0" smtClean="0"/>
              <a:t> sit </a:t>
            </a:r>
            <a:r>
              <a:rPr lang="en-US" dirty="0" err="1" smtClean="0"/>
              <a:t>amet</a:t>
            </a:r>
            <a:r>
              <a:rPr lang="en-US" dirty="0" smtClean="0"/>
              <a:t> </a:t>
            </a:r>
            <a:r>
              <a:rPr lang="en-US" dirty="0" err="1" smtClean="0"/>
              <a:t>lorem</a:t>
            </a:r>
            <a:r>
              <a:rPr lang="en-US" dirty="0" smtClean="0"/>
              <a:t> </a:t>
            </a:r>
            <a:r>
              <a:rPr lang="en-US" dirty="0" err="1" smtClean="0"/>
              <a:t>euismod</a:t>
            </a:r>
            <a:r>
              <a:rPr lang="en-US" dirty="0" smtClean="0"/>
              <a:t> </a:t>
            </a:r>
            <a:r>
              <a:rPr lang="en-US" dirty="0" err="1" smtClean="0"/>
              <a:t>convallis</a:t>
            </a:r>
            <a:r>
              <a:rPr lang="en-US" dirty="0" smtClean="0"/>
              <a:t> </a:t>
            </a:r>
            <a:r>
              <a:rPr lang="en-US" dirty="0" err="1" smtClean="0"/>
              <a:t>sed</a:t>
            </a:r>
            <a:r>
              <a:rPr lang="en-US" dirty="0" smtClean="0"/>
              <a:t> </a:t>
            </a:r>
            <a:r>
              <a:rPr lang="en-US" dirty="0" err="1" smtClean="0"/>
              <a:t>egestas</a:t>
            </a:r>
            <a:r>
              <a:rPr lang="en-US" dirty="0" smtClean="0"/>
              <a:t> ligula.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a:p>
        </p:txBody>
      </p:sp>
      <p:pic>
        <p:nvPicPr>
          <p:cNvPr id="17" name="Picture 16"/>
          <p:cNvPicPr>
            <a:picLocks noChangeAspect="1"/>
          </p:cNvPicPr>
          <p:nvPr userDrawn="1"/>
        </p:nvPicPr>
        <p:blipFill>
          <a:blip r:embed="rId3"/>
          <a:stretch>
            <a:fillRect/>
          </a:stretch>
        </p:blipFill>
        <p:spPr>
          <a:xfrm>
            <a:off x="7602436" y="158354"/>
            <a:ext cx="1341140" cy="769639"/>
          </a:xfrm>
          <a:prstGeom prst="rect">
            <a:avLst/>
          </a:prstGeom>
        </p:spPr>
      </p:pic>
      <p:pic>
        <p:nvPicPr>
          <p:cNvPr id="18" name="Picture 17"/>
          <p:cNvPicPr>
            <a:picLocks noChangeAspect="1"/>
          </p:cNvPicPr>
          <p:nvPr userDrawn="1"/>
        </p:nvPicPr>
        <p:blipFill rotWithShape="1">
          <a:blip r:embed="rId4"/>
          <a:srcRect l="6909" t="13387" r="8307" b="7035"/>
          <a:stretch/>
        </p:blipFill>
        <p:spPr>
          <a:xfrm>
            <a:off x="323851" y="253350"/>
            <a:ext cx="503735" cy="382815"/>
          </a:xfrm>
          <a:prstGeom prst="rect">
            <a:avLst/>
          </a:prstGeom>
        </p:spPr>
      </p:pic>
      <p:pic>
        <p:nvPicPr>
          <p:cNvPr id="19" name="Picture 18"/>
          <p:cNvPicPr>
            <a:picLocks noChangeAspect="1"/>
          </p:cNvPicPr>
          <p:nvPr userDrawn="1"/>
        </p:nvPicPr>
        <p:blipFill rotWithShape="1">
          <a:blip r:embed="rId4"/>
          <a:srcRect l="6909" t="13387" r="8307" b="7035"/>
          <a:stretch/>
        </p:blipFill>
        <p:spPr>
          <a:xfrm rot="10800000">
            <a:off x="8321399" y="4639125"/>
            <a:ext cx="503735" cy="382815"/>
          </a:xfrm>
          <a:prstGeom prst="rect">
            <a:avLst/>
          </a:prstGeom>
        </p:spPr>
      </p:pic>
      <p:sp>
        <p:nvSpPr>
          <p:cNvPr id="10" name="Title 1"/>
          <p:cNvSpPr>
            <a:spLocks noGrp="1"/>
          </p:cNvSpPr>
          <p:nvPr>
            <p:ph type="title" hasCustomPrompt="1"/>
          </p:nvPr>
        </p:nvSpPr>
        <p:spPr>
          <a:xfrm>
            <a:off x="644311" y="418889"/>
            <a:ext cx="6696744" cy="299413"/>
          </a:xfrm>
          <a:prstGeom prst="rect">
            <a:avLst/>
          </a:prstGeom>
        </p:spPr>
        <p:txBody>
          <a:bodyPr>
            <a:noAutofit/>
          </a:bodyPr>
          <a:lstStyle>
            <a:lvl1pPr algn="l">
              <a:defRPr sz="2400" b="1" baseline="0">
                <a:solidFill>
                  <a:srgbClr val="000066"/>
                </a:solidFill>
              </a:defRPr>
            </a:lvl1pPr>
          </a:lstStyle>
          <a:p>
            <a:r>
              <a:rPr lang="en-US" dirty="0" smtClean="0"/>
              <a:t>Slide Title</a:t>
            </a:r>
            <a:endParaRPr lang="en-GB" dirty="0"/>
          </a:p>
        </p:txBody>
      </p:sp>
      <p:sp>
        <p:nvSpPr>
          <p:cNvPr id="14" name="Slide Number Placeholder 5"/>
          <p:cNvSpPr>
            <a:spLocks noGrp="1"/>
          </p:cNvSpPr>
          <p:nvPr>
            <p:ph type="sldNum" sz="quarter" idx="12"/>
          </p:nvPr>
        </p:nvSpPr>
        <p:spPr>
          <a:xfrm>
            <a:off x="6588224" y="4747425"/>
            <a:ext cx="2088232" cy="166214"/>
          </a:xfrm>
          <a:prstGeom prst="rect">
            <a:avLst/>
          </a:prstGeom>
        </p:spPr>
        <p:txBody>
          <a:bodyPr/>
          <a:lstStyle>
            <a:lvl1pPr>
              <a:defRPr>
                <a:solidFill>
                  <a:schemeClr val="bg1">
                    <a:lumMod val="50000"/>
                  </a:schemeClr>
                </a:solidFill>
              </a:defRPr>
            </a:lvl1pPr>
          </a:lstStyle>
          <a:p>
            <a:fld id="{550DF0EF-2586-4478-8085-E05448F0B318}" type="slidenum">
              <a:rPr lang="en-GB" smtClean="0"/>
              <a:pPr/>
              <a:t>‹#›</a:t>
            </a:fld>
            <a:endParaRPr lang="en-GB" dirty="0"/>
          </a:p>
        </p:txBody>
      </p:sp>
      <p:sp>
        <p:nvSpPr>
          <p:cNvPr id="20" name="Date Placeholder 3"/>
          <p:cNvSpPr>
            <a:spLocks noGrp="1"/>
          </p:cNvSpPr>
          <p:nvPr>
            <p:ph type="dt" sz="half" idx="10"/>
          </p:nvPr>
        </p:nvSpPr>
        <p:spPr>
          <a:xfrm>
            <a:off x="561103" y="4896575"/>
            <a:ext cx="2088232" cy="173880"/>
          </a:xfrm>
          <a:prstGeom prst="rect">
            <a:avLst/>
          </a:prstGeom>
        </p:spPr>
        <p:txBody>
          <a:bodyPr/>
          <a:lstStyle>
            <a:lvl1pPr>
              <a:defRPr sz="900">
                <a:solidFill>
                  <a:schemeClr val="bg1">
                    <a:lumMod val="50000"/>
                  </a:schemeClr>
                </a:solidFill>
              </a:defRPr>
            </a:lvl1pPr>
          </a:lstStyle>
          <a:p>
            <a:fld id="{66819EE5-0BC9-4C6C-9858-17DB39AE36F6}" type="datetime1">
              <a:rPr lang="en-US" smtClean="0"/>
              <a:t>12/7/2017</a:t>
            </a:fld>
            <a:endParaRPr lang="en-GB" dirty="0"/>
          </a:p>
        </p:txBody>
      </p:sp>
    </p:spTree>
    <p:extLst>
      <p:ext uri="{BB962C8B-B14F-4D97-AF65-F5344CB8AC3E}">
        <p14:creationId xmlns:p14="http://schemas.microsoft.com/office/powerpoint/2010/main" val="8908066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156">
          <p15:clr>
            <a:srgbClr val="FBAE40"/>
          </p15:clr>
        </p15:guide>
        <p15:guide id="2" pos="5556">
          <p15:clr>
            <a:srgbClr val="FBAE40"/>
          </p15:clr>
        </p15:guide>
        <p15:guide id="3" orient="horz" pos="210">
          <p15:clr>
            <a:srgbClr val="FBAE40"/>
          </p15:clr>
        </p15:guide>
        <p15:guide id="4" pos="204">
          <p15:clr>
            <a:srgbClr val="FBAE40"/>
          </p15:clr>
        </p15:guide>
        <p15:guide id="5" orient="horz" pos="4065">
          <p15:clr>
            <a:srgbClr val="FBAE40"/>
          </p15:clr>
        </p15:guide>
        <p15:guide id="6" pos="3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cheme_3 Content Slide">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644310" y="936373"/>
            <a:ext cx="8032145" cy="3664749"/>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a:solidFill>
                  <a:schemeClr val="tx1">
                    <a:lumMod val="50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Quisque</a:t>
            </a:r>
            <a:r>
              <a:rPr lang="en-US" dirty="0" smtClean="0"/>
              <a:t> </a:t>
            </a:r>
            <a:r>
              <a:rPr lang="en-US" dirty="0" err="1" smtClean="0"/>
              <a:t>tincidunt</a:t>
            </a:r>
            <a:r>
              <a:rPr lang="en-US" dirty="0" smtClean="0"/>
              <a:t> </a:t>
            </a:r>
            <a:r>
              <a:rPr lang="en-US" dirty="0" err="1" smtClean="0"/>
              <a:t>laoreet</a:t>
            </a:r>
            <a:r>
              <a:rPr lang="en-US" dirty="0" smtClean="0"/>
              <a:t> </a:t>
            </a:r>
            <a:r>
              <a:rPr lang="en-US" dirty="0" err="1" smtClean="0"/>
              <a:t>mauris</a:t>
            </a:r>
            <a:r>
              <a:rPr lang="en-US" dirty="0" smtClean="0"/>
              <a:t> </a:t>
            </a:r>
            <a:r>
              <a:rPr lang="en-US" dirty="0" err="1" smtClean="0"/>
              <a:t>vel</a:t>
            </a:r>
            <a:r>
              <a:rPr lang="en-US" dirty="0" smtClean="0"/>
              <a:t> </a:t>
            </a:r>
            <a:r>
              <a:rPr lang="en-US" dirty="0" err="1" smtClean="0"/>
              <a:t>pellentesque</a:t>
            </a:r>
            <a:r>
              <a:rPr lang="en-US" dirty="0" smtClean="0"/>
              <a:t>. </a:t>
            </a:r>
          </a:p>
          <a:p>
            <a:endParaRPr lang="en-US" dirty="0" smtClean="0"/>
          </a:p>
          <a:p>
            <a:r>
              <a:rPr lang="en-US" dirty="0" err="1" smtClean="0"/>
              <a:t>Sed</a:t>
            </a:r>
            <a:r>
              <a:rPr lang="en-US" dirty="0" smtClean="0"/>
              <a:t> non </a:t>
            </a:r>
            <a:r>
              <a:rPr lang="en-US" dirty="0" err="1" smtClean="0"/>
              <a:t>libero</a:t>
            </a:r>
            <a:r>
              <a:rPr lang="en-US" dirty="0" smtClean="0"/>
              <a:t> </a:t>
            </a:r>
            <a:r>
              <a:rPr lang="en-US" dirty="0" err="1" smtClean="0"/>
              <a:t>quis</a:t>
            </a:r>
            <a:r>
              <a:rPr lang="en-US" dirty="0" smtClean="0"/>
              <a:t> </a:t>
            </a:r>
            <a:r>
              <a:rPr lang="en-US" dirty="0" err="1" smtClean="0"/>
              <a:t>nibh</a:t>
            </a:r>
            <a:r>
              <a:rPr lang="en-US" dirty="0" smtClean="0"/>
              <a:t> </a:t>
            </a:r>
            <a:r>
              <a:rPr lang="en-US" dirty="0" err="1" smtClean="0"/>
              <a:t>facilisis</a:t>
            </a:r>
            <a:r>
              <a:rPr lang="en-US" dirty="0" smtClean="0"/>
              <a:t> </a:t>
            </a:r>
            <a:r>
              <a:rPr lang="en-US" dirty="0" err="1" smtClean="0"/>
              <a:t>luctus</a:t>
            </a:r>
            <a:r>
              <a:rPr lang="en-US" dirty="0" smtClean="0"/>
              <a:t> in </a:t>
            </a:r>
            <a:r>
              <a:rPr lang="en-US" dirty="0" err="1" smtClean="0"/>
              <a:t>eu</a:t>
            </a:r>
            <a:r>
              <a:rPr lang="en-US" dirty="0" smtClean="0"/>
              <a:t> est. </a:t>
            </a:r>
            <a:r>
              <a:rPr lang="en-US" dirty="0" err="1" smtClean="0"/>
              <a:t>Fusce</a:t>
            </a:r>
            <a:r>
              <a:rPr lang="en-US" dirty="0" smtClean="0"/>
              <a:t> </a:t>
            </a:r>
            <a:r>
              <a:rPr lang="en-US" dirty="0" err="1" smtClean="0"/>
              <a:t>nisl</a:t>
            </a:r>
            <a:r>
              <a:rPr lang="en-US" dirty="0" smtClean="0"/>
              <a:t> </a:t>
            </a:r>
            <a:r>
              <a:rPr lang="en-US" dirty="0" err="1" smtClean="0"/>
              <a:t>lorem</a:t>
            </a:r>
            <a:r>
              <a:rPr lang="en-US" dirty="0" smtClean="0"/>
              <a:t>, </a:t>
            </a:r>
            <a:r>
              <a:rPr lang="en-US" dirty="0" err="1" smtClean="0"/>
              <a:t>blandit</a:t>
            </a:r>
            <a:r>
              <a:rPr lang="en-US" dirty="0" smtClean="0"/>
              <a:t> et </a:t>
            </a:r>
            <a:r>
              <a:rPr lang="en-US" dirty="0" err="1" smtClean="0"/>
              <a:t>tempor</a:t>
            </a:r>
            <a:r>
              <a:rPr lang="en-US" dirty="0" smtClean="0"/>
              <a:t> in, </a:t>
            </a:r>
            <a:r>
              <a:rPr lang="en-US" dirty="0" err="1" smtClean="0"/>
              <a:t>lobortis</a:t>
            </a:r>
            <a:r>
              <a:rPr lang="en-US" dirty="0" smtClean="0"/>
              <a:t> et </a:t>
            </a:r>
            <a:r>
              <a:rPr lang="en-US" dirty="0" err="1" smtClean="0"/>
              <a:t>sapien</a:t>
            </a:r>
            <a:r>
              <a:rPr lang="en-US" dirty="0" smtClean="0"/>
              <a:t>. </a:t>
            </a:r>
            <a:r>
              <a:rPr lang="en-US" dirty="0" err="1" smtClean="0"/>
              <a:t>Sed</a:t>
            </a:r>
            <a:r>
              <a:rPr lang="en-US" dirty="0" smtClean="0"/>
              <a:t> </a:t>
            </a:r>
            <a:r>
              <a:rPr lang="en-US" dirty="0" err="1" smtClean="0"/>
              <a:t>eleifend</a:t>
            </a:r>
            <a:r>
              <a:rPr lang="en-US" dirty="0" smtClean="0"/>
              <a:t> </a:t>
            </a:r>
            <a:r>
              <a:rPr lang="en-US" dirty="0" err="1" smtClean="0"/>
              <a:t>eleifend</a:t>
            </a:r>
            <a:r>
              <a:rPr lang="en-US" dirty="0" smtClean="0"/>
              <a:t> dictum. </a:t>
            </a:r>
            <a:r>
              <a:rPr lang="en-US" dirty="0" err="1" smtClean="0"/>
              <a:t>Aliquam</a:t>
            </a:r>
            <a:r>
              <a:rPr lang="en-US" dirty="0" smtClean="0"/>
              <a:t> </a:t>
            </a:r>
            <a:r>
              <a:rPr lang="en-US" dirty="0" err="1" smtClean="0"/>
              <a:t>sed</a:t>
            </a:r>
            <a:r>
              <a:rPr lang="en-US" dirty="0" smtClean="0"/>
              <a:t> </a:t>
            </a:r>
            <a:r>
              <a:rPr lang="en-US" dirty="0" err="1" smtClean="0"/>
              <a:t>odio</a:t>
            </a:r>
            <a:r>
              <a:rPr lang="en-US" dirty="0" smtClean="0"/>
              <a:t> </a:t>
            </a:r>
            <a:r>
              <a:rPr lang="en-US" dirty="0" err="1" smtClean="0"/>
              <a:t>eu</a:t>
            </a:r>
            <a:r>
              <a:rPr lang="en-US" dirty="0" smtClean="0"/>
              <a:t> </a:t>
            </a:r>
            <a:r>
              <a:rPr lang="en-US" dirty="0" err="1" smtClean="0"/>
              <a:t>sem</a:t>
            </a:r>
            <a:r>
              <a:rPr lang="en-US" dirty="0" smtClean="0"/>
              <a:t> </a:t>
            </a:r>
            <a:r>
              <a:rPr lang="en-US" dirty="0" err="1" smtClean="0"/>
              <a:t>ornare</a:t>
            </a:r>
            <a:r>
              <a:rPr lang="en-US" dirty="0" smtClean="0"/>
              <a:t> </a:t>
            </a:r>
            <a:r>
              <a:rPr lang="en-US" dirty="0" err="1" smtClean="0"/>
              <a:t>ultrices</a:t>
            </a:r>
            <a:r>
              <a:rPr lang="en-US" dirty="0" smtClean="0"/>
              <a:t> </a:t>
            </a:r>
            <a:r>
              <a:rPr lang="en-US" dirty="0" err="1" smtClean="0"/>
              <a:t>nec</a:t>
            </a:r>
            <a:r>
              <a:rPr lang="en-US" dirty="0" smtClean="0"/>
              <a:t> </a:t>
            </a:r>
            <a:r>
              <a:rPr lang="en-US" dirty="0" err="1" smtClean="0"/>
              <a:t>nec</a:t>
            </a:r>
            <a:r>
              <a:rPr lang="en-US" dirty="0" smtClean="0"/>
              <a:t> </a:t>
            </a:r>
            <a:r>
              <a:rPr lang="en-US" dirty="0" err="1" smtClean="0"/>
              <a:t>elit</a:t>
            </a:r>
            <a:r>
              <a:rPr lang="en-US" dirty="0" smtClean="0"/>
              <a:t>. </a:t>
            </a:r>
          </a:p>
          <a:p>
            <a:endParaRPr lang="en-US" dirty="0" smtClean="0"/>
          </a:p>
          <a:p>
            <a:r>
              <a:rPr lang="en-US" dirty="0" err="1" smtClean="0"/>
              <a:t>Phasellus</a:t>
            </a:r>
            <a:r>
              <a:rPr lang="en-US" dirty="0" smtClean="0"/>
              <a:t> </a:t>
            </a:r>
            <a:r>
              <a:rPr lang="en-US" dirty="0" err="1" smtClean="0"/>
              <a:t>tempor</a:t>
            </a:r>
            <a:r>
              <a:rPr lang="en-US" dirty="0" smtClean="0"/>
              <a:t> </a:t>
            </a:r>
            <a:r>
              <a:rPr lang="en-US" dirty="0" err="1" smtClean="0"/>
              <a:t>turpis</a:t>
            </a:r>
            <a:r>
              <a:rPr lang="en-US" dirty="0" smtClean="0"/>
              <a:t> a </a:t>
            </a:r>
            <a:r>
              <a:rPr lang="en-US" dirty="0" err="1" smtClean="0"/>
              <a:t>lacinia</a:t>
            </a:r>
            <a:r>
              <a:rPr lang="en-US" dirty="0" smtClean="0"/>
              <a:t> </a:t>
            </a:r>
            <a:r>
              <a:rPr lang="en-US" dirty="0" err="1" smtClean="0"/>
              <a:t>rutrum</a:t>
            </a:r>
            <a:r>
              <a:rPr lang="en-US" dirty="0" smtClean="0"/>
              <a:t>. </a:t>
            </a:r>
            <a:r>
              <a:rPr lang="en-US" dirty="0" err="1" smtClean="0"/>
              <a:t>Nulla</a:t>
            </a:r>
            <a:r>
              <a:rPr lang="en-US" dirty="0" smtClean="0"/>
              <a:t> et </a:t>
            </a:r>
            <a:r>
              <a:rPr lang="en-US" dirty="0" err="1" smtClean="0"/>
              <a:t>libero</a:t>
            </a:r>
            <a:r>
              <a:rPr lang="en-US" dirty="0" smtClean="0"/>
              <a:t> </a:t>
            </a:r>
            <a:r>
              <a:rPr lang="en-US" dirty="0" err="1" smtClean="0"/>
              <a:t>luctus</a:t>
            </a:r>
            <a:r>
              <a:rPr lang="en-US" dirty="0" smtClean="0"/>
              <a:t>, </a:t>
            </a:r>
            <a:r>
              <a:rPr lang="en-US" dirty="0" err="1" smtClean="0"/>
              <a:t>elementum</a:t>
            </a:r>
            <a:r>
              <a:rPr lang="en-US" dirty="0" smtClean="0"/>
              <a:t> quam </a:t>
            </a:r>
            <a:r>
              <a:rPr lang="en-US" dirty="0" err="1" smtClean="0"/>
              <a:t>ut</a:t>
            </a:r>
            <a:r>
              <a:rPr lang="en-US" dirty="0" smtClean="0"/>
              <a:t>, </a:t>
            </a:r>
            <a:r>
              <a:rPr lang="en-US" dirty="0" err="1" smtClean="0"/>
              <a:t>pellentesque</a:t>
            </a:r>
            <a:r>
              <a:rPr lang="en-US" dirty="0" smtClean="0"/>
              <a:t> </a:t>
            </a:r>
            <a:r>
              <a:rPr lang="en-US" dirty="0" err="1" smtClean="0"/>
              <a:t>turpis</a:t>
            </a:r>
            <a:r>
              <a:rPr lang="en-US" dirty="0" smtClean="0"/>
              <a:t>. </a:t>
            </a:r>
            <a:r>
              <a:rPr lang="en-US" dirty="0" err="1" smtClean="0"/>
              <a:t>Praesent</a:t>
            </a:r>
            <a:r>
              <a:rPr lang="en-US" dirty="0" smtClean="0"/>
              <a:t> </a:t>
            </a:r>
            <a:r>
              <a:rPr lang="en-US" dirty="0" err="1" smtClean="0"/>
              <a:t>congue</a:t>
            </a:r>
            <a:r>
              <a:rPr lang="en-US" dirty="0" smtClean="0"/>
              <a:t> </a:t>
            </a:r>
            <a:r>
              <a:rPr lang="en-US" dirty="0" err="1" smtClean="0"/>
              <a:t>nisl</a:t>
            </a:r>
            <a:r>
              <a:rPr lang="en-US" dirty="0" smtClean="0"/>
              <a:t> a </a:t>
            </a:r>
            <a:r>
              <a:rPr lang="en-US" dirty="0" err="1" smtClean="0"/>
              <a:t>metus</a:t>
            </a:r>
            <a:r>
              <a:rPr lang="en-US" dirty="0" smtClean="0"/>
              <a:t> </a:t>
            </a:r>
            <a:r>
              <a:rPr lang="en-US" dirty="0" err="1" smtClean="0"/>
              <a:t>iaculis</a:t>
            </a:r>
            <a:r>
              <a:rPr lang="en-US" dirty="0" smtClean="0"/>
              <a:t> </a:t>
            </a:r>
            <a:r>
              <a:rPr lang="en-US" dirty="0" err="1" smtClean="0"/>
              <a:t>congue</a:t>
            </a:r>
            <a:r>
              <a:rPr lang="en-US" dirty="0" smtClean="0"/>
              <a:t>. </a:t>
            </a:r>
            <a:r>
              <a:rPr lang="en-US" dirty="0" err="1" smtClean="0"/>
              <a:t>Fusce</a:t>
            </a:r>
            <a:r>
              <a:rPr lang="en-US" dirty="0" smtClean="0"/>
              <a:t> </a:t>
            </a:r>
            <a:r>
              <a:rPr lang="en-US" dirty="0" err="1" smtClean="0"/>
              <a:t>vel</a:t>
            </a:r>
            <a:r>
              <a:rPr lang="en-US" dirty="0" smtClean="0"/>
              <a:t> </a:t>
            </a:r>
            <a:r>
              <a:rPr lang="en-US" dirty="0" err="1" smtClean="0"/>
              <a:t>tortor</a:t>
            </a:r>
            <a:r>
              <a:rPr lang="en-US" dirty="0" smtClean="0"/>
              <a:t> sit </a:t>
            </a:r>
            <a:r>
              <a:rPr lang="en-US" dirty="0" err="1" smtClean="0"/>
              <a:t>amet</a:t>
            </a:r>
            <a:r>
              <a:rPr lang="en-US" dirty="0" smtClean="0"/>
              <a:t> </a:t>
            </a:r>
            <a:r>
              <a:rPr lang="en-US" dirty="0" err="1" smtClean="0"/>
              <a:t>lorem</a:t>
            </a:r>
            <a:r>
              <a:rPr lang="en-US" dirty="0" smtClean="0"/>
              <a:t> </a:t>
            </a:r>
            <a:r>
              <a:rPr lang="en-US" dirty="0" err="1" smtClean="0"/>
              <a:t>euismod</a:t>
            </a:r>
            <a:r>
              <a:rPr lang="en-US" dirty="0" smtClean="0"/>
              <a:t> </a:t>
            </a:r>
            <a:r>
              <a:rPr lang="en-US" dirty="0" err="1" smtClean="0"/>
              <a:t>convallis</a:t>
            </a:r>
            <a:r>
              <a:rPr lang="en-US" dirty="0" smtClean="0"/>
              <a:t> </a:t>
            </a:r>
            <a:r>
              <a:rPr lang="en-US" dirty="0" err="1" smtClean="0"/>
              <a:t>sed</a:t>
            </a:r>
            <a:r>
              <a:rPr lang="en-US" dirty="0" smtClean="0"/>
              <a:t> </a:t>
            </a:r>
            <a:r>
              <a:rPr lang="en-US" dirty="0" err="1" smtClean="0"/>
              <a:t>egestas</a:t>
            </a:r>
            <a:r>
              <a:rPr lang="en-US" dirty="0" smtClean="0"/>
              <a:t> ligula.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smtClean="0"/>
          </a:p>
          <a:p>
            <a:r>
              <a:rPr lang="en-US" dirty="0" smtClean="0"/>
              <a:t>Maecenas </a:t>
            </a:r>
            <a:r>
              <a:rPr lang="en-US" dirty="0" err="1" smtClean="0"/>
              <a:t>varius</a:t>
            </a:r>
            <a:r>
              <a:rPr lang="en-US" dirty="0" smtClean="0"/>
              <a:t> </a:t>
            </a:r>
            <a:r>
              <a:rPr lang="en-US" dirty="0" err="1" smtClean="0"/>
              <a:t>neque</a:t>
            </a:r>
            <a:r>
              <a:rPr lang="en-US" dirty="0" smtClean="0"/>
              <a:t> </a:t>
            </a:r>
            <a:r>
              <a:rPr lang="en-US" dirty="0" err="1" smtClean="0"/>
              <a:t>eu</a:t>
            </a:r>
            <a:r>
              <a:rPr lang="en-US" dirty="0" smtClean="0"/>
              <a:t> </a:t>
            </a:r>
            <a:r>
              <a:rPr lang="en-US" dirty="0" err="1" smtClean="0"/>
              <a:t>nibh</a:t>
            </a:r>
            <a:r>
              <a:rPr lang="en-US" dirty="0" smtClean="0"/>
              <a:t> </a:t>
            </a:r>
            <a:r>
              <a:rPr lang="en-US" dirty="0" err="1" smtClean="0"/>
              <a:t>rutrum</a:t>
            </a:r>
            <a:r>
              <a:rPr lang="en-US" dirty="0" smtClean="0"/>
              <a:t>, in tempus </a:t>
            </a:r>
            <a:r>
              <a:rPr lang="en-US" dirty="0" err="1" smtClean="0"/>
              <a:t>arcu</a:t>
            </a:r>
            <a:r>
              <a:rPr lang="en-US" dirty="0" smtClean="0"/>
              <a:t> </a:t>
            </a:r>
            <a:r>
              <a:rPr lang="en-US" dirty="0" err="1" smtClean="0"/>
              <a:t>tempor</a:t>
            </a:r>
            <a:r>
              <a:rPr lang="en-US" dirty="0" smtClean="0"/>
              <a:t>. </a:t>
            </a:r>
            <a:r>
              <a:rPr lang="en-US" dirty="0" err="1" smtClean="0"/>
              <a:t>Praesent</a:t>
            </a:r>
            <a:r>
              <a:rPr lang="en-US" dirty="0" smtClean="0"/>
              <a:t> </a:t>
            </a:r>
            <a:r>
              <a:rPr lang="en-US" dirty="0" err="1" smtClean="0"/>
              <a:t>fermentum</a:t>
            </a:r>
            <a:r>
              <a:rPr lang="en-US" dirty="0" smtClean="0"/>
              <a:t> </a:t>
            </a:r>
            <a:r>
              <a:rPr lang="en-US" dirty="0" err="1" smtClean="0"/>
              <a:t>cursus</a:t>
            </a:r>
            <a:r>
              <a:rPr lang="en-US" dirty="0" smtClean="0"/>
              <a:t> dui. </a:t>
            </a:r>
          </a:p>
          <a:p>
            <a:endParaRPr lang="en-US" dirty="0"/>
          </a:p>
        </p:txBody>
      </p:sp>
      <p:pic>
        <p:nvPicPr>
          <p:cNvPr id="11" name="Picture 10"/>
          <p:cNvPicPr>
            <a:picLocks noChangeAspect="1"/>
          </p:cNvPicPr>
          <p:nvPr userDrawn="1"/>
        </p:nvPicPr>
        <p:blipFill>
          <a:blip r:embed="rId2"/>
          <a:stretch>
            <a:fillRect/>
          </a:stretch>
        </p:blipFill>
        <p:spPr>
          <a:xfrm>
            <a:off x="7636810" y="217870"/>
            <a:ext cx="1244174" cy="707398"/>
          </a:xfrm>
          <a:prstGeom prst="rect">
            <a:avLst/>
          </a:prstGeom>
        </p:spPr>
      </p:pic>
      <p:pic>
        <p:nvPicPr>
          <p:cNvPr id="20" name="Picture 19"/>
          <p:cNvPicPr>
            <a:picLocks noChangeAspect="1"/>
          </p:cNvPicPr>
          <p:nvPr userDrawn="1"/>
        </p:nvPicPr>
        <p:blipFill>
          <a:blip r:embed="rId3"/>
          <a:stretch>
            <a:fillRect/>
          </a:stretch>
        </p:blipFill>
        <p:spPr>
          <a:xfrm>
            <a:off x="323851" y="239649"/>
            <a:ext cx="513435" cy="394413"/>
          </a:xfrm>
          <a:prstGeom prst="rect">
            <a:avLst/>
          </a:prstGeom>
        </p:spPr>
      </p:pic>
      <p:pic>
        <p:nvPicPr>
          <p:cNvPr id="21" name="Picture 20"/>
          <p:cNvPicPr>
            <a:picLocks noChangeAspect="1"/>
          </p:cNvPicPr>
          <p:nvPr userDrawn="1"/>
        </p:nvPicPr>
        <p:blipFill>
          <a:blip r:embed="rId3"/>
          <a:stretch>
            <a:fillRect/>
          </a:stretch>
        </p:blipFill>
        <p:spPr>
          <a:xfrm rot="10800000">
            <a:off x="8326257" y="4619496"/>
            <a:ext cx="513435" cy="394413"/>
          </a:xfrm>
          <a:prstGeom prst="rect">
            <a:avLst/>
          </a:prstGeom>
        </p:spPr>
      </p:pic>
      <p:sp>
        <p:nvSpPr>
          <p:cNvPr id="14" name="Slide Number Placeholder 5"/>
          <p:cNvSpPr>
            <a:spLocks noGrp="1"/>
          </p:cNvSpPr>
          <p:nvPr>
            <p:ph type="sldNum" sz="quarter" idx="12"/>
          </p:nvPr>
        </p:nvSpPr>
        <p:spPr>
          <a:xfrm>
            <a:off x="6588224" y="4747425"/>
            <a:ext cx="2088232" cy="166214"/>
          </a:xfrm>
          <a:prstGeom prst="rect">
            <a:avLst/>
          </a:prstGeom>
        </p:spPr>
        <p:txBody>
          <a:bodyPr/>
          <a:lstStyle>
            <a:lvl1pPr>
              <a:defRPr>
                <a:solidFill>
                  <a:schemeClr val="bg1">
                    <a:lumMod val="50000"/>
                  </a:schemeClr>
                </a:solidFill>
              </a:defRPr>
            </a:lvl1pPr>
          </a:lstStyle>
          <a:p>
            <a:fld id="{550DF0EF-2586-4478-8085-E05448F0B318}" type="slidenum">
              <a:rPr lang="en-GB" smtClean="0"/>
              <a:pPr/>
              <a:t>‹#›</a:t>
            </a:fld>
            <a:endParaRPr lang="en-GB" dirty="0"/>
          </a:p>
        </p:txBody>
      </p:sp>
      <p:sp>
        <p:nvSpPr>
          <p:cNvPr id="10" name="Title 1"/>
          <p:cNvSpPr>
            <a:spLocks noGrp="1"/>
          </p:cNvSpPr>
          <p:nvPr>
            <p:ph type="title" hasCustomPrompt="1"/>
          </p:nvPr>
        </p:nvSpPr>
        <p:spPr>
          <a:xfrm>
            <a:off x="644311" y="418889"/>
            <a:ext cx="6696744" cy="299413"/>
          </a:xfrm>
          <a:prstGeom prst="rect">
            <a:avLst/>
          </a:prstGeom>
        </p:spPr>
        <p:txBody>
          <a:bodyPr>
            <a:noAutofit/>
          </a:bodyPr>
          <a:lstStyle>
            <a:lvl1pPr algn="l">
              <a:defRPr sz="2400" b="1" baseline="0">
                <a:solidFill>
                  <a:srgbClr val="006600"/>
                </a:solidFill>
              </a:defRPr>
            </a:lvl1pPr>
          </a:lstStyle>
          <a:p>
            <a:r>
              <a:rPr lang="en-US" dirty="0" smtClean="0"/>
              <a:t>Slide Title</a:t>
            </a:r>
            <a:endParaRPr lang="en-GB" dirty="0"/>
          </a:p>
        </p:txBody>
      </p:sp>
      <p:sp>
        <p:nvSpPr>
          <p:cNvPr id="22" name="Date Placeholder 3"/>
          <p:cNvSpPr>
            <a:spLocks noGrp="1"/>
          </p:cNvSpPr>
          <p:nvPr>
            <p:ph type="dt" sz="half" idx="10"/>
          </p:nvPr>
        </p:nvSpPr>
        <p:spPr>
          <a:xfrm>
            <a:off x="561103" y="4896575"/>
            <a:ext cx="2088232" cy="173880"/>
          </a:xfrm>
          <a:prstGeom prst="rect">
            <a:avLst/>
          </a:prstGeom>
        </p:spPr>
        <p:txBody>
          <a:bodyPr/>
          <a:lstStyle>
            <a:lvl1pPr>
              <a:defRPr sz="900">
                <a:solidFill>
                  <a:schemeClr val="bg1">
                    <a:lumMod val="50000"/>
                  </a:schemeClr>
                </a:solidFill>
              </a:defRPr>
            </a:lvl1pPr>
          </a:lstStyle>
          <a:p>
            <a:fld id="{BE848A58-A69F-41F3-9DD8-F1BD2D8BD7D4}" type="datetime1">
              <a:rPr lang="en-US" smtClean="0"/>
              <a:t>12/7/2017</a:t>
            </a:fld>
            <a:endParaRPr lang="en-GB" dirty="0"/>
          </a:p>
        </p:txBody>
      </p:sp>
    </p:spTree>
    <p:extLst>
      <p:ext uri="{BB962C8B-B14F-4D97-AF65-F5344CB8AC3E}">
        <p14:creationId xmlns:p14="http://schemas.microsoft.com/office/powerpoint/2010/main" val="2245926479"/>
      </p:ext>
    </p:extLst>
  </p:cSld>
  <p:clrMapOvr>
    <a:masterClrMapping/>
  </p:clrMapOvr>
  <p:extLst mod="1">
    <p:ext uri="{DCECCB84-F9BA-43D5-87BE-67443E8EF086}">
      <p15:sldGuideLst xmlns="" xmlns:p15="http://schemas.microsoft.com/office/powerpoint/2012/main">
        <p15:guide id="1" orient="horz" pos="4156">
          <p15:clr>
            <a:srgbClr val="FBAE40"/>
          </p15:clr>
        </p15:guide>
        <p15:guide id="2" pos="5556">
          <p15:clr>
            <a:srgbClr val="FBAE40"/>
          </p15:clr>
        </p15:guide>
        <p15:guide id="3" orient="horz" pos="210">
          <p15:clr>
            <a:srgbClr val="FBAE40"/>
          </p15:clr>
        </p15:guide>
        <p15:guide id="4" pos="204">
          <p15:clr>
            <a:srgbClr val="FBAE40"/>
          </p15:clr>
        </p15:guide>
        <p15:guide id="5" orient="horz" pos="4065">
          <p15:clr>
            <a:srgbClr val="FBAE40"/>
          </p15:clr>
        </p15:guide>
        <p15:guide id="6" pos="3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9250"/>
            <a:ext cx="7772400" cy="1117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52750"/>
            <a:ext cx="6400800" cy="13319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F8B38-1457-4F23-B16E-307DDED98A26}"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2913558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E8700-6284-474B-9EE4-988D1050AD15}"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1626111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49625"/>
            <a:ext cx="7772400" cy="10350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08213"/>
            <a:ext cx="7772400" cy="11414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400B-6D88-4FFE-ACA9-C2823BA60215}"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2412536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6025"/>
            <a:ext cx="4038600" cy="344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6025"/>
            <a:ext cx="4038600" cy="344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329F6-CBC1-429D-BD12-0A3ED5BBA072}"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291629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6813"/>
            <a:ext cx="4040188" cy="485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2588"/>
            <a:ext cx="4040188" cy="3003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6813"/>
            <a:ext cx="4041775" cy="485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52588"/>
            <a:ext cx="4041775" cy="3003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9B0C7-D97B-44F6-BF48-276F153CF773}" type="datetime1">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34079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_Pink">
    <p:spTree>
      <p:nvGrpSpPr>
        <p:cNvPr id="1" name=""/>
        <p:cNvGrpSpPr/>
        <p:nvPr/>
      </p:nvGrpSpPr>
      <p:grpSpPr>
        <a:xfrm>
          <a:off x="0" y="0"/>
          <a:ext cx="0" cy="0"/>
          <a:chOff x="0" y="0"/>
          <a:chExt cx="0" cy="0"/>
        </a:xfrm>
      </p:grpSpPr>
      <p:pic>
        <p:nvPicPr>
          <p:cNvPr id="9" name="Picture 8" descr="Template2_border-PINK-0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9" y="-1"/>
            <a:ext cx="9175639" cy="5211763"/>
          </a:xfrm>
          <a:prstGeom prst="rect">
            <a:avLst/>
          </a:prstGeom>
        </p:spPr>
      </p:pic>
      <p:sp>
        <p:nvSpPr>
          <p:cNvPr id="2" name="Title 1"/>
          <p:cNvSpPr>
            <a:spLocks noGrp="1"/>
          </p:cNvSpPr>
          <p:nvPr>
            <p:ph type="title"/>
          </p:nvPr>
        </p:nvSpPr>
        <p:spPr>
          <a:xfrm>
            <a:off x="457200" y="780853"/>
            <a:ext cx="8229600" cy="296486"/>
          </a:xfrm>
        </p:spPr>
        <p:txBody>
          <a:bodyPr>
            <a:normAutofit/>
          </a:bodyPr>
          <a:lstStyle>
            <a:lvl1pPr algn="l">
              <a:defRPr sz="1700" b="1" i="0">
                <a:solidFill>
                  <a:schemeClr val="bg2"/>
                </a:solidFill>
                <a:latin typeface="ITC Avant Garde Std Bk"/>
                <a:cs typeface="ITC Avant Garde Std Bk"/>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FE562D5-C040-43BF-A080-FCEAFAE86E10}"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3288679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E0A-1285-4742-ADA1-8C2936B41246}" type="datetime1">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782560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24782-ED03-4072-A8EE-90DBC9F6463D}" type="datetime1">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508344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3008313" cy="8826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7963"/>
            <a:ext cx="5111750" cy="4448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90613"/>
            <a:ext cx="3008313" cy="3565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E2C1D-A6F0-49AA-8552-A43E093DB7AB}"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354765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48075"/>
            <a:ext cx="5486400" cy="4302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5138"/>
            <a:ext cx="54864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78288"/>
            <a:ext cx="5486400" cy="612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058F6-016D-4B14-B1EF-4D2B85359224}"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3515956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3EA3-8697-43F1-8ACB-6C31213F7264}"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2024999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7963"/>
            <a:ext cx="2057400" cy="444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7963"/>
            <a:ext cx="6019800" cy="444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EB469-3108-4655-8834-BDFF5D4EFFEF}"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34BE-C952-47ED-BA89-EC09B9084FBA}" type="slidenum">
              <a:rPr lang="en-US" smtClean="0"/>
              <a:t>‹#›</a:t>
            </a:fld>
            <a:endParaRPr lang="en-US"/>
          </a:p>
        </p:txBody>
      </p:sp>
    </p:spTree>
    <p:extLst>
      <p:ext uri="{BB962C8B-B14F-4D97-AF65-F5344CB8AC3E}">
        <p14:creationId xmlns:p14="http://schemas.microsoft.com/office/powerpoint/2010/main" val="389484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NavyBlue_MainSection">
    <p:spTree>
      <p:nvGrpSpPr>
        <p:cNvPr id="1" name=""/>
        <p:cNvGrpSpPr/>
        <p:nvPr/>
      </p:nvGrpSpPr>
      <p:grpSpPr>
        <a:xfrm>
          <a:off x="0" y="0"/>
          <a:ext cx="0" cy="0"/>
          <a:chOff x="0" y="0"/>
          <a:chExt cx="0" cy="0"/>
        </a:xfrm>
      </p:grpSpPr>
      <p:pic>
        <p:nvPicPr>
          <p:cNvPr id="8" name="Picture 7" descr="Section_navy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269488"/>
          </a:xfrm>
          <a:prstGeom prst="rect">
            <a:avLst/>
          </a:prstGeom>
        </p:spPr>
      </p:pic>
      <p:sp>
        <p:nvSpPr>
          <p:cNvPr id="2" name="Title 1"/>
          <p:cNvSpPr>
            <a:spLocks noGrp="1"/>
          </p:cNvSpPr>
          <p:nvPr>
            <p:ph type="title" hasCustomPrompt="1"/>
          </p:nvPr>
        </p:nvSpPr>
        <p:spPr>
          <a:xfrm>
            <a:off x="2064995" y="2222593"/>
            <a:ext cx="1187830" cy="744390"/>
          </a:xfrm>
        </p:spPr>
        <p:txBody>
          <a:bodyPr/>
          <a:lstStyle>
            <a:lvl1pPr>
              <a:defRPr b="0" i="0">
                <a:solidFill>
                  <a:srgbClr val="FFFFFE"/>
                </a:solidFill>
                <a:latin typeface="ITC Avant Garde Std Demi"/>
                <a:cs typeface="ITC Avant Garde Std Demi"/>
              </a:defRPr>
            </a:lvl1pPr>
          </a:lstStyle>
          <a:p>
            <a:r>
              <a:rPr lang="en-US" dirty="0" smtClean="0"/>
              <a:t>&gt; #</a:t>
            </a:r>
            <a:endParaRPr lang="en-US" dirty="0"/>
          </a:p>
        </p:txBody>
      </p:sp>
      <p:sp>
        <p:nvSpPr>
          <p:cNvPr id="6" name="Text Placeholder 2"/>
          <p:cNvSpPr>
            <a:spLocks noGrp="1"/>
          </p:cNvSpPr>
          <p:nvPr>
            <p:ph type="body" idx="1" hasCustomPrompt="1"/>
          </p:nvPr>
        </p:nvSpPr>
        <p:spPr>
          <a:xfrm>
            <a:off x="3252825" y="2244781"/>
            <a:ext cx="4090608" cy="722201"/>
          </a:xfr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bg2"/>
                </a:solidFill>
                <a:latin typeface="ITC Avant Garde Std Bk"/>
                <a:cs typeface="ITC Avant Garde Std B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0"/>
            <a:endParaRPr lang="en-US" dirty="0" smtClean="0"/>
          </a:p>
        </p:txBody>
      </p:sp>
      <p:sp>
        <p:nvSpPr>
          <p:cNvPr id="7" name="Title 1"/>
          <p:cNvSpPr txBox="1">
            <a:spLocks/>
          </p:cNvSpPr>
          <p:nvPr userDrawn="1"/>
        </p:nvSpPr>
        <p:spPr>
          <a:xfrm>
            <a:off x="2064995" y="2250891"/>
            <a:ext cx="1187830" cy="1065997"/>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endParaRPr lang="en-US" dirty="0"/>
          </a:p>
        </p:txBody>
      </p:sp>
    </p:spTree>
    <p:extLst>
      <p:ext uri="{BB962C8B-B14F-4D97-AF65-F5344CB8AC3E}">
        <p14:creationId xmlns:p14="http://schemas.microsoft.com/office/powerpoint/2010/main" val="189682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_Purple">
    <p:spTree>
      <p:nvGrpSpPr>
        <p:cNvPr id="1" name=""/>
        <p:cNvGrpSpPr/>
        <p:nvPr/>
      </p:nvGrpSpPr>
      <p:grpSpPr>
        <a:xfrm>
          <a:off x="0" y="0"/>
          <a:ext cx="0" cy="0"/>
          <a:chOff x="0" y="0"/>
          <a:chExt cx="0" cy="0"/>
        </a:xfrm>
      </p:grpSpPr>
      <p:pic>
        <p:nvPicPr>
          <p:cNvPr id="6" name="Picture 5" descr="Template2_border-Purp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9" y="-1"/>
            <a:ext cx="9175639" cy="5211763"/>
          </a:xfrm>
          <a:prstGeom prst="rect">
            <a:avLst/>
          </a:prstGeom>
        </p:spPr>
      </p:pic>
      <p:sp>
        <p:nvSpPr>
          <p:cNvPr id="2" name="Title 1"/>
          <p:cNvSpPr>
            <a:spLocks noGrp="1"/>
          </p:cNvSpPr>
          <p:nvPr>
            <p:ph type="title"/>
          </p:nvPr>
        </p:nvSpPr>
        <p:spPr>
          <a:xfrm>
            <a:off x="457200" y="703625"/>
            <a:ext cx="8229600" cy="373714"/>
          </a:xfrm>
        </p:spPr>
        <p:txBody>
          <a:bodyPr>
            <a:normAutofit/>
          </a:bodyPr>
          <a:lstStyle>
            <a:lvl1pPr algn="l">
              <a:defRPr sz="1700" b="1" i="0">
                <a:solidFill>
                  <a:srgbClr val="FFFFFE"/>
                </a:solidFill>
                <a:latin typeface="ITC Avant Garde Std Bk"/>
                <a:cs typeface="ITC Avant Garde Std Bk"/>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5B0AA34-CD36-4945-AAA2-F2311E386DFD}"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17020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Blue">
    <p:spTree>
      <p:nvGrpSpPr>
        <p:cNvPr id="1" name=""/>
        <p:cNvGrpSpPr/>
        <p:nvPr/>
      </p:nvGrpSpPr>
      <p:grpSpPr>
        <a:xfrm>
          <a:off x="0" y="0"/>
          <a:ext cx="0" cy="0"/>
          <a:chOff x="0" y="0"/>
          <a:chExt cx="0" cy="0"/>
        </a:xfrm>
      </p:grpSpPr>
      <p:pic>
        <p:nvPicPr>
          <p:cNvPr id="6" name="Picture 5" descr="Template2_border-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9" y="-1"/>
            <a:ext cx="9175639" cy="5211763"/>
          </a:xfrm>
          <a:prstGeom prst="rect">
            <a:avLst/>
          </a:prstGeom>
        </p:spPr>
      </p:pic>
      <p:sp>
        <p:nvSpPr>
          <p:cNvPr id="2" name="Title 1"/>
          <p:cNvSpPr>
            <a:spLocks noGrp="1"/>
          </p:cNvSpPr>
          <p:nvPr>
            <p:ph type="title"/>
          </p:nvPr>
        </p:nvSpPr>
        <p:spPr>
          <a:xfrm>
            <a:off x="457200" y="720787"/>
            <a:ext cx="8229600" cy="356552"/>
          </a:xfrm>
        </p:spPr>
        <p:txBody>
          <a:bodyPr>
            <a:normAutofit/>
          </a:bodyPr>
          <a:lstStyle>
            <a:lvl1pPr algn="l">
              <a:defRPr sz="1700" b="1" i="0">
                <a:solidFill>
                  <a:srgbClr val="FFFFFE"/>
                </a:solidFill>
                <a:latin typeface="ITC Avant Garde Std Bk"/>
                <a:cs typeface="ITC Avant Garde Std Bk"/>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F4AEA82-1946-4EE1-A5DA-A6B8F907A684}"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97610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NavyBlue">
    <p:spTree>
      <p:nvGrpSpPr>
        <p:cNvPr id="1" name=""/>
        <p:cNvGrpSpPr/>
        <p:nvPr/>
      </p:nvGrpSpPr>
      <p:grpSpPr>
        <a:xfrm>
          <a:off x="0" y="0"/>
          <a:ext cx="0" cy="0"/>
          <a:chOff x="0" y="0"/>
          <a:chExt cx="0" cy="0"/>
        </a:xfrm>
      </p:grpSpPr>
      <p:pic>
        <p:nvPicPr>
          <p:cNvPr id="6" name="Picture 5" descr="Template2_border-Navy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9" y="-1"/>
            <a:ext cx="9175639" cy="5211763"/>
          </a:xfrm>
          <a:prstGeom prst="rect">
            <a:avLst/>
          </a:prstGeom>
        </p:spPr>
      </p:pic>
      <p:sp>
        <p:nvSpPr>
          <p:cNvPr id="2" name="Title 1"/>
          <p:cNvSpPr>
            <a:spLocks noGrp="1"/>
          </p:cNvSpPr>
          <p:nvPr>
            <p:ph type="title"/>
          </p:nvPr>
        </p:nvSpPr>
        <p:spPr>
          <a:xfrm>
            <a:off x="457200" y="789433"/>
            <a:ext cx="8229600" cy="287906"/>
          </a:xfrm>
        </p:spPr>
        <p:txBody>
          <a:bodyPr>
            <a:normAutofit/>
          </a:bodyPr>
          <a:lstStyle>
            <a:lvl1pPr algn="l">
              <a:defRPr sz="1700" b="1" i="0">
                <a:solidFill>
                  <a:srgbClr val="FFFFFE"/>
                </a:solidFill>
                <a:latin typeface="ITC Avant Garde Std Bk"/>
                <a:cs typeface="ITC Avant Garde Std Bk"/>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4F92905-27A8-4FCB-9E80-B0AEF08ECD9B}"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Tree>
    <p:extLst>
      <p:ext uri="{BB962C8B-B14F-4D97-AF65-F5344CB8AC3E}">
        <p14:creationId xmlns:p14="http://schemas.microsoft.com/office/powerpoint/2010/main" val="175720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nk_MainSection">
    <p:spTree>
      <p:nvGrpSpPr>
        <p:cNvPr id="1" name=""/>
        <p:cNvGrpSpPr/>
        <p:nvPr/>
      </p:nvGrpSpPr>
      <p:grpSpPr>
        <a:xfrm>
          <a:off x="0" y="0"/>
          <a:ext cx="0" cy="0"/>
          <a:chOff x="0" y="0"/>
          <a:chExt cx="0" cy="0"/>
        </a:xfrm>
      </p:grpSpPr>
      <p:pic>
        <p:nvPicPr>
          <p:cNvPr id="8" name="Picture 7" descr="Section_Pink-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55930" cy="5257368"/>
          </a:xfrm>
          <a:prstGeom prst="rect">
            <a:avLst/>
          </a:prstGeom>
        </p:spPr>
      </p:pic>
      <p:sp>
        <p:nvSpPr>
          <p:cNvPr id="2" name="Title 1"/>
          <p:cNvSpPr>
            <a:spLocks noGrp="1"/>
          </p:cNvSpPr>
          <p:nvPr>
            <p:ph type="title" hasCustomPrompt="1"/>
          </p:nvPr>
        </p:nvSpPr>
        <p:spPr>
          <a:xfrm>
            <a:off x="2064995" y="2250891"/>
            <a:ext cx="1187830" cy="1065997"/>
          </a:xfrm>
        </p:spPr>
        <p:txBody>
          <a:bodyPr anchor="t">
            <a:noAutofit/>
          </a:bodyPr>
          <a:lstStyle>
            <a:lvl1pPr algn="l">
              <a:defRPr sz="4000" b="1" cap="all">
                <a:solidFill>
                  <a:schemeClr val="bg2"/>
                </a:solidFill>
                <a:latin typeface="ITC Avant Garde Std Bk"/>
                <a:cs typeface="ITC Avant Garde Std Bk"/>
              </a:defRPr>
            </a:lvl1pPr>
          </a:lstStyle>
          <a:p>
            <a:r>
              <a:rPr lang="en-US" dirty="0" smtClean="0"/>
              <a:t>&gt; #</a:t>
            </a:r>
            <a:endParaRPr lang="en-US" dirty="0"/>
          </a:p>
        </p:txBody>
      </p:sp>
      <p:sp>
        <p:nvSpPr>
          <p:cNvPr id="3" name="Text Placeholder 2"/>
          <p:cNvSpPr>
            <a:spLocks noGrp="1"/>
          </p:cNvSpPr>
          <p:nvPr>
            <p:ph type="body" idx="1" hasCustomPrompt="1"/>
          </p:nvPr>
        </p:nvSpPr>
        <p:spPr>
          <a:xfrm>
            <a:off x="3252825" y="2244781"/>
            <a:ext cx="4090608" cy="722201"/>
          </a:xfr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bg2"/>
                </a:solidFill>
                <a:latin typeface="ITC Avant Garde Std Bk"/>
                <a:cs typeface="ITC Avant Garde Std B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5612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_MainSection">
    <p:spTree>
      <p:nvGrpSpPr>
        <p:cNvPr id="1" name=""/>
        <p:cNvGrpSpPr/>
        <p:nvPr/>
      </p:nvGrpSpPr>
      <p:grpSpPr>
        <a:xfrm>
          <a:off x="0" y="0"/>
          <a:ext cx="0" cy="0"/>
          <a:chOff x="0" y="0"/>
          <a:chExt cx="0" cy="0"/>
        </a:xfrm>
      </p:grpSpPr>
      <p:pic>
        <p:nvPicPr>
          <p:cNvPr id="8" name="Picture 7" descr="Section_purp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75" y="-9138"/>
            <a:ext cx="9298301" cy="5281435"/>
          </a:xfrm>
          <a:prstGeom prst="rect">
            <a:avLst/>
          </a:prstGeom>
        </p:spPr>
      </p:pic>
      <p:sp>
        <p:nvSpPr>
          <p:cNvPr id="3" name="Date Placeholder 2"/>
          <p:cNvSpPr>
            <a:spLocks noGrp="1"/>
          </p:cNvSpPr>
          <p:nvPr>
            <p:ph type="dt" sz="half" idx="10"/>
          </p:nvPr>
        </p:nvSpPr>
        <p:spPr/>
        <p:txBody>
          <a:bodyPr/>
          <a:lstStyle/>
          <a:p>
            <a:fld id="{2BE82B43-61AF-45FC-AB2A-F6343B194222}"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B922B-DB8D-3E43-B894-4901FE100F41}" type="slidenum">
              <a:rPr lang="en-US" smtClean="0"/>
              <a:t>‹#›</a:t>
            </a:fld>
            <a:endParaRPr lang="en-US" dirty="0"/>
          </a:p>
        </p:txBody>
      </p:sp>
      <p:sp>
        <p:nvSpPr>
          <p:cNvPr id="7" name="Text Placeholder 2"/>
          <p:cNvSpPr>
            <a:spLocks noGrp="1"/>
          </p:cNvSpPr>
          <p:nvPr>
            <p:ph type="body" idx="1" hasCustomPrompt="1"/>
          </p:nvPr>
        </p:nvSpPr>
        <p:spPr>
          <a:xfrm>
            <a:off x="3252825" y="2244781"/>
            <a:ext cx="4090608" cy="722201"/>
          </a:xfr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bg2"/>
                </a:solidFill>
                <a:latin typeface="ITC Avant Garde Std Bk"/>
                <a:cs typeface="ITC Avant Garde Std B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0"/>
            <a:endParaRPr lang="en-US" dirty="0" smtClean="0"/>
          </a:p>
        </p:txBody>
      </p:sp>
      <p:sp>
        <p:nvSpPr>
          <p:cNvPr id="9" name="Title 1"/>
          <p:cNvSpPr>
            <a:spLocks noGrp="1"/>
          </p:cNvSpPr>
          <p:nvPr>
            <p:ph type="title" hasCustomPrompt="1"/>
          </p:nvPr>
        </p:nvSpPr>
        <p:spPr>
          <a:xfrm>
            <a:off x="2064995" y="2250891"/>
            <a:ext cx="1187830" cy="1065997"/>
          </a:xfrm>
        </p:spPr>
        <p:txBody>
          <a:bodyPr anchor="t">
            <a:noAutofit/>
          </a:bodyPr>
          <a:lstStyle>
            <a:lvl1pPr algn="l">
              <a:defRPr sz="4000" b="1" cap="all">
                <a:solidFill>
                  <a:schemeClr val="bg2"/>
                </a:solidFill>
                <a:latin typeface="ITC Avant Garde Std Bk"/>
                <a:cs typeface="ITC Avant Garde Std Bk"/>
              </a:defRPr>
            </a:lvl1pPr>
          </a:lstStyle>
          <a:p>
            <a:r>
              <a:rPr lang="en-US" dirty="0" smtClean="0"/>
              <a:t>&gt; #</a:t>
            </a:r>
            <a:endParaRPr lang="en-US" dirty="0"/>
          </a:p>
        </p:txBody>
      </p:sp>
    </p:spTree>
    <p:extLst>
      <p:ext uri="{BB962C8B-B14F-4D97-AF65-F5344CB8AC3E}">
        <p14:creationId xmlns:p14="http://schemas.microsoft.com/office/powerpoint/2010/main" val="142974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Blue_MainSection">
    <p:spTree>
      <p:nvGrpSpPr>
        <p:cNvPr id="1" name=""/>
        <p:cNvGrpSpPr/>
        <p:nvPr/>
      </p:nvGrpSpPr>
      <p:grpSpPr>
        <a:xfrm>
          <a:off x="0" y="0"/>
          <a:ext cx="0" cy="0"/>
          <a:chOff x="0" y="0"/>
          <a:chExt cx="0" cy="0"/>
        </a:xfrm>
      </p:grpSpPr>
      <p:pic>
        <p:nvPicPr>
          <p:cNvPr id="8" name="Picture 7" descr="Section_navy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269488"/>
          </a:xfrm>
          <a:prstGeom prst="rect">
            <a:avLst/>
          </a:prstGeom>
        </p:spPr>
      </p:pic>
      <p:sp>
        <p:nvSpPr>
          <p:cNvPr id="2" name="Title 1"/>
          <p:cNvSpPr>
            <a:spLocks noGrp="1"/>
          </p:cNvSpPr>
          <p:nvPr>
            <p:ph type="title" hasCustomPrompt="1"/>
          </p:nvPr>
        </p:nvSpPr>
        <p:spPr>
          <a:xfrm>
            <a:off x="2064995" y="2222593"/>
            <a:ext cx="1187830" cy="744390"/>
          </a:xfrm>
        </p:spPr>
        <p:txBody>
          <a:bodyPr/>
          <a:lstStyle>
            <a:lvl1pPr>
              <a:defRPr b="0" i="0">
                <a:solidFill>
                  <a:srgbClr val="FFFFFE"/>
                </a:solidFill>
                <a:latin typeface="ITC Avant Garde Std Demi"/>
                <a:cs typeface="ITC Avant Garde Std Demi"/>
              </a:defRPr>
            </a:lvl1pPr>
          </a:lstStyle>
          <a:p>
            <a:r>
              <a:rPr lang="en-US" dirty="0" smtClean="0"/>
              <a:t>&gt; #</a:t>
            </a:r>
            <a:endParaRPr lang="en-US" dirty="0"/>
          </a:p>
        </p:txBody>
      </p:sp>
      <p:sp>
        <p:nvSpPr>
          <p:cNvPr id="6" name="Text Placeholder 2"/>
          <p:cNvSpPr>
            <a:spLocks noGrp="1"/>
          </p:cNvSpPr>
          <p:nvPr>
            <p:ph type="body" idx="1" hasCustomPrompt="1"/>
          </p:nvPr>
        </p:nvSpPr>
        <p:spPr>
          <a:xfrm>
            <a:off x="3252825" y="2244781"/>
            <a:ext cx="4090608" cy="722201"/>
          </a:xfr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bg2"/>
                </a:solidFill>
                <a:latin typeface="ITC Avant Garde Std Bk"/>
                <a:cs typeface="ITC Avant Garde Std B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0"/>
            <a:endParaRPr lang="en-US" dirty="0" smtClean="0"/>
          </a:p>
        </p:txBody>
      </p:sp>
      <p:sp>
        <p:nvSpPr>
          <p:cNvPr id="7" name="Title 1"/>
          <p:cNvSpPr txBox="1">
            <a:spLocks/>
          </p:cNvSpPr>
          <p:nvPr userDrawn="1"/>
        </p:nvSpPr>
        <p:spPr>
          <a:xfrm>
            <a:off x="2064995" y="2250891"/>
            <a:ext cx="1187830" cy="1065997"/>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endParaRPr lang="en-US" dirty="0"/>
          </a:p>
        </p:txBody>
      </p:sp>
    </p:spTree>
    <p:extLst>
      <p:ext uri="{BB962C8B-B14F-4D97-AF65-F5344CB8AC3E}">
        <p14:creationId xmlns:p14="http://schemas.microsoft.com/office/powerpoint/2010/main" val="202312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0.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8712"/>
            <a:ext cx="8229600" cy="86862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6078"/>
            <a:ext cx="8229600" cy="3439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30533"/>
            <a:ext cx="2133600" cy="277478"/>
          </a:xfrm>
          <a:prstGeom prst="rect">
            <a:avLst/>
          </a:prstGeom>
        </p:spPr>
        <p:txBody>
          <a:bodyPr vert="horz" lIns="91440" tIns="45720" rIns="91440" bIns="45720" rtlCol="0" anchor="ctr"/>
          <a:lstStyle>
            <a:lvl1pPr algn="l">
              <a:defRPr sz="1200">
                <a:solidFill>
                  <a:schemeClr val="tx1">
                    <a:tint val="75000"/>
                  </a:schemeClr>
                </a:solidFill>
              </a:defRPr>
            </a:lvl1pPr>
          </a:lstStyle>
          <a:p>
            <a:fld id="{DB23030B-18DB-4E40-8835-1C52FA6E81D2}" type="datetime1">
              <a:rPr lang="en-US" smtClean="0"/>
              <a:t>12/7/2017</a:t>
            </a:fld>
            <a:endParaRPr lang="en-US" dirty="0"/>
          </a:p>
        </p:txBody>
      </p:sp>
      <p:sp>
        <p:nvSpPr>
          <p:cNvPr id="5" name="Footer Placeholder 4"/>
          <p:cNvSpPr>
            <a:spLocks noGrp="1"/>
          </p:cNvSpPr>
          <p:nvPr>
            <p:ph type="ftr" sz="quarter" idx="3"/>
          </p:nvPr>
        </p:nvSpPr>
        <p:spPr>
          <a:xfrm>
            <a:off x="3124200" y="4830533"/>
            <a:ext cx="2895600" cy="27747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830533"/>
            <a:ext cx="2133600" cy="277478"/>
          </a:xfrm>
          <a:prstGeom prst="rect">
            <a:avLst/>
          </a:prstGeom>
        </p:spPr>
        <p:txBody>
          <a:bodyPr vert="horz" lIns="91440" tIns="45720" rIns="91440" bIns="45720" rtlCol="0" anchor="ctr"/>
          <a:lstStyle>
            <a:lvl1pPr algn="r">
              <a:defRPr sz="1200">
                <a:solidFill>
                  <a:schemeClr val="tx1">
                    <a:tint val="75000"/>
                  </a:schemeClr>
                </a:solidFill>
              </a:defRPr>
            </a:lvl1pPr>
          </a:lstStyle>
          <a:p>
            <a:fld id="{046B922B-DB8D-3E43-B894-4901FE100F41}" type="slidenum">
              <a:rPr lang="en-US" smtClean="0"/>
              <a:t>‹#›</a:t>
            </a:fld>
            <a:endParaRPr lang="en-US" dirty="0"/>
          </a:p>
        </p:txBody>
      </p:sp>
    </p:spTree>
    <p:extLst>
      <p:ext uri="{BB962C8B-B14F-4D97-AF65-F5344CB8AC3E}">
        <p14:creationId xmlns:p14="http://schemas.microsoft.com/office/powerpoint/2010/main" val="151594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6" r:id="rId3"/>
    <p:sldLayoutId id="2147483688" r:id="rId4"/>
    <p:sldLayoutId id="2147483689" r:id="rId5"/>
    <p:sldLayoutId id="2147483687" r:id="rId6"/>
    <p:sldLayoutId id="2147483651" r:id="rId7"/>
    <p:sldLayoutId id="2147483660" r:id="rId8"/>
    <p:sldLayoutId id="2147483678" r:id="rId9"/>
    <p:sldLayoutId id="2147483652" r:id="rId10"/>
    <p:sldLayoutId id="2147483653" r:id="rId11"/>
    <p:sldLayoutId id="2147483654" r:id="rId12"/>
    <p:sldLayoutId id="2147483655" r:id="rId13"/>
    <p:sldLayoutId id="2147483656" r:id="rId14"/>
    <p:sldLayoutId id="2147483673" r:id="rId15"/>
    <p:sldLayoutId id="2147483657" r:id="rId16"/>
    <p:sldLayoutId id="2147483658" r:id="rId17"/>
    <p:sldLayoutId id="2147483659" r:id="rId18"/>
    <p:sldLayoutId id="2147483679" r:id="rId19"/>
    <p:sldLayoutId id="2147483685" r:id="rId20"/>
    <p:sldLayoutId id="2147483691" r:id="rId21"/>
    <p:sldLayoutId id="2147483692" r:id="rId22"/>
    <p:sldLayoutId id="2147483693" r:id="rId23"/>
    <p:sldLayoutId id="2147483694"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01" y="0"/>
            <a:ext cx="4025797" cy="5211763"/>
          </a:xfrm>
          <a:prstGeom prst="rect">
            <a:avLst/>
          </a:prstGeom>
        </p:spPr>
      </p:pic>
      <p:sp>
        <p:nvSpPr>
          <p:cNvPr id="2" name="Title Placeholder 1"/>
          <p:cNvSpPr>
            <a:spLocks noGrp="1"/>
          </p:cNvSpPr>
          <p:nvPr>
            <p:ph type="title"/>
          </p:nvPr>
        </p:nvSpPr>
        <p:spPr>
          <a:xfrm>
            <a:off x="457200" y="207963"/>
            <a:ext cx="8229600" cy="8699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6025"/>
            <a:ext cx="8229600" cy="34401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830763"/>
            <a:ext cx="2133600" cy="277812"/>
          </a:xfrm>
          <a:prstGeom prst="rect">
            <a:avLst/>
          </a:prstGeom>
        </p:spPr>
        <p:txBody>
          <a:bodyPr vert="horz" lIns="91440" tIns="45720" rIns="91440" bIns="45720" rtlCol="0" anchor="ctr"/>
          <a:lstStyle>
            <a:lvl1pPr algn="l">
              <a:defRPr sz="1200">
                <a:solidFill>
                  <a:schemeClr val="tx1">
                    <a:tint val="75000"/>
                  </a:schemeClr>
                </a:solidFill>
              </a:defRPr>
            </a:lvl1pPr>
          </a:lstStyle>
          <a:p>
            <a:fld id="{03D7E022-DA7C-4EA7-B858-4B313651E1AF}" type="datetime1">
              <a:rPr lang="en-US" smtClean="0"/>
              <a:t>12/7/2017</a:t>
            </a:fld>
            <a:endParaRPr lang="en-US"/>
          </a:p>
        </p:txBody>
      </p:sp>
      <p:sp>
        <p:nvSpPr>
          <p:cNvPr id="5" name="Footer Placeholder 4"/>
          <p:cNvSpPr>
            <a:spLocks noGrp="1"/>
          </p:cNvSpPr>
          <p:nvPr>
            <p:ph type="ftr" sz="quarter" idx="3"/>
          </p:nvPr>
        </p:nvSpPr>
        <p:spPr>
          <a:xfrm>
            <a:off x="3124200" y="4830763"/>
            <a:ext cx="2895600" cy="277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830763"/>
            <a:ext cx="2133600" cy="277812"/>
          </a:xfrm>
          <a:prstGeom prst="rect">
            <a:avLst/>
          </a:prstGeom>
        </p:spPr>
        <p:txBody>
          <a:bodyPr vert="horz" lIns="91440" tIns="45720" rIns="91440" bIns="45720" rtlCol="0" anchor="ctr"/>
          <a:lstStyle>
            <a:lvl1pPr algn="r">
              <a:defRPr sz="1200">
                <a:solidFill>
                  <a:schemeClr val="tx1">
                    <a:tint val="75000"/>
                  </a:schemeClr>
                </a:solidFill>
              </a:defRPr>
            </a:lvl1pPr>
          </a:lstStyle>
          <a:p>
            <a:fld id="{7E0B34BE-C952-47ED-BA89-EC09B9084FBA}" type="slidenum">
              <a:rPr lang="en-US" smtClean="0"/>
              <a:t>‹#›</a:t>
            </a:fld>
            <a:endParaRPr lang="en-US"/>
          </a:p>
        </p:txBody>
      </p:sp>
    </p:spTree>
    <p:extLst>
      <p:ext uri="{BB962C8B-B14F-4D97-AF65-F5344CB8AC3E}">
        <p14:creationId xmlns:p14="http://schemas.microsoft.com/office/powerpoint/2010/main" val="7085856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3.xml.rels><?xml version="1.0" encoding="UTF-8" standalone="yes"?>
<Relationships xmlns="http://schemas.openxmlformats.org/package/2006/relationships"><Relationship Id="rId2" Type="http://schemas.openxmlformats.org/officeDocument/2006/relationships/hyperlink" Target="http://www.rowad.co/" TargetMode="Externa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wmf"/></Relationships>
</file>

<file path=ppt/slides/_rels/slide37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wmf"/></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hyperlink" Target="http://www.rowad.co/invested" TargetMode="Externa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57627" y="1546737"/>
            <a:ext cx="5120433" cy="2247900"/>
          </a:xfrm>
        </p:spPr>
        <p:txBody>
          <a:bodyPr>
            <a:noAutofit/>
          </a:bodyPr>
          <a:lstStyle/>
          <a:p>
            <a:pPr algn="r"/>
            <a:r>
              <a:rPr lang="en-US" sz="2400" b="1" dirty="0" smtClean="0">
                <a:latin typeface="ITC Avant Garde Std Bk" pitchFamily="34" charset="0"/>
                <a:ea typeface="ITC Avant Garde Gothic Std Demi" charset="0"/>
                <a:cs typeface="ITC Avant Garde Gothic Std Demi" charset="0"/>
              </a:rPr>
              <a:t>Rowad Program Presentation</a:t>
            </a:r>
            <a:r>
              <a:rPr lang="en-US" sz="2000" b="1" dirty="0">
                <a:latin typeface="ITC Avant Garde Std Bk" pitchFamily="34" charset="0"/>
                <a:ea typeface="ITC Avant Garde Gothic Std Demi" charset="0"/>
                <a:cs typeface="ITC Avant Garde Gothic Std Demi" charset="0"/>
              </a:rPr>
              <a:t/>
            </a:r>
            <a:br>
              <a:rPr lang="en-US" sz="2000" b="1" dirty="0">
                <a:latin typeface="ITC Avant Garde Std Bk" pitchFamily="34" charset="0"/>
                <a:ea typeface="ITC Avant Garde Gothic Std Demi" charset="0"/>
                <a:cs typeface="ITC Avant Garde Gothic Std Demi" charset="0"/>
              </a:rPr>
            </a:br>
            <a:r>
              <a:rPr lang="pt-BR" sz="2000" b="1" i="1" dirty="0" smtClean="0">
                <a:solidFill>
                  <a:schemeClr val="accent2"/>
                </a:solidFill>
                <a:latin typeface="ITC Avant Garde Std Bk" pitchFamily="34" charset="0"/>
              </a:rPr>
              <a:t/>
            </a:r>
            <a:br>
              <a:rPr lang="pt-BR" sz="2000" b="1" i="1" dirty="0" smtClean="0">
                <a:solidFill>
                  <a:schemeClr val="accent2"/>
                </a:solidFill>
                <a:latin typeface="ITC Avant Garde Std Bk" pitchFamily="34" charset="0"/>
              </a:rPr>
            </a:br>
            <a:r>
              <a:rPr lang="pt-BR" sz="2000" b="1" i="1" dirty="0" smtClean="0">
                <a:solidFill>
                  <a:schemeClr val="accent2"/>
                </a:solidFill>
                <a:latin typeface="ITC Avant Garde Std Bk" pitchFamily="34" charset="0"/>
              </a:rPr>
              <a:t/>
            </a:r>
            <a:br>
              <a:rPr lang="pt-BR" sz="2000" b="1" i="1" dirty="0" smtClean="0">
                <a:solidFill>
                  <a:schemeClr val="accent2"/>
                </a:solidFill>
                <a:latin typeface="ITC Avant Garde Std Bk" pitchFamily="34" charset="0"/>
              </a:rPr>
            </a:br>
            <a:r>
              <a:rPr lang="pt-BR" sz="2000" b="1" i="1" dirty="0">
                <a:solidFill>
                  <a:schemeClr val="accent2"/>
                </a:solidFill>
                <a:latin typeface="ITC Avant Garde Std Bk" pitchFamily="34" charset="0"/>
              </a:rPr>
              <a:t/>
            </a:r>
            <a:br>
              <a:rPr lang="pt-BR" sz="2000" b="1" i="1" dirty="0">
                <a:solidFill>
                  <a:schemeClr val="accent2"/>
                </a:solidFill>
                <a:latin typeface="ITC Avant Garde Std Bk" pitchFamily="34" charset="0"/>
              </a:rPr>
            </a:br>
            <a:r>
              <a:rPr lang="pt-BR" sz="2000" b="1" i="1" dirty="0" smtClean="0">
                <a:solidFill>
                  <a:schemeClr val="accent2"/>
                </a:solidFill>
                <a:latin typeface="ITC Avant Garde Std Bk" pitchFamily="34" charset="0"/>
              </a:rPr>
              <a:t/>
            </a:r>
            <a:br>
              <a:rPr lang="pt-BR" sz="2000" b="1" i="1" dirty="0" smtClean="0">
                <a:solidFill>
                  <a:schemeClr val="accent2"/>
                </a:solidFill>
                <a:latin typeface="ITC Avant Garde Std Bk" pitchFamily="34" charset="0"/>
              </a:rPr>
            </a:br>
            <a:r>
              <a:rPr lang="pt-BR" sz="1600" b="1" i="1" dirty="0" smtClean="0">
                <a:latin typeface="ITC Avant Garde Std Bk" pitchFamily="34" charset="0"/>
              </a:rPr>
              <a:t>December 2017</a:t>
            </a:r>
            <a:r>
              <a:rPr lang="en-US" sz="1600" b="1" dirty="0" smtClean="0">
                <a:latin typeface="ITC Avant Garde Std Bk" pitchFamily="34" charset="0"/>
                <a:ea typeface="ITC Avant Garde Gothic Std Demi" charset="0"/>
                <a:cs typeface="ITC Avant Garde Gothic Std Demi" charset="0"/>
              </a:rPr>
              <a:t/>
            </a:r>
            <a:br>
              <a:rPr lang="en-US" sz="1600" b="1" dirty="0" smtClean="0">
                <a:latin typeface="ITC Avant Garde Std Bk" pitchFamily="34" charset="0"/>
                <a:ea typeface="ITC Avant Garde Gothic Std Demi" charset="0"/>
                <a:cs typeface="ITC Avant Garde Gothic Std Demi" charset="0"/>
              </a:rPr>
            </a:br>
            <a:endParaRPr lang="en-US" sz="1600" b="1" dirty="0">
              <a:latin typeface="ITC Avant Garde Std Bk" pitchFamily="34" charset="0"/>
              <a:ea typeface="ITC Avant Garde Gothic Std Demi" charset="0"/>
              <a:cs typeface="ITC Avant Garde Gothic Std Demi" charset="0"/>
            </a:endParaRPr>
          </a:p>
        </p:txBody>
      </p:sp>
      <p:pic>
        <p:nvPicPr>
          <p:cNvPr id="4" name="Picture 3" descr="Rowad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681" y="4276725"/>
            <a:ext cx="1192462" cy="7339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142" y="4191000"/>
            <a:ext cx="2007173" cy="754099"/>
          </a:xfrm>
          <a:prstGeom prst="rect">
            <a:avLst/>
          </a:prstGeom>
        </p:spPr>
      </p:pic>
    </p:spTree>
    <p:extLst>
      <p:ext uri="{BB962C8B-B14F-4D97-AF65-F5344CB8AC3E}">
        <p14:creationId xmlns:p14="http://schemas.microsoft.com/office/powerpoint/2010/main" val="251315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a:t>
            </a:fld>
            <a:endParaRPr lang="en-US"/>
          </a:p>
        </p:txBody>
      </p:sp>
    </p:spTree>
    <p:extLst>
      <p:ext uri="{BB962C8B-B14F-4D97-AF65-F5344CB8AC3E}">
        <p14:creationId xmlns:p14="http://schemas.microsoft.com/office/powerpoint/2010/main" val="5104387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100</a:t>
            </a:fld>
            <a:endParaRPr lang="en-US"/>
          </a:p>
        </p:txBody>
      </p:sp>
    </p:spTree>
    <p:extLst>
      <p:ext uri="{BB962C8B-B14F-4D97-AF65-F5344CB8AC3E}">
        <p14:creationId xmlns:p14="http://schemas.microsoft.com/office/powerpoint/2010/main" val="2270219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101</a:t>
            </a:fld>
            <a:endParaRPr lang="en-US"/>
          </a:p>
        </p:txBody>
      </p:sp>
    </p:spTree>
    <p:extLst>
      <p:ext uri="{BB962C8B-B14F-4D97-AF65-F5344CB8AC3E}">
        <p14:creationId xmlns:p14="http://schemas.microsoft.com/office/powerpoint/2010/main" val="41169852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102</a:t>
            </a:fld>
            <a:endParaRPr lang="en-US"/>
          </a:p>
        </p:txBody>
      </p:sp>
    </p:spTree>
    <p:extLst>
      <p:ext uri="{BB962C8B-B14F-4D97-AF65-F5344CB8AC3E}">
        <p14:creationId xmlns:p14="http://schemas.microsoft.com/office/powerpoint/2010/main" val="42895435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103</a:t>
            </a:fld>
            <a:endParaRPr lang="en-US"/>
          </a:p>
        </p:txBody>
      </p:sp>
    </p:spTree>
    <p:extLst>
      <p:ext uri="{BB962C8B-B14F-4D97-AF65-F5344CB8AC3E}">
        <p14:creationId xmlns:p14="http://schemas.microsoft.com/office/powerpoint/2010/main" val="11552573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104</a:t>
            </a:fld>
            <a:endParaRPr lang="en-US"/>
          </a:p>
        </p:txBody>
      </p:sp>
    </p:spTree>
    <p:extLst>
      <p:ext uri="{BB962C8B-B14F-4D97-AF65-F5344CB8AC3E}">
        <p14:creationId xmlns:p14="http://schemas.microsoft.com/office/powerpoint/2010/main" val="30789730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105</a:t>
            </a:fld>
            <a:endParaRPr lang="en-US"/>
          </a:p>
        </p:txBody>
      </p:sp>
    </p:spTree>
    <p:extLst>
      <p:ext uri="{BB962C8B-B14F-4D97-AF65-F5344CB8AC3E}">
        <p14:creationId xmlns:p14="http://schemas.microsoft.com/office/powerpoint/2010/main" val="1424536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106</a:t>
            </a:fld>
            <a:endParaRPr lang="en-US"/>
          </a:p>
        </p:txBody>
      </p:sp>
    </p:spTree>
    <p:extLst>
      <p:ext uri="{BB962C8B-B14F-4D97-AF65-F5344CB8AC3E}">
        <p14:creationId xmlns:p14="http://schemas.microsoft.com/office/powerpoint/2010/main" val="17045006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107</a:t>
            </a:fld>
            <a:endParaRPr lang="en-US"/>
          </a:p>
        </p:txBody>
      </p:sp>
    </p:spTree>
    <p:extLst>
      <p:ext uri="{BB962C8B-B14F-4D97-AF65-F5344CB8AC3E}">
        <p14:creationId xmlns:p14="http://schemas.microsoft.com/office/powerpoint/2010/main" val="1217273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108</a:t>
            </a:fld>
            <a:endParaRPr lang="en-US"/>
          </a:p>
        </p:txBody>
      </p:sp>
    </p:spTree>
    <p:extLst>
      <p:ext uri="{BB962C8B-B14F-4D97-AF65-F5344CB8AC3E}">
        <p14:creationId xmlns:p14="http://schemas.microsoft.com/office/powerpoint/2010/main" val="23233697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109</a:t>
            </a:fld>
            <a:endParaRPr lang="en-US"/>
          </a:p>
        </p:txBody>
      </p:sp>
    </p:spTree>
    <p:extLst>
      <p:ext uri="{BB962C8B-B14F-4D97-AF65-F5344CB8AC3E}">
        <p14:creationId xmlns:p14="http://schemas.microsoft.com/office/powerpoint/2010/main" val="249773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a:t>
            </a:fld>
            <a:endParaRPr lang="en-US"/>
          </a:p>
        </p:txBody>
      </p:sp>
    </p:spTree>
    <p:extLst>
      <p:ext uri="{BB962C8B-B14F-4D97-AF65-F5344CB8AC3E}">
        <p14:creationId xmlns:p14="http://schemas.microsoft.com/office/powerpoint/2010/main" val="25234249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110</a:t>
            </a:fld>
            <a:endParaRPr lang="en-US"/>
          </a:p>
        </p:txBody>
      </p:sp>
    </p:spTree>
    <p:extLst>
      <p:ext uri="{BB962C8B-B14F-4D97-AF65-F5344CB8AC3E}">
        <p14:creationId xmlns:p14="http://schemas.microsoft.com/office/powerpoint/2010/main" val="4237387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111</a:t>
            </a:fld>
            <a:endParaRPr lang="en-US"/>
          </a:p>
        </p:txBody>
      </p:sp>
    </p:spTree>
    <p:extLst>
      <p:ext uri="{BB962C8B-B14F-4D97-AF65-F5344CB8AC3E}">
        <p14:creationId xmlns:p14="http://schemas.microsoft.com/office/powerpoint/2010/main" val="11183452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112</a:t>
            </a:fld>
            <a:endParaRPr lang="en-US"/>
          </a:p>
        </p:txBody>
      </p:sp>
    </p:spTree>
    <p:extLst>
      <p:ext uri="{BB962C8B-B14F-4D97-AF65-F5344CB8AC3E}">
        <p14:creationId xmlns:p14="http://schemas.microsoft.com/office/powerpoint/2010/main" val="19293232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113</a:t>
            </a:fld>
            <a:endParaRPr lang="en-US"/>
          </a:p>
        </p:txBody>
      </p:sp>
    </p:spTree>
    <p:extLst>
      <p:ext uri="{BB962C8B-B14F-4D97-AF65-F5344CB8AC3E}">
        <p14:creationId xmlns:p14="http://schemas.microsoft.com/office/powerpoint/2010/main" val="25930997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114</a:t>
            </a:fld>
            <a:endParaRPr lang="en-US"/>
          </a:p>
        </p:txBody>
      </p:sp>
    </p:spTree>
    <p:extLst>
      <p:ext uri="{BB962C8B-B14F-4D97-AF65-F5344CB8AC3E}">
        <p14:creationId xmlns:p14="http://schemas.microsoft.com/office/powerpoint/2010/main" val="10014872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115</a:t>
            </a:fld>
            <a:endParaRPr lang="en-US"/>
          </a:p>
        </p:txBody>
      </p:sp>
    </p:spTree>
    <p:extLst>
      <p:ext uri="{BB962C8B-B14F-4D97-AF65-F5344CB8AC3E}">
        <p14:creationId xmlns:p14="http://schemas.microsoft.com/office/powerpoint/2010/main" val="8409026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116</a:t>
            </a:fld>
            <a:endParaRPr lang="en-US"/>
          </a:p>
        </p:txBody>
      </p:sp>
    </p:spTree>
    <p:extLst>
      <p:ext uri="{BB962C8B-B14F-4D97-AF65-F5344CB8AC3E}">
        <p14:creationId xmlns:p14="http://schemas.microsoft.com/office/powerpoint/2010/main" val="712967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117</a:t>
            </a:fld>
            <a:endParaRPr lang="en-US"/>
          </a:p>
        </p:txBody>
      </p:sp>
    </p:spTree>
    <p:extLst>
      <p:ext uri="{BB962C8B-B14F-4D97-AF65-F5344CB8AC3E}">
        <p14:creationId xmlns:p14="http://schemas.microsoft.com/office/powerpoint/2010/main" val="8557961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118</a:t>
            </a:fld>
            <a:endParaRPr lang="en-US"/>
          </a:p>
        </p:txBody>
      </p:sp>
    </p:spTree>
    <p:extLst>
      <p:ext uri="{BB962C8B-B14F-4D97-AF65-F5344CB8AC3E}">
        <p14:creationId xmlns:p14="http://schemas.microsoft.com/office/powerpoint/2010/main" val="14318485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119</a:t>
            </a:fld>
            <a:endParaRPr lang="en-US"/>
          </a:p>
        </p:txBody>
      </p:sp>
    </p:spTree>
    <p:extLst>
      <p:ext uri="{BB962C8B-B14F-4D97-AF65-F5344CB8AC3E}">
        <p14:creationId xmlns:p14="http://schemas.microsoft.com/office/powerpoint/2010/main" val="267858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a:t>
            </a:fld>
            <a:endParaRPr lang="en-US"/>
          </a:p>
        </p:txBody>
      </p:sp>
    </p:spTree>
    <p:extLst>
      <p:ext uri="{BB962C8B-B14F-4D97-AF65-F5344CB8AC3E}">
        <p14:creationId xmlns:p14="http://schemas.microsoft.com/office/powerpoint/2010/main" val="20885863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120</a:t>
            </a:fld>
            <a:endParaRPr lang="en-US"/>
          </a:p>
        </p:txBody>
      </p:sp>
    </p:spTree>
    <p:extLst>
      <p:ext uri="{BB962C8B-B14F-4D97-AF65-F5344CB8AC3E}">
        <p14:creationId xmlns:p14="http://schemas.microsoft.com/office/powerpoint/2010/main" val="906452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121</a:t>
            </a:fld>
            <a:endParaRPr lang="en-US"/>
          </a:p>
        </p:txBody>
      </p:sp>
    </p:spTree>
    <p:extLst>
      <p:ext uri="{BB962C8B-B14F-4D97-AF65-F5344CB8AC3E}">
        <p14:creationId xmlns:p14="http://schemas.microsoft.com/office/powerpoint/2010/main" val="33076933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122</a:t>
            </a:fld>
            <a:endParaRPr lang="en-US"/>
          </a:p>
        </p:txBody>
      </p:sp>
    </p:spTree>
    <p:extLst>
      <p:ext uri="{BB962C8B-B14F-4D97-AF65-F5344CB8AC3E}">
        <p14:creationId xmlns:p14="http://schemas.microsoft.com/office/powerpoint/2010/main" val="34850899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123</a:t>
            </a:fld>
            <a:endParaRPr lang="en-US"/>
          </a:p>
        </p:txBody>
      </p:sp>
    </p:spTree>
    <p:extLst>
      <p:ext uri="{BB962C8B-B14F-4D97-AF65-F5344CB8AC3E}">
        <p14:creationId xmlns:p14="http://schemas.microsoft.com/office/powerpoint/2010/main" val="35337914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124</a:t>
            </a:fld>
            <a:endParaRPr lang="en-US"/>
          </a:p>
        </p:txBody>
      </p:sp>
    </p:spTree>
    <p:extLst>
      <p:ext uri="{BB962C8B-B14F-4D97-AF65-F5344CB8AC3E}">
        <p14:creationId xmlns:p14="http://schemas.microsoft.com/office/powerpoint/2010/main" val="38991190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125</a:t>
            </a:fld>
            <a:endParaRPr lang="en-US"/>
          </a:p>
        </p:txBody>
      </p:sp>
    </p:spTree>
    <p:extLst>
      <p:ext uri="{BB962C8B-B14F-4D97-AF65-F5344CB8AC3E}">
        <p14:creationId xmlns:p14="http://schemas.microsoft.com/office/powerpoint/2010/main" val="864924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126</a:t>
            </a:fld>
            <a:endParaRPr lang="en-US"/>
          </a:p>
        </p:txBody>
      </p:sp>
    </p:spTree>
    <p:extLst>
      <p:ext uri="{BB962C8B-B14F-4D97-AF65-F5344CB8AC3E}">
        <p14:creationId xmlns:p14="http://schemas.microsoft.com/office/powerpoint/2010/main" val="92654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127</a:t>
            </a:fld>
            <a:endParaRPr lang="en-US"/>
          </a:p>
        </p:txBody>
      </p:sp>
    </p:spTree>
    <p:extLst>
      <p:ext uri="{BB962C8B-B14F-4D97-AF65-F5344CB8AC3E}">
        <p14:creationId xmlns:p14="http://schemas.microsoft.com/office/powerpoint/2010/main" val="1880039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128</a:t>
            </a:fld>
            <a:endParaRPr lang="en-US"/>
          </a:p>
        </p:txBody>
      </p:sp>
    </p:spTree>
    <p:extLst>
      <p:ext uri="{BB962C8B-B14F-4D97-AF65-F5344CB8AC3E}">
        <p14:creationId xmlns:p14="http://schemas.microsoft.com/office/powerpoint/2010/main" val="41479149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129</a:t>
            </a:fld>
            <a:endParaRPr lang="en-US"/>
          </a:p>
        </p:txBody>
      </p:sp>
    </p:spTree>
    <p:extLst>
      <p:ext uri="{BB962C8B-B14F-4D97-AF65-F5344CB8AC3E}">
        <p14:creationId xmlns:p14="http://schemas.microsoft.com/office/powerpoint/2010/main" val="171042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a:t>
            </a:fld>
            <a:endParaRPr lang="en-US"/>
          </a:p>
        </p:txBody>
      </p:sp>
    </p:spTree>
    <p:extLst>
      <p:ext uri="{BB962C8B-B14F-4D97-AF65-F5344CB8AC3E}">
        <p14:creationId xmlns:p14="http://schemas.microsoft.com/office/powerpoint/2010/main" val="17712447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130</a:t>
            </a:fld>
            <a:endParaRPr lang="en-US"/>
          </a:p>
        </p:txBody>
      </p:sp>
    </p:spTree>
    <p:extLst>
      <p:ext uri="{BB962C8B-B14F-4D97-AF65-F5344CB8AC3E}">
        <p14:creationId xmlns:p14="http://schemas.microsoft.com/office/powerpoint/2010/main" val="41856405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131</a:t>
            </a:fld>
            <a:endParaRPr lang="en-US"/>
          </a:p>
        </p:txBody>
      </p:sp>
    </p:spTree>
    <p:extLst>
      <p:ext uri="{BB962C8B-B14F-4D97-AF65-F5344CB8AC3E}">
        <p14:creationId xmlns:p14="http://schemas.microsoft.com/office/powerpoint/2010/main" val="9449484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132</a:t>
            </a:fld>
            <a:endParaRPr lang="en-US"/>
          </a:p>
        </p:txBody>
      </p:sp>
    </p:spTree>
    <p:extLst>
      <p:ext uri="{BB962C8B-B14F-4D97-AF65-F5344CB8AC3E}">
        <p14:creationId xmlns:p14="http://schemas.microsoft.com/office/powerpoint/2010/main" val="10795233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133</a:t>
            </a:fld>
            <a:endParaRPr lang="en-US"/>
          </a:p>
        </p:txBody>
      </p:sp>
    </p:spTree>
    <p:extLst>
      <p:ext uri="{BB962C8B-B14F-4D97-AF65-F5344CB8AC3E}">
        <p14:creationId xmlns:p14="http://schemas.microsoft.com/office/powerpoint/2010/main" val="15876470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134</a:t>
            </a:fld>
            <a:endParaRPr lang="en-US"/>
          </a:p>
        </p:txBody>
      </p:sp>
    </p:spTree>
    <p:extLst>
      <p:ext uri="{BB962C8B-B14F-4D97-AF65-F5344CB8AC3E}">
        <p14:creationId xmlns:p14="http://schemas.microsoft.com/office/powerpoint/2010/main" val="5165825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135</a:t>
            </a:fld>
            <a:endParaRPr lang="en-US"/>
          </a:p>
        </p:txBody>
      </p:sp>
    </p:spTree>
    <p:extLst>
      <p:ext uri="{BB962C8B-B14F-4D97-AF65-F5344CB8AC3E}">
        <p14:creationId xmlns:p14="http://schemas.microsoft.com/office/powerpoint/2010/main" val="10745492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136</a:t>
            </a:fld>
            <a:endParaRPr lang="en-US"/>
          </a:p>
        </p:txBody>
      </p:sp>
    </p:spTree>
    <p:extLst>
      <p:ext uri="{BB962C8B-B14F-4D97-AF65-F5344CB8AC3E}">
        <p14:creationId xmlns:p14="http://schemas.microsoft.com/office/powerpoint/2010/main" val="11790475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137</a:t>
            </a:fld>
            <a:endParaRPr lang="en-US"/>
          </a:p>
        </p:txBody>
      </p:sp>
    </p:spTree>
    <p:extLst>
      <p:ext uri="{BB962C8B-B14F-4D97-AF65-F5344CB8AC3E}">
        <p14:creationId xmlns:p14="http://schemas.microsoft.com/office/powerpoint/2010/main" val="10237899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138</a:t>
            </a:fld>
            <a:endParaRPr lang="en-US"/>
          </a:p>
        </p:txBody>
      </p:sp>
    </p:spTree>
    <p:extLst>
      <p:ext uri="{BB962C8B-B14F-4D97-AF65-F5344CB8AC3E}">
        <p14:creationId xmlns:p14="http://schemas.microsoft.com/office/powerpoint/2010/main" val="14516633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139</a:t>
            </a:fld>
            <a:endParaRPr lang="en-US"/>
          </a:p>
        </p:txBody>
      </p:sp>
    </p:spTree>
    <p:extLst>
      <p:ext uri="{BB962C8B-B14F-4D97-AF65-F5344CB8AC3E}">
        <p14:creationId xmlns:p14="http://schemas.microsoft.com/office/powerpoint/2010/main" val="339619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a:t>
            </a:fld>
            <a:endParaRPr lang="en-US"/>
          </a:p>
        </p:txBody>
      </p:sp>
    </p:spTree>
    <p:extLst>
      <p:ext uri="{BB962C8B-B14F-4D97-AF65-F5344CB8AC3E}">
        <p14:creationId xmlns:p14="http://schemas.microsoft.com/office/powerpoint/2010/main" val="42895875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140</a:t>
            </a:fld>
            <a:endParaRPr lang="en-US"/>
          </a:p>
        </p:txBody>
      </p:sp>
    </p:spTree>
    <p:extLst>
      <p:ext uri="{BB962C8B-B14F-4D97-AF65-F5344CB8AC3E}">
        <p14:creationId xmlns:p14="http://schemas.microsoft.com/office/powerpoint/2010/main" val="24082005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141</a:t>
            </a:fld>
            <a:endParaRPr lang="en-US"/>
          </a:p>
        </p:txBody>
      </p:sp>
    </p:spTree>
    <p:extLst>
      <p:ext uri="{BB962C8B-B14F-4D97-AF65-F5344CB8AC3E}">
        <p14:creationId xmlns:p14="http://schemas.microsoft.com/office/powerpoint/2010/main" val="12248616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142</a:t>
            </a:fld>
            <a:endParaRPr lang="en-US"/>
          </a:p>
        </p:txBody>
      </p:sp>
    </p:spTree>
    <p:extLst>
      <p:ext uri="{BB962C8B-B14F-4D97-AF65-F5344CB8AC3E}">
        <p14:creationId xmlns:p14="http://schemas.microsoft.com/office/powerpoint/2010/main" val="5529137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143</a:t>
            </a:fld>
            <a:endParaRPr lang="en-US"/>
          </a:p>
        </p:txBody>
      </p:sp>
    </p:spTree>
    <p:extLst>
      <p:ext uri="{BB962C8B-B14F-4D97-AF65-F5344CB8AC3E}">
        <p14:creationId xmlns:p14="http://schemas.microsoft.com/office/powerpoint/2010/main" val="4037740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144</a:t>
            </a:fld>
            <a:endParaRPr lang="en-US"/>
          </a:p>
        </p:txBody>
      </p:sp>
    </p:spTree>
    <p:extLst>
      <p:ext uri="{BB962C8B-B14F-4D97-AF65-F5344CB8AC3E}">
        <p14:creationId xmlns:p14="http://schemas.microsoft.com/office/powerpoint/2010/main" val="30689060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145</a:t>
            </a:fld>
            <a:endParaRPr lang="en-US"/>
          </a:p>
        </p:txBody>
      </p:sp>
    </p:spTree>
    <p:extLst>
      <p:ext uri="{BB962C8B-B14F-4D97-AF65-F5344CB8AC3E}">
        <p14:creationId xmlns:p14="http://schemas.microsoft.com/office/powerpoint/2010/main" val="35668192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146</a:t>
            </a:fld>
            <a:endParaRPr lang="en-US"/>
          </a:p>
        </p:txBody>
      </p:sp>
    </p:spTree>
    <p:extLst>
      <p:ext uri="{BB962C8B-B14F-4D97-AF65-F5344CB8AC3E}">
        <p14:creationId xmlns:p14="http://schemas.microsoft.com/office/powerpoint/2010/main" val="31568960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147</a:t>
            </a:fld>
            <a:endParaRPr lang="en-US"/>
          </a:p>
        </p:txBody>
      </p:sp>
    </p:spTree>
    <p:extLst>
      <p:ext uri="{BB962C8B-B14F-4D97-AF65-F5344CB8AC3E}">
        <p14:creationId xmlns:p14="http://schemas.microsoft.com/office/powerpoint/2010/main" val="20155315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148</a:t>
            </a:fld>
            <a:endParaRPr lang="en-US"/>
          </a:p>
        </p:txBody>
      </p:sp>
    </p:spTree>
    <p:extLst>
      <p:ext uri="{BB962C8B-B14F-4D97-AF65-F5344CB8AC3E}">
        <p14:creationId xmlns:p14="http://schemas.microsoft.com/office/powerpoint/2010/main" val="10502479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149</a:t>
            </a:fld>
            <a:endParaRPr lang="en-US"/>
          </a:p>
        </p:txBody>
      </p:sp>
    </p:spTree>
    <p:extLst>
      <p:ext uri="{BB962C8B-B14F-4D97-AF65-F5344CB8AC3E}">
        <p14:creationId xmlns:p14="http://schemas.microsoft.com/office/powerpoint/2010/main" val="298107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a:t>
            </a:fld>
            <a:endParaRPr lang="en-US"/>
          </a:p>
        </p:txBody>
      </p:sp>
    </p:spTree>
    <p:extLst>
      <p:ext uri="{BB962C8B-B14F-4D97-AF65-F5344CB8AC3E}">
        <p14:creationId xmlns:p14="http://schemas.microsoft.com/office/powerpoint/2010/main" val="221648345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150</a:t>
            </a:fld>
            <a:endParaRPr lang="en-US"/>
          </a:p>
        </p:txBody>
      </p:sp>
    </p:spTree>
    <p:extLst>
      <p:ext uri="{BB962C8B-B14F-4D97-AF65-F5344CB8AC3E}">
        <p14:creationId xmlns:p14="http://schemas.microsoft.com/office/powerpoint/2010/main" val="13607122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151</a:t>
            </a:fld>
            <a:endParaRPr lang="en-US"/>
          </a:p>
        </p:txBody>
      </p:sp>
    </p:spTree>
    <p:extLst>
      <p:ext uri="{BB962C8B-B14F-4D97-AF65-F5344CB8AC3E}">
        <p14:creationId xmlns:p14="http://schemas.microsoft.com/office/powerpoint/2010/main" val="16581680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152</a:t>
            </a:fld>
            <a:endParaRPr lang="en-US"/>
          </a:p>
        </p:txBody>
      </p:sp>
    </p:spTree>
    <p:extLst>
      <p:ext uri="{BB962C8B-B14F-4D97-AF65-F5344CB8AC3E}">
        <p14:creationId xmlns:p14="http://schemas.microsoft.com/office/powerpoint/2010/main" val="25221269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153</a:t>
            </a:fld>
            <a:endParaRPr lang="en-US"/>
          </a:p>
        </p:txBody>
      </p:sp>
    </p:spTree>
    <p:extLst>
      <p:ext uri="{BB962C8B-B14F-4D97-AF65-F5344CB8AC3E}">
        <p14:creationId xmlns:p14="http://schemas.microsoft.com/office/powerpoint/2010/main" val="38492120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154</a:t>
            </a:fld>
            <a:endParaRPr lang="en-US"/>
          </a:p>
        </p:txBody>
      </p:sp>
    </p:spTree>
    <p:extLst>
      <p:ext uri="{BB962C8B-B14F-4D97-AF65-F5344CB8AC3E}">
        <p14:creationId xmlns:p14="http://schemas.microsoft.com/office/powerpoint/2010/main" val="24397033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155</a:t>
            </a:fld>
            <a:endParaRPr lang="en-US"/>
          </a:p>
        </p:txBody>
      </p:sp>
    </p:spTree>
    <p:extLst>
      <p:ext uri="{BB962C8B-B14F-4D97-AF65-F5344CB8AC3E}">
        <p14:creationId xmlns:p14="http://schemas.microsoft.com/office/powerpoint/2010/main" val="1884269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156</a:t>
            </a:fld>
            <a:endParaRPr lang="en-US"/>
          </a:p>
        </p:txBody>
      </p:sp>
    </p:spTree>
    <p:extLst>
      <p:ext uri="{BB962C8B-B14F-4D97-AF65-F5344CB8AC3E}">
        <p14:creationId xmlns:p14="http://schemas.microsoft.com/office/powerpoint/2010/main" val="5644416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157</a:t>
            </a:fld>
            <a:endParaRPr lang="en-US"/>
          </a:p>
        </p:txBody>
      </p:sp>
    </p:spTree>
    <p:extLst>
      <p:ext uri="{BB962C8B-B14F-4D97-AF65-F5344CB8AC3E}">
        <p14:creationId xmlns:p14="http://schemas.microsoft.com/office/powerpoint/2010/main" val="15285021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158</a:t>
            </a:fld>
            <a:endParaRPr lang="en-US"/>
          </a:p>
        </p:txBody>
      </p:sp>
    </p:spTree>
    <p:extLst>
      <p:ext uri="{BB962C8B-B14F-4D97-AF65-F5344CB8AC3E}">
        <p14:creationId xmlns:p14="http://schemas.microsoft.com/office/powerpoint/2010/main" val="40080922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159</a:t>
            </a:fld>
            <a:endParaRPr lang="en-US"/>
          </a:p>
        </p:txBody>
      </p:sp>
    </p:spTree>
    <p:extLst>
      <p:ext uri="{BB962C8B-B14F-4D97-AF65-F5344CB8AC3E}">
        <p14:creationId xmlns:p14="http://schemas.microsoft.com/office/powerpoint/2010/main" val="99732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a:t>
            </a:fld>
            <a:endParaRPr lang="en-US"/>
          </a:p>
        </p:txBody>
      </p:sp>
    </p:spTree>
    <p:extLst>
      <p:ext uri="{BB962C8B-B14F-4D97-AF65-F5344CB8AC3E}">
        <p14:creationId xmlns:p14="http://schemas.microsoft.com/office/powerpoint/2010/main" val="297930355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160</a:t>
            </a:fld>
            <a:endParaRPr lang="en-US"/>
          </a:p>
        </p:txBody>
      </p:sp>
    </p:spTree>
    <p:extLst>
      <p:ext uri="{BB962C8B-B14F-4D97-AF65-F5344CB8AC3E}">
        <p14:creationId xmlns:p14="http://schemas.microsoft.com/office/powerpoint/2010/main" val="27944617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161</a:t>
            </a:fld>
            <a:endParaRPr lang="en-US"/>
          </a:p>
        </p:txBody>
      </p:sp>
    </p:spTree>
    <p:extLst>
      <p:ext uri="{BB962C8B-B14F-4D97-AF65-F5344CB8AC3E}">
        <p14:creationId xmlns:p14="http://schemas.microsoft.com/office/powerpoint/2010/main" val="6749050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162</a:t>
            </a:fld>
            <a:endParaRPr lang="en-US"/>
          </a:p>
        </p:txBody>
      </p:sp>
    </p:spTree>
    <p:extLst>
      <p:ext uri="{BB962C8B-B14F-4D97-AF65-F5344CB8AC3E}">
        <p14:creationId xmlns:p14="http://schemas.microsoft.com/office/powerpoint/2010/main" val="35529233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163</a:t>
            </a:fld>
            <a:endParaRPr lang="en-US"/>
          </a:p>
        </p:txBody>
      </p:sp>
    </p:spTree>
    <p:extLst>
      <p:ext uri="{BB962C8B-B14F-4D97-AF65-F5344CB8AC3E}">
        <p14:creationId xmlns:p14="http://schemas.microsoft.com/office/powerpoint/2010/main" val="49820738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164</a:t>
            </a:fld>
            <a:endParaRPr lang="en-US"/>
          </a:p>
        </p:txBody>
      </p:sp>
    </p:spTree>
    <p:extLst>
      <p:ext uri="{BB962C8B-B14F-4D97-AF65-F5344CB8AC3E}">
        <p14:creationId xmlns:p14="http://schemas.microsoft.com/office/powerpoint/2010/main" val="12063868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165</a:t>
            </a:fld>
            <a:endParaRPr lang="en-US"/>
          </a:p>
        </p:txBody>
      </p:sp>
    </p:spTree>
    <p:extLst>
      <p:ext uri="{BB962C8B-B14F-4D97-AF65-F5344CB8AC3E}">
        <p14:creationId xmlns:p14="http://schemas.microsoft.com/office/powerpoint/2010/main" val="30671836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166</a:t>
            </a:fld>
            <a:endParaRPr lang="en-US"/>
          </a:p>
        </p:txBody>
      </p:sp>
    </p:spTree>
    <p:extLst>
      <p:ext uri="{BB962C8B-B14F-4D97-AF65-F5344CB8AC3E}">
        <p14:creationId xmlns:p14="http://schemas.microsoft.com/office/powerpoint/2010/main" val="18126020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167</a:t>
            </a:fld>
            <a:endParaRPr lang="en-US"/>
          </a:p>
        </p:txBody>
      </p:sp>
    </p:spTree>
    <p:extLst>
      <p:ext uri="{BB962C8B-B14F-4D97-AF65-F5344CB8AC3E}">
        <p14:creationId xmlns:p14="http://schemas.microsoft.com/office/powerpoint/2010/main" val="14152104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168</a:t>
            </a:fld>
            <a:endParaRPr lang="en-US"/>
          </a:p>
        </p:txBody>
      </p:sp>
    </p:spTree>
    <p:extLst>
      <p:ext uri="{BB962C8B-B14F-4D97-AF65-F5344CB8AC3E}">
        <p14:creationId xmlns:p14="http://schemas.microsoft.com/office/powerpoint/2010/main" val="8145905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169</a:t>
            </a:fld>
            <a:endParaRPr lang="en-US"/>
          </a:p>
        </p:txBody>
      </p:sp>
    </p:spTree>
    <p:extLst>
      <p:ext uri="{BB962C8B-B14F-4D97-AF65-F5344CB8AC3E}">
        <p14:creationId xmlns:p14="http://schemas.microsoft.com/office/powerpoint/2010/main" val="335396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a:t>
            </a:fld>
            <a:endParaRPr lang="en-US"/>
          </a:p>
        </p:txBody>
      </p:sp>
    </p:spTree>
    <p:extLst>
      <p:ext uri="{BB962C8B-B14F-4D97-AF65-F5344CB8AC3E}">
        <p14:creationId xmlns:p14="http://schemas.microsoft.com/office/powerpoint/2010/main" val="318871211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170</a:t>
            </a:fld>
            <a:endParaRPr lang="en-US"/>
          </a:p>
        </p:txBody>
      </p:sp>
    </p:spTree>
    <p:extLst>
      <p:ext uri="{BB962C8B-B14F-4D97-AF65-F5344CB8AC3E}">
        <p14:creationId xmlns:p14="http://schemas.microsoft.com/office/powerpoint/2010/main" val="24395149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171</a:t>
            </a:fld>
            <a:endParaRPr lang="en-US"/>
          </a:p>
        </p:txBody>
      </p:sp>
    </p:spTree>
    <p:extLst>
      <p:ext uri="{BB962C8B-B14F-4D97-AF65-F5344CB8AC3E}">
        <p14:creationId xmlns:p14="http://schemas.microsoft.com/office/powerpoint/2010/main" val="251181631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172</a:t>
            </a:fld>
            <a:endParaRPr lang="en-US"/>
          </a:p>
        </p:txBody>
      </p:sp>
    </p:spTree>
    <p:extLst>
      <p:ext uri="{BB962C8B-B14F-4D97-AF65-F5344CB8AC3E}">
        <p14:creationId xmlns:p14="http://schemas.microsoft.com/office/powerpoint/2010/main" val="22937614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173</a:t>
            </a:fld>
            <a:endParaRPr lang="en-US"/>
          </a:p>
        </p:txBody>
      </p:sp>
    </p:spTree>
    <p:extLst>
      <p:ext uri="{BB962C8B-B14F-4D97-AF65-F5344CB8AC3E}">
        <p14:creationId xmlns:p14="http://schemas.microsoft.com/office/powerpoint/2010/main" val="10334477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174</a:t>
            </a:fld>
            <a:endParaRPr lang="en-US"/>
          </a:p>
        </p:txBody>
      </p:sp>
    </p:spTree>
    <p:extLst>
      <p:ext uri="{BB962C8B-B14F-4D97-AF65-F5344CB8AC3E}">
        <p14:creationId xmlns:p14="http://schemas.microsoft.com/office/powerpoint/2010/main" val="34705208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175</a:t>
            </a:fld>
            <a:endParaRPr lang="en-US"/>
          </a:p>
        </p:txBody>
      </p:sp>
    </p:spTree>
    <p:extLst>
      <p:ext uri="{BB962C8B-B14F-4D97-AF65-F5344CB8AC3E}">
        <p14:creationId xmlns:p14="http://schemas.microsoft.com/office/powerpoint/2010/main" val="40649104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176</a:t>
            </a:fld>
            <a:endParaRPr lang="en-US"/>
          </a:p>
        </p:txBody>
      </p:sp>
    </p:spTree>
    <p:extLst>
      <p:ext uri="{BB962C8B-B14F-4D97-AF65-F5344CB8AC3E}">
        <p14:creationId xmlns:p14="http://schemas.microsoft.com/office/powerpoint/2010/main" val="242540654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177</a:t>
            </a:fld>
            <a:endParaRPr lang="en-US"/>
          </a:p>
        </p:txBody>
      </p:sp>
    </p:spTree>
    <p:extLst>
      <p:ext uri="{BB962C8B-B14F-4D97-AF65-F5344CB8AC3E}">
        <p14:creationId xmlns:p14="http://schemas.microsoft.com/office/powerpoint/2010/main" val="99877719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178</a:t>
            </a:fld>
            <a:endParaRPr lang="en-US"/>
          </a:p>
        </p:txBody>
      </p:sp>
    </p:spTree>
    <p:extLst>
      <p:ext uri="{BB962C8B-B14F-4D97-AF65-F5344CB8AC3E}">
        <p14:creationId xmlns:p14="http://schemas.microsoft.com/office/powerpoint/2010/main" val="3012056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179</a:t>
            </a:fld>
            <a:endParaRPr lang="en-US"/>
          </a:p>
        </p:txBody>
      </p:sp>
    </p:spTree>
    <p:extLst>
      <p:ext uri="{BB962C8B-B14F-4D97-AF65-F5344CB8AC3E}">
        <p14:creationId xmlns:p14="http://schemas.microsoft.com/office/powerpoint/2010/main" val="35647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a:t>
            </a:fld>
            <a:endParaRPr lang="en-US"/>
          </a:p>
        </p:txBody>
      </p:sp>
    </p:spTree>
    <p:extLst>
      <p:ext uri="{BB962C8B-B14F-4D97-AF65-F5344CB8AC3E}">
        <p14:creationId xmlns:p14="http://schemas.microsoft.com/office/powerpoint/2010/main" val="4524797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180</a:t>
            </a:fld>
            <a:endParaRPr lang="en-US"/>
          </a:p>
        </p:txBody>
      </p:sp>
    </p:spTree>
    <p:extLst>
      <p:ext uri="{BB962C8B-B14F-4D97-AF65-F5344CB8AC3E}">
        <p14:creationId xmlns:p14="http://schemas.microsoft.com/office/powerpoint/2010/main" val="198988296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181</a:t>
            </a:fld>
            <a:endParaRPr lang="en-US"/>
          </a:p>
        </p:txBody>
      </p:sp>
    </p:spTree>
    <p:extLst>
      <p:ext uri="{BB962C8B-B14F-4D97-AF65-F5344CB8AC3E}">
        <p14:creationId xmlns:p14="http://schemas.microsoft.com/office/powerpoint/2010/main" val="49687143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182</a:t>
            </a:fld>
            <a:endParaRPr lang="en-US"/>
          </a:p>
        </p:txBody>
      </p:sp>
    </p:spTree>
    <p:extLst>
      <p:ext uri="{BB962C8B-B14F-4D97-AF65-F5344CB8AC3E}">
        <p14:creationId xmlns:p14="http://schemas.microsoft.com/office/powerpoint/2010/main" val="18818520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183</a:t>
            </a:fld>
            <a:endParaRPr lang="en-US"/>
          </a:p>
        </p:txBody>
      </p:sp>
    </p:spTree>
    <p:extLst>
      <p:ext uri="{BB962C8B-B14F-4D97-AF65-F5344CB8AC3E}">
        <p14:creationId xmlns:p14="http://schemas.microsoft.com/office/powerpoint/2010/main" val="30156126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184</a:t>
            </a:fld>
            <a:endParaRPr lang="en-US"/>
          </a:p>
        </p:txBody>
      </p:sp>
    </p:spTree>
    <p:extLst>
      <p:ext uri="{BB962C8B-B14F-4D97-AF65-F5344CB8AC3E}">
        <p14:creationId xmlns:p14="http://schemas.microsoft.com/office/powerpoint/2010/main" val="16999128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185</a:t>
            </a:fld>
            <a:endParaRPr lang="en-US"/>
          </a:p>
        </p:txBody>
      </p:sp>
    </p:spTree>
    <p:extLst>
      <p:ext uri="{BB962C8B-B14F-4D97-AF65-F5344CB8AC3E}">
        <p14:creationId xmlns:p14="http://schemas.microsoft.com/office/powerpoint/2010/main" val="130983062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186</a:t>
            </a:fld>
            <a:endParaRPr lang="en-US"/>
          </a:p>
        </p:txBody>
      </p:sp>
    </p:spTree>
    <p:extLst>
      <p:ext uri="{BB962C8B-B14F-4D97-AF65-F5344CB8AC3E}">
        <p14:creationId xmlns:p14="http://schemas.microsoft.com/office/powerpoint/2010/main" val="30501535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187</a:t>
            </a:fld>
            <a:endParaRPr lang="en-US"/>
          </a:p>
        </p:txBody>
      </p:sp>
    </p:spTree>
    <p:extLst>
      <p:ext uri="{BB962C8B-B14F-4D97-AF65-F5344CB8AC3E}">
        <p14:creationId xmlns:p14="http://schemas.microsoft.com/office/powerpoint/2010/main" val="29889120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188</a:t>
            </a:fld>
            <a:endParaRPr lang="en-US"/>
          </a:p>
        </p:txBody>
      </p:sp>
    </p:spTree>
    <p:extLst>
      <p:ext uri="{BB962C8B-B14F-4D97-AF65-F5344CB8AC3E}">
        <p14:creationId xmlns:p14="http://schemas.microsoft.com/office/powerpoint/2010/main" val="3191867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189</a:t>
            </a:fld>
            <a:endParaRPr lang="en-US"/>
          </a:p>
        </p:txBody>
      </p:sp>
    </p:spTree>
    <p:extLst>
      <p:ext uri="{BB962C8B-B14F-4D97-AF65-F5344CB8AC3E}">
        <p14:creationId xmlns:p14="http://schemas.microsoft.com/office/powerpoint/2010/main" val="287657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a:t>
            </a:fld>
            <a:endParaRPr lang="en-US"/>
          </a:p>
        </p:txBody>
      </p:sp>
    </p:spTree>
    <p:extLst>
      <p:ext uri="{BB962C8B-B14F-4D97-AF65-F5344CB8AC3E}">
        <p14:creationId xmlns:p14="http://schemas.microsoft.com/office/powerpoint/2010/main" val="23019096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190</a:t>
            </a:fld>
            <a:endParaRPr lang="en-US"/>
          </a:p>
        </p:txBody>
      </p:sp>
    </p:spTree>
    <p:extLst>
      <p:ext uri="{BB962C8B-B14F-4D97-AF65-F5344CB8AC3E}">
        <p14:creationId xmlns:p14="http://schemas.microsoft.com/office/powerpoint/2010/main" val="5743565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191</a:t>
            </a:fld>
            <a:endParaRPr lang="en-US"/>
          </a:p>
        </p:txBody>
      </p:sp>
    </p:spTree>
    <p:extLst>
      <p:ext uri="{BB962C8B-B14F-4D97-AF65-F5344CB8AC3E}">
        <p14:creationId xmlns:p14="http://schemas.microsoft.com/office/powerpoint/2010/main" val="21315482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192</a:t>
            </a:fld>
            <a:endParaRPr lang="en-US"/>
          </a:p>
        </p:txBody>
      </p:sp>
    </p:spTree>
    <p:extLst>
      <p:ext uri="{BB962C8B-B14F-4D97-AF65-F5344CB8AC3E}">
        <p14:creationId xmlns:p14="http://schemas.microsoft.com/office/powerpoint/2010/main" val="23611817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193</a:t>
            </a:fld>
            <a:endParaRPr lang="en-US"/>
          </a:p>
        </p:txBody>
      </p:sp>
    </p:spTree>
    <p:extLst>
      <p:ext uri="{BB962C8B-B14F-4D97-AF65-F5344CB8AC3E}">
        <p14:creationId xmlns:p14="http://schemas.microsoft.com/office/powerpoint/2010/main" val="207580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194</a:t>
            </a:fld>
            <a:endParaRPr lang="en-US"/>
          </a:p>
        </p:txBody>
      </p:sp>
    </p:spTree>
    <p:extLst>
      <p:ext uri="{BB962C8B-B14F-4D97-AF65-F5344CB8AC3E}">
        <p14:creationId xmlns:p14="http://schemas.microsoft.com/office/powerpoint/2010/main" val="205389027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195</a:t>
            </a:fld>
            <a:endParaRPr lang="en-US"/>
          </a:p>
        </p:txBody>
      </p:sp>
    </p:spTree>
    <p:extLst>
      <p:ext uri="{BB962C8B-B14F-4D97-AF65-F5344CB8AC3E}">
        <p14:creationId xmlns:p14="http://schemas.microsoft.com/office/powerpoint/2010/main" val="38503967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196</a:t>
            </a:fld>
            <a:endParaRPr lang="en-US"/>
          </a:p>
        </p:txBody>
      </p:sp>
    </p:spTree>
    <p:extLst>
      <p:ext uri="{BB962C8B-B14F-4D97-AF65-F5344CB8AC3E}">
        <p14:creationId xmlns:p14="http://schemas.microsoft.com/office/powerpoint/2010/main" val="3186856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197</a:t>
            </a:fld>
            <a:endParaRPr lang="en-US"/>
          </a:p>
        </p:txBody>
      </p:sp>
    </p:spTree>
    <p:extLst>
      <p:ext uri="{BB962C8B-B14F-4D97-AF65-F5344CB8AC3E}">
        <p14:creationId xmlns:p14="http://schemas.microsoft.com/office/powerpoint/2010/main" val="275318457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198</a:t>
            </a:fld>
            <a:endParaRPr lang="en-US"/>
          </a:p>
        </p:txBody>
      </p:sp>
    </p:spTree>
    <p:extLst>
      <p:ext uri="{BB962C8B-B14F-4D97-AF65-F5344CB8AC3E}">
        <p14:creationId xmlns:p14="http://schemas.microsoft.com/office/powerpoint/2010/main" val="109437844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199</a:t>
            </a:fld>
            <a:endParaRPr lang="en-US"/>
          </a:p>
        </p:txBody>
      </p:sp>
    </p:spTree>
    <p:extLst>
      <p:ext uri="{BB962C8B-B14F-4D97-AF65-F5344CB8AC3E}">
        <p14:creationId xmlns:p14="http://schemas.microsoft.com/office/powerpoint/2010/main" val="5055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a:t>
            </a:fld>
            <a:endParaRPr lang="en-US"/>
          </a:p>
        </p:txBody>
      </p:sp>
    </p:spTree>
    <p:extLst>
      <p:ext uri="{BB962C8B-B14F-4D97-AF65-F5344CB8AC3E}">
        <p14:creationId xmlns:p14="http://schemas.microsoft.com/office/powerpoint/2010/main" val="382237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a:t>
            </a:fld>
            <a:endParaRPr lang="en-US"/>
          </a:p>
        </p:txBody>
      </p:sp>
    </p:spTree>
    <p:extLst>
      <p:ext uri="{BB962C8B-B14F-4D97-AF65-F5344CB8AC3E}">
        <p14:creationId xmlns:p14="http://schemas.microsoft.com/office/powerpoint/2010/main" val="1915645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200</a:t>
            </a:fld>
            <a:endParaRPr lang="en-US"/>
          </a:p>
        </p:txBody>
      </p:sp>
    </p:spTree>
    <p:extLst>
      <p:ext uri="{BB962C8B-B14F-4D97-AF65-F5344CB8AC3E}">
        <p14:creationId xmlns:p14="http://schemas.microsoft.com/office/powerpoint/2010/main" val="201406642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201</a:t>
            </a:fld>
            <a:endParaRPr lang="en-US"/>
          </a:p>
        </p:txBody>
      </p:sp>
    </p:spTree>
    <p:extLst>
      <p:ext uri="{BB962C8B-B14F-4D97-AF65-F5344CB8AC3E}">
        <p14:creationId xmlns:p14="http://schemas.microsoft.com/office/powerpoint/2010/main" val="10247942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202</a:t>
            </a:fld>
            <a:endParaRPr lang="en-US"/>
          </a:p>
        </p:txBody>
      </p:sp>
    </p:spTree>
    <p:extLst>
      <p:ext uri="{BB962C8B-B14F-4D97-AF65-F5344CB8AC3E}">
        <p14:creationId xmlns:p14="http://schemas.microsoft.com/office/powerpoint/2010/main" val="34691269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203</a:t>
            </a:fld>
            <a:endParaRPr lang="en-US"/>
          </a:p>
        </p:txBody>
      </p:sp>
    </p:spTree>
    <p:extLst>
      <p:ext uri="{BB962C8B-B14F-4D97-AF65-F5344CB8AC3E}">
        <p14:creationId xmlns:p14="http://schemas.microsoft.com/office/powerpoint/2010/main" val="333237212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204</a:t>
            </a:fld>
            <a:endParaRPr lang="en-US"/>
          </a:p>
        </p:txBody>
      </p:sp>
    </p:spTree>
    <p:extLst>
      <p:ext uri="{BB962C8B-B14F-4D97-AF65-F5344CB8AC3E}">
        <p14:creationId xmlns:p14="http://schemas.microsoft.com/office/powerpoint/2010/main" val="252429466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205</a:t>
            </a:fld>
            <a:endParaRPr lang="en-US"/>
          </a:p>
        </p:txBody>
      </p:sp>
    </p:spTree>
    <p:extLst>
      <p:ext uri="{BB962C8B-B14F-4D97-AF65-F5344CB8AC3E}">
        <p14:creationId xmlns:p14="http://schemas.microsoft.com/office/powerpoint/2010/main" val="29422882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206</a:t>
            </a:fld>
            <a:endParaRPr lang="en-US"/>
          </a:p>
        </p:txBody>
      </p:sp>
    </p:spTree>
    <p:extLst>
      <p:ext uri="{BB962C8B-B14F-4D97-AF65-F5344CB8AC3E}">
        <p14:creationId xmlns:p14="http://schemas.microsoft.com/office/powerpoint/2010/main" val="78008516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207</a:t>
            </a:fld>
            <a:endParaRPr lang="en-US"/>
          </a:p>
        </p:txBody>
      </p:sp>
    </p:spTree>
    <p:extLst>
      <p:ext uri="{BB962C8B-B14F-4D97-AF65-F5344CB8AC3E}">
        <p14:creationId xmlns:p14="http://schemas.microsoft.com/office/powerpoint/2010/main" val="244897508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208</a:t>
            </a:fld>
            <a:endParaRPr lang="en-US"/>
          </a:p>
        </p:txBody>
      </p:sp>
    </p:spTree>
    <p:extLst>
      <p:ext uri="{BB962C8B-B14F-4D97-AF65-F5344CB8AC3E}">
        <p14:creationId xmlns:p14="http://schemas.microsoft.com/office/powerpoint/2010/main" val="17132194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209</a:t>
            </a:fld>
            <a:endParaRPr lang="en-US"/>
          </a:p>
        </p:txBody>
      </p:sp>
    </p:spTree>
    <p:extLst>
      <p:ext uri="{BB962C8B-B14F-4D97-AF65-F5344CB8AC3E}">
        <p14:creationId xmlns:p14="http://schemas.microsoft.com/office/powerpoint/2010/main" val="140898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a:t>
            </a:fld>
            <a:endParaRPr lang="en-US"/>
          </a:p>
        </p:txBody>
      </p:sp>
    </p:spTree>
    <p:extLst>
      <p:ext uri="{BB962C8B-B14F-4D97-AF65-F5344CB8AC3E}">
        <p14:creationId xmlns:p14="http://schemas.microsoft.com/office/powerpoint/2010/main" val="49058841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210</a:t>
            </a:fld>
            <a:endParaRPr lang="en-US"/>
          </a:p>
        </p:txBody>
      </p:sp>
    </p:spTree>
    <p:extLst>
      <p:ext uri="{BB962C8B-B14F-4D97-AF65-F5344CB8AC3E}">
        <p14:creationId xmlns:p14="http://schemas.microsoft.com/office/powerpoint/2010/main" val="5534064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211</a:t>
            </a:fld>
            <a:endParaRPr lang="en-US"/>
          </a:p>
        </p:txBody>
      </p:sp>
    </p:spTree>
    <p:extLst>
      <p:ext uri="{BB962C8B-B14F-4D97-AF65-F5344CB8AC3E}">
        <p14:creationId xmlns:p14="http://schemas.microsoft.com/office/powerpoint/2010/main" val="185418165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212</a:t>
            </a:fld>
            <a:endParaRPr lang="en-US"/>
          </a:p>
        </p:txBody>
      </p:sp>
    </p:spTree>
    <p:extLst>
      <p:ext uri="{BB962C8B-B14F-4D97-AF65-F5344CB8AC3E}">
        <p14:creationId xmlns:p14="http://schemas.microsoft.com/office/powerpoint/2010/main" val="18152113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213</a:t>
            </a:fld>
            <a:endParaRPr lang="en-US"/>
          </a:p>
        </p:txBody>
      </p:sp>
    </p:spTree>
    <p:extLst>
      <p:ext uri="{BB962C8B-B14F-4D97-AF65-F5344CB8AC3E}">
        <p14:creationId xmlns:p14="http://schemas.microsoft.com/office/powerpoint/2010/main" val="14918840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214</a:t>
            </a:fld>
            <a:endParaRPr lang="en-US"/>
          </a:p>
        </p:txBody>
      </p:sp>
    </p:spTree>
    <p:extLst>
      <p:ext uri="{BB962C8B-B14F-4D97-AF65-F5344CB8AC3E}">
        <p14:creationId xmlns:p14="http://schemas.microsoft.com/office/powerpoint/2010/main" val="169169894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215</a:t>
            </a:fld>
            <a:endParaRPr lang="en-US"/>
          </a:p>
        </p:txBody>
      </p:sp>
    </p:spTree>
    <p:extLst>
      <p:ext uri="{BB962C8B-B14F-4D97-AF65-F5344CB8AC3E}">
        <p14:creationId xmlns:p14="http://schemas.microsoft.com/office/powerpoint/2010/main" val="87340179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216</a:t>
            </a:fld>
            <a:endParaRPr lang="en-US"/>
          </a:p>
        </p:txBody>
      </p:sp>
    </p:spTree>
    <p:extLst>
      <p:ext uri="{BB962C8B-B14F-4D97-AF65-F5344CB8AC3E}">
        <p14:creationId xmlns:p14="http://schemas.microsoft.com/office/powerpoint/2010/main" val="37090594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217</a:t>
            </a:fld>
            <a:endParaRPr lang="en-US"/>
          </a:p>
        </p:txBody>
      </p:sp>
    </p:spTree>
    <p:extLst>
      <p:ext uri="{BB962C8B-B14F-4D97-AF65-F5344CB8AC3E}">
        <p14:creationId xmlns:p14="http://schemas.microsoft.com/office/powerpoint/2010/main" val="10241401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218</a:t>
            </a:fld>
            <a:endParaRPr lang="en-US"/>
          </a:p>
        </p:txBody>
      </p:sp>
    </p:spTree>
    <p:extLst>
      <p:ext uri="{BB962C8B-B14F-4D97-AF65-F5344CB8AC3E}">
        <p14:creationId xmlns:p14="http://schemas.microsoft.com/office/powerpoint/2010/main" val="133647241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219</a:t>
            </a:fld>
            <a:endParaRPr lang="en-US"/>
          </a:p>
        </p:txBody>
      </p:sp>
    </p:spTree>
    <p:extLst>
      <p:ext uri="{BB962C8B-B14F-4D97-AF65-F5344CB8AC3E}">
        <p14:creationId xmlns:p14="http://schemas.microsoft.com/office/powerpoint/2010/main" val="84361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a:t>
            </a:fld>
            <a:endParaRPr lang="en-US"/>
          </a:p>
        </p:txBody>
      </p:sp>
    </p:spTree>
    <p:extLst>
      <p:ext uri="{BB962C8B-B14F-4D97-AF65-F5344CB8AC3E}">
        <p14:creationId xmlns:p14="http://schemas.microsoft.com/office/powerpoint/2010/main" val="396222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220</a:t>
            </a:fld>
            <a:endParaRPr lang="en-US"/>
          </a:p>
        </p:txBody>
      </p:sp>
    </p:spTree>
    <p:extLst>
      <p:ext uri="{BB962C8B-B14F-4D97-AF65-F5344CB8AC3E}">
        <p14:creationId xmlns:p14="http://schemas.microsoft.com/office/powerpoint/2010/main" val="3422131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221</a:t>
            </a:fld>
            <a:endParaRPr lang="en-US"/>
          </a:p>
        </p:txBody>
      </p:sp>
    </p:spTree>
    <p:extLst>
      <p:ext uri="{BB962C8B-B14F-4D97-AF65-F5344CB8AC3E}">
        <p14:creationId xmlns:p14="http://schemas.microsoft.com/office/powerpoint/2010/main" val="368539992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222</a:t>
            </a:fld>
            <a:endParaRPr lang="en-US"/>
          </a:p>
        </p:txBody>
      </p:sp>
    </p:spTree>
    <p:extLst>
      <p:ext uri="{BB962C8B-B14F-4D97-AF65-F5344CB8AC3E}">
        <p14:creationId xmlns:p14="http://schemas.microsoft.com/office/powerpoint/2010/main" val="30166622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223</a:t>
            </a:fld>
            <a:endParaRPr lang="en-US"/>
          </a:p>
        </p:txBody>
      </p:sp>
    </p:spTree>
    <p:extLst>
      <p:ext uri="{BB962C8B-B14F-4D97-AF65-F5344CB8AC3E}">
        <p14:creationId xmlns:p14="http://schemas.microsoft.com/office/powerpoint/2010/main" val="172753406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224</a:t>
            </a:fld>
            <a:endParaRPr lang="en-US"/>
          </a:p>
        </p:txBody>
      </p:sp>
    </p:spTree>
    <p:extLst>
      <p:ext uri="{BB962C8B-B14F-4D97-AF65-F5344CB8AC3E}">
        <p14:creationId xmlns:p14="http://schemas.microsoft.com/office/powerpoint/2010/main" val="351370962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225</a:t>
            </a:fld>
            <a:endParaRPr lang="en-US"/>
          </a:p>
        </p:txBody>
      </p:sp>
    </p:spTree>
    <p:extLst>
      <p:ext uri="{BB962C8B-B14F-4D97-AF65-F5344CB8AC3E}">
        <p14:creationId xmlns:p14="http://schemas.microsoft.com/office/powerpoint/2010/main" val="27428158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226</a:t>
            </a:fld>
            <a:endParaRPr lang="en-US"/>
          </a:p>
        </p:txBody>
      </p:sp>
    </p:spTree>
    <p:extLst>
      <p:ext uri="{BB962C8B-B14F-4D97-AF65-F5344CB8AC3E}">
        <p14:creationId xmlns:p14="http://schemas.microsoft.com/office/powerpoint/2010/main" val="10360771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227</a:t>
            </a:fld>
            <a:endParaRPr lang="en-US"/>
          </a:p>
        </p:txBody>
      </p:sp>
    </p:spTree>
    <p:extLst>
      <p:ext uri="{BB962C8B-B14F-4D97-AF65-F5344CB8AC3E}">
        <p14:creationId xmlns:p14="http://schemas.microsoft.com/office/powerpoint/2010/main" val="30441400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228</a:t>
            </a:fld>
            <a:endParaRPr lang="en-US"/>
          </a:p>
        </p:txBody>
      </p:sp>
    </p:spTree>
    <p:extLst>
      <p:ext uri="{BB962C8B-B14F-4D97-AF65-F5344CB8AC3E}">
        <p14:creationId xmlns:p14="http://schemas.microsoft.com/office/powerpoint/2010/main" val="164870278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229</a:t>
            </a:fld>
            <a:endParaRPr lang="en-US"/>
          </a:p>
        </p:txBody>
      </p:sp>
    </p:spTree>
    <p:extLst>
      <p:ext uri="{BB962C8B-B14F-4D97-AF65-F5344CB8AC3E}">
        <p14:creationId xmlns:p14="http://schemas.microsoft.com/office/powerpoint/2010/main" val="390855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a:t>
            </a:fld>
            <a:endParaRPr lang="en-US"/>
          </a:p>
        </p:txBody>
      </p:sp>
    </p:spTree>
    <p:extLst>
      <p:ext uri="{BB962C8B-B14F-4D97-AF65-F5344CB8AC3E}">
        <p14:creationId xmlns:p14="http://schemas.microsoft.com/office/powerpoint/2010/main" val="246398257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230</a:t>
            </a:fld>
            <a:endParaRPr lang="en-US"/>
          </a:p>
        </p:txBody>
      </p:sp>
    </p:spTree>
    <p:extLst>
      <p:ext uri="{BB962C8B-B14F-4D97-AF65-F5344CB8AC3E}">
        <p14:creationId xmlns:p14="http://schemas.microsoft.com/office/powerpoint/2010/main" val="26107295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231</a:t>
            </a:fld>
            <a:endParaRPr lang="en-US"/>
          </a:p>
        </p:txBody>
      </p:sp>
    </p:spTree>
    <p:extLst>
      <p:ext uri="{BB962C8B-B14F-4D97-AF65-F5344CB8AC3E}">
        <p14:creationId xmlns:p14="http://schemas.microsoft.com/office/powerpoint/2010/main" val="110651402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232</a:t>
            </a:fld>
            <a:endParaRPr lang="en-US"/>
          </a:p>
        </p:txBody>
      </p:sp>
    </p:spTree>
    <p:extLst>
      <p:ext uri="{BB962C8B-B14F-4D97-AF65-F5344CB8AC3E}">
        <p14:creationId xmlns:p14="http://schemas.microsoft.com/office/powerpoint/2010/main" val="383538351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233</a:t>
            </a:fld>
            <a:endParaRPr lang="en-US"/>
          </a:p>
        </p:txBody>
      </p:sp>
    </p:spTree>
    <p:extLst>
      <p:ext uri="{BB962C8B-B14F-4D97-AF65-F5344CB8AC3E}">
        <p14:creationId xmlns:p14="http://schemas.microsoft.com/office/powerpoint/2010/main" val="219098788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234</a:t>
            </a:fld>
            <a:endParaRPr lang="en-US"/>
          </a:p>
        </p:txBody>
      </p:sp>
    </p:spTree>
    <p:extLst>
      <p:ext uri="{BB962C8B-B14F-4D97-AF65-F5344CB8AC3E}">
        <p14:creationId xmlns:p14="http://schemas.microsoft.com/office/powerpoint/2010/main" val="308174702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235</a:t>
            </a:fld>
            <a:endParaRPr lang="en-US"/>
          </a:p>
        </p:txBody>
      </p:sp>
    </p:spTree>
    <p:extLst>
      <p:ext uri="{BB962C8B-B14F-4D97-AF65-F5344CB8AC3E}">
        <p14:creationId xmlns:p14="http://schemas.microsoft.com/office/powerpoint/2010/main" val="247125093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236</a:t>
            </a:fld>
            <a:endParaRPr lang="en-US"/>
          </a:p>
        </p:txBody>
      </p:sp>
    </p:spTree>
    <p:extLst>
      <p:ext uri="{BB962C8B-B14F-4D97-AF65-F5344CB8AC3E}">
        <p14:creationId xmlns:p14="http://schemas.microsoft.com/office/powerpoint/2010/main" val="155903596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237</a:t>
            </a:fld>
            <a:endParaRPr lang="en-US"/>
          </a:p>
        </p:txBody>
      </p:sp>
    </p:spTree>
    <p:extLst>
      <p:ext uri="{BB962C8B-B14F-4D97-AF65-F5344CB8AC3E}">
        <p14:creationId xmlns:p14="http://schemas.microsoft.com/office/powerpoint/2010/main" val="373276114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238</a:t>
            </a:fld>
            <a:endParaRPr lang="en-US"/>
          </a:p>
        </p:txBody>
      </p:sp>
    </p:spTree>
    <p:extLst>
      <p:ext uri="{BB962C8B-B14F-4D97-AF65-F5344CB8AC3E}">
        <p14:creationId xmlns:p14="http://schemas.microsoft.com/office/powerpoint/2010/main" val="182820777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239</a:t>
            </a:fld>
            <a:endParaRPr lang="en-US"/>
          </a:p>
        </p:txBody>
      </p:sp>
    </p:spTree>
    <p:extLst>
      <p:ext uri="{BB962C8B-B14F-4D97-AF65-F5344CB8AC3E}">
        <p14:creationId xmlns:p14="http://schemas.microsoft.com/office/powerpoint/2010/main" val="136182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a:t>
            </a:fld>
            <a:endParaRPr lang="en-US"/>
          </a:p>
        </p:txBody>
      </p:sp>
    </p:spTree>
    <p:extLst>
      <p:ext uri="{BB962C8B-B14F-4D97-AF65-F5344CB8AC3E}">
        <p14:creationId xmlns:p14="http://schemas.microsoft.com/office/powerpoint/2010/main" val="425604495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240</a:t>
            </a:fld>
            <a:endParaRPr lang="en-US"/>
          </a:p>
        </p:txBody>
      </p:sp>
    </p:spTree>
    <p:extLst>
      <p:ext uri="{BB962C8B-B14F-4D97-AF65-F5344CB8AC3E}">
        <p14:creationId xmlns:p14="http://schemas.microsoft.com/office/powerpoint/2010/main" val="294438191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241</a:t>
            </a:fld>
            <a:endParaRPr lang="en-US"/>
          </a:p>
        </p:txBody>
      </p:sp>
    </p:spTree>
    <p:extLst>
      <p:ext uri="{BB962C8B-B14F-4D97-AF65-F5344CB8AC3E}">
        <p14:creationId xmlns:p14="http://schemas.microsoft.com/office/powerpoint/2010/main" val="95409665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242</a:t>
            </a:fld>
            <a:endParaRPr lang="en-US"/>
          </a:p>
        </p:txBody>
      </p:sp>
    </p:spTree>
    <p:extLst>
      <p:ext uri="{BB962C8B-B14F-4D97-AF65-F5344CB8AC3E}">
        <p14:creationId xmlns:p14="http://schemas.microsoft.com/office/powerpoint/2010/main" val="71581572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243</a:t>
            </a:fld>
            <a:endParaRPr lang="en-US"/>
          </a:p>
        </p:txBody>
      </p:sp>
    </p:spTree>
    <p:extLst>
      <p:ext uri="{BB962C8B-B14F-4D97-AF65-F5344CB8AC3E}">
        <p14:creationId xmlns:p14="http://schemas.microsoft.com/office/powerpoint/2010/main" val="140356061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244</a:t>
            </a:fld>
            <a:endParaRPr lang="en-US"/>
          </a:p>
        </p:txBody>
      </p:sp>
    </p:spTree>
    <p:extLst>
      <p:ext uri="{BB962C8B-B14F-4D97-AF65-F5344CB8AC3E}">
        <p14:creationId xmlns:p14="http://schemas.microsoft.com/office/powerpoint/2010/main" val="268142005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245</a:t>
            </a:fld>
            <a:endParaRPr lang="en-US"/>
          </a:p>
        </p:txBody>
      </p:sp>
    </p:spTree>
    <p:extLst>
      <p:ext uri="{BB962C8B-B14F-4D97-AF65-F5344CB8AC3E}">
        <p14:creationId xmlns:p14="http://schemas.microsoft.com/office/powerpoint/2010/main" val="2723912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246</a:t>
            </a:fld>
            <a:endParaRPr lang="en-US"/>
          </a:p>
        </p:txBody>
      </p:sp>
    </p:spTree>
    <p:extLst>
      <p:ext uri="{BB962C8B-B14F-4D97-AF65-F5344CB8AC3E}">
        <p14:creationId xmlns:p14="http://schemas.microsoft.com/office/powerpoint/2010/main" val="58340504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247</a:t>
            </a:fld>
            <a:endParaRPr lang="en-US"/>
          </a:p>
        </p:txBody>
      </p:sp>
    </p:spTree>
    <p:extLst>
      <p:ext uri="{BB962C8B-B14F-4D97-AF65-F5344CB8AC3E}">
        <p14:creationId xmlns:p14="http://schemas.microsoft.com/office/powerpoint/2010/main" val="178315850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248</a:t>
            </a:fld>
            <a:endParaRPr lang="en-US"/>
          </a:p>
        </p:txBody>
      </p:sp>
    </p:spTree>
    <p:extLst>
      <p:ext uri="{BB962C8B-B14F-4D97-AF65-F5344CB8AC3E}">
        <p14:creationId xmlns:p14="http://schemas.microsoft.com/office/powerpoint/2010/main" val="73058739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249</a:t>
            </a:fld>
            <a:endParaRPr lang="en-US"/>
          </a:p>
        </p:txBody>
      </p:sp>
    </p:spTree>
    <p:extLst>
      <p:ext uri="{BB962C8B-B14F-4D97-AF65-F5344CB8AC3E}">
        <p14:creationId xmlns:p14="http://schemas.microsoft.com/office/powerpoint/2010/main" val="338502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a:t>
            </a:fld>
            <a:endParaRPr lang="en-US"/>
          </a:p>
        </p:txBody>
      </p:sp>
    </p:spTree>
    <p:extLst>
      <p:ext uri="{BB962C8B-B14F-4D97-AF65-F5344CB8AC3E}">
        <p14:creationId xmlns:p14="http://schemas.microsoft.com/office/powerpoint/2010/main" val="8779292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250</a:t>
            </a:fld>
            <a:endParaRPr lang="en-US"/>
          </a:p>
        </p:txBody>
      </p:sp>
    </p:spTree>
    <p:extLst>
      <p:ext uri="{BB962C8B-B14F-4D97-AF65-F5344CB8AC3E}">
        <p14:creationId xmlns:p14="http://schemas.microsoft.com/office/powerpoint/2010/main" val="21555933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251</a:t>
            </a:fld>
            <a:endParaRPr lang="en-US"/>
          </a:p>
        </p:txBody>
      </p:sp>
    </p:spTree>
    <p:extLst>
      <p:ext uri="{BB962C8B-B14F-4D97-AF65-F5344CB8AC3E}">
        <p14:creationId xmlns:p14="http://schemas.microsoft.com/office/powerpoint/2010/main" val="74268476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252</a:t>
            </a:fld>
            <a:endParaRPr lang="en-US"/>
          </a:p>
        </p:txBody>
      </p:sp>
    </p:spTree>
    <p:extLst>
      <p:ext uri="{BB962C8B-B14F-4D97-AF65-F5344CB8AC3E}">
        <p14:creationId xmlns:p14="http://schemas.microsoft.com/office/powerpoint/2010/main" val="20858666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253</a:t>
            </a:fld>
            <a:endParaRPr lang="en-US"/>
          </a:p>
        </p:txBody>
      </p:sp>
    </p:spTree>
    <p:extLst>
      <p:ext uri="{BB962C8B-B14F-4D97-AF65-F5344CB8AC3E}">
        <p14:creationId xmlns:p14="http://schemas.microsoft.com/office/powerpoint/2010/main" val="222298528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254</a:t>
            </a:fld>
            <a:endParaRPr lang="en-US"/>
          </a:p>
        </p:txBody>
      </p:sp>
    </p:spTree>
    <p:extLst>
      <p:ext uri="{BB962C8B-B14F-4D97-AF65-F5344CB8AC3E}">
        <p14:creationId xmlns:p14="http://schemas.microsoft.com/office/powerpoint/2010/main" val="180409872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255</a:t>
            </a:fld>
            <a:endParaRPr lang="en-US"/>
          </a:p>
        </p:txBody>
      </p:sp>
    </p:spTree>
    <p:extLst>
      <p:ext uri="{BB962C8B-B14F-4D97-AF65-F5344CB8AC3E}">
        <p14:creationId xmlns:p14="http://schemas.microsoft.com/office/powerpoint/2010/main" val="71608669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256</a:t>
            </a:fld>
            <a:endParaRPr lang="en-US"/>
          </a:p>
        </p:txBody>
      </p:sp>
    </p:spTree>
    <p:extLst>
      <p:ext uri="{BB962C8B-B14F-4D97-AF65-F5344CB8AC3E}">
        <p14:creationId xmlns:p14="http://schemas.microsoft.com/office/powerpoint/2010/main" val="352662047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257</a:t>
            </a:fld>
            <a:endParaRPr lang="en-US"/>
          </a:p>
        </p:txBody>
      </p:sp>
    </p:spTree>
    <p:extLst>
      <p:ext uri="{BB962C8B-B14F-4D97-AF65-F5344CB8AC3E}">
        <p14:creationId xmlns:p14="http://schemas.microsoft.com/office/powerpoint/2010/main" val="330284951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258</a:t>
            </a:fld>
            <a:endParaRPr lang="en-US"/>
          </a:p>
        </p:txBody>
      </p:sp>
    </p:spTree>
    <p:extLst>
      <p:ext uri="{BB962C8B-B14F-4D97-AF65-F5344CB8AC3E}">
        <p14:creationId xmlns:p14="http://schemas.microsoft.com/office/powerpoint/2010/main" val="423105294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259</a:t>
            </a:fld>
            <a:endParaRPr lang="en-US"/>
          </a:p>
        </p:txBody>
      </p:sp>
    </p:spTree>
    <p:extLst>
      <p:ext uri="{BB962C8B-B14F-4D97-AF65-F5344CB8AC3E}">
        <p14:creationId xmlns:p14="http://schemas.microsoft.com/office/powerpoint/2010/main" val="286402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a:t>
            </a:fld>
            <a:endParaRPr lang="en-US"/>
          </a:p>
        </p:txBody>
      </p:sp>
    </p:spTree>
    <p:extLst>
      <p:ext uri="{BB962C8B-B14F-4D97-AF65-F5344CB8AC3E}">
        <p14:creationId xmlns:p14="http://schemas.microsoft.com/office/powerpoint/2010/main" val="271096877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260</a:t>
            </a:fld>
            <a:endParaRPr lang="en-US"/>
          </a:p>
        </p:txBody>
      </p:sp>
    </p:spTree>
    <p:extLst>
      <p:ext uri="{BB962C8B-B14F-4D97-AF65-F5344CB8AC3E}">
        <p14:creationId xmlns:p14="http://schemas.microsoft.com/office/powerpoint/2010/main" val="29771828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261</a:t>
            </a:fld>
            <a:endParaRPr lang="en-US"/>
          </a:p>
        </p:txBody>
      </p:sp>
    </p:spTree>
    <p:extLst>
      <p:ext uri="{BB962C8B-B14F-4D97-AF65-F5344CB8AC3E}">
        <p14:creationId xmlns:p14="http://schemas.microsoft.com/office/powerpoint/2010/main" val="372206115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262</a:t>
            </a:fld>
            <a:endParaRPr lang="en-US"/>
          </a:p>
        </p:txBody>
      </p:sp>
    </p:spTree>
    <p:extLst>
      <p:ext uri="{BB962C8B-B14F-4D97-AF65-F5344CB8AC3E}">
        <p14:creationId xmlns:p14="http://schemas.microsoft.com/office/powerpoint/2010/main" val="123502814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263</a:t>
            </a:fld>
            <a:endParaRPr lang="en-US"/>
          </a:p>
        </p:txBody>
      </p:sp>
    </p:spTree>
    <p:extLst>
      <p:ext uri="{BB962C8B-B14F-4D97-AF65-F5344CB8AC3E}">
        <p14:creationId xmlns:p14="http://schemas.microsoft.com/office/powerpoint/2010/main" val="122137034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264</a:t>
            </a:fld>
            <a:endParaRPr lang="en-US"/>
          </a:p>
        </p:txBody>
      </p:sp>
    </p:spTree>
    <p:extLst>
      <p:ext uri="{BB962C8B-B14F-4D97-AF65-F5344CB8AC3E}">
        <p14:creationId xmlns:p14="http://schemas.microsoft.com/office/powerpoint/2010/main" val="207981964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265</a:t>
            </a:fld>
            <a:endParaRPr lang="en-US"/>
          </a:p>
        </p:txBody>
      </p:sp>
    </p:spTree>
    <p:extLst>
      <p:ext uri="{BB962C8B-B14F-4D97-AF65-F5344CB8AC3E}">
        <p14:creationId xmlns:p14="http://schemas.microsoft.com/office/powerpoint/2010/main" val="135642438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266</a:t>
            </a:fld>
            <a:endParaRPr lang="en-US"/>
          </a:p>
        </p:txBody>
      </p:sp>
    </p:spTree>
    <p:extLst>
      <p:ext uri="{BB962C8B-B14F-4D97-AF65-F5344CB8AC3E}">
        <p14:creationId xmlns:p14="http://schemas.microsoft.com/office/powerpoint/2010/main" val="122643162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267</a:t>
            </a:fld>
            <a:endParaRPr lang="en-US"/>
          </a:p>
        </p:txBody>
      </p:sp>
    </p:spTree>
    <p:extLst>
      <p:ext uri="{BB962C8B-B14F-4D97-AF65-F5344CB8AC3E}">
        <p14:creationId xmlns:p14="http://schemas.microsoft.com/office/powerpoint/2010/main" val="216583703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268</a:t>
            </a:fld>
            <a:endParaRPr lang="en-US"/>
          </a:p>
        </p:txBody>
      </p:sp>
    </p:spTree>
    <p:extLst>
      <p:ext uri="{BB962C8B-B14F-4D97-AF65-F5344CB8AC3E}">
        <p14:creationId xmlns:p14="http://schemas.microsoft.com/office/powerpoint/2010/main" val="175787751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269</a:t>
            </a:fld>
            <a:endParaRPr lang="en-US"/>
          </a:p>
        </p:txBody>
      </p:sp>
    </p:spTree>
    <p:extLst>
      <p:ext uri="{BB962C8B-B14F-4D97-AF65-F5344CB8AC3E}">
        <p14:creationId xmlns:p14="http://schemas.microsoft.com/office/powerpoint/2010/main" val="4071635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a:t>
            </a:fld>
            <a:endParaRPr lang="en-US"/>
          </a:p>
        </p:txBody>
      </p:sp>
    </p:spTree>
    <p:extLst>
      <p:ext uri="{BB962C8B-B14F-4D97-AF65-F5344CB8AC3E}">
        <p14:creationId xmlns:p14="http://schemas.microsoft.com/office/powerpoint/2010/main" val="34102194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270</a:t>
            </a:fld>
            <a:endParaRPr lang="en-US"/>
          </a:p>
        </p:txBody>
      </p:sp>
    </p:spTree>
    <p:extLst>
      <p:ext uri="{BB962C8B-B14F-4D97-AF65-F5344CB8AC3E}">
        <p14:creationId xmlns:p14="http://schemas.microsoft.com/office/powerpoint/2010/main" val="7097274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271</a:t>
            </a:fld>
            <a:endParaRPr lang="en-US"/>
          </a:p>
        </p:txBody>
      </p:sp>
    </p:spTree>
    <p:extLst>
      <p:ext uri="{BB962C8B-B14F-4D97-AF65-F5344CB8AC3E}">
        <p14:creationId xmlns:p14="http://schemas.microsoft.com/office/powerpoint/2010/main" val="247406361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272</a:t>
            </a:fld>
            <a:endParaRPr lang="en-US"/>
          </a:p>
        </p:txBody>
      </p:sp>
    </p:spTree>
    <p:extLst>
      <p:ext uri="{BB962C8B-B14F-4D97-AF65-F5344CB8AC3E}">
        <p14:creationId xmlns:p14="http://schemas.microsoft.com/office/powerpoint/2010/main" val="377070045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273</a:t>
            </a:fld>
            <a:endParaRPr lang="en-US"/>
          </a:p>
        </p:txBody>
      </p:sp>
    </p:spTree>
    <p:extLst>
      <p:ext uri="{BB962C8B-B14F-4D97-AF65-F5344CB8AC3E}">
        <p14:creationId xmlns:p14="http://schemas.microsoft.com/office/powerpoint/2010/main" val="48496292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274</a:t>
            </a:fld>
            <a:endParaRPr lang="en-US"/>
          </a:p>
        </p:txBody>
      </p:sp>
    </p:spTree>
    <p:extLst>
      <p:ext uri="{BB962C8B-B14F-4D97-AF65-F5344CB8AC3E}">
        <p14:creationId xmlns:p14="http://schemas.microsoft.com/office/powerpoint/2010/main" val="146559256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275</a:t>
            </a:fld>
            <a:endParaRPr lang="en-US"/>
          </a:p>
        </p:txBody>
      </p:sp>
    </p:spTree>
    <p:extLst>
      <p:ext uri="{BB962C8B-B14F-4D97-AF65-F5344CB8AC3E}">
        <p14:creationId xmlns:p14="http://schemas.microsoft.com/office/powerpoint/2010/main" val="105225788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276</a:t>
            </a:fld>
            <a:endParaRPr lang="en-US"/>
          </a:p>
        </p:txBody>
      </p:sp>
    </p:spTree>
    <p:extLst>
      <p:ext uri="{BB962C8B-B14F-4D97-AF65-F5344CB8AC3E}">
        <p14:creationId xmlns:p14="http://schemas.microsoft.com/office/powerpoint/2010/main" val="91849421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277</a:t>
            </a:fld>
            <a:endParaRPr lang="en-US"/>
          </a:p>
        </p:txBody>
      </p:sp>
    </p:spTree>
    <p:extLst>
      <p:ext uri="{BB962C8B-B14F-4D97-AF65-F5344CB8AC3E}">
        <p14:creationId xmlns:p14="http://schemas.microsoft.com/office/powerpoint/2010/main" val="158276198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278</a:t>
            </a:fld>
            <a:endParaRPr lang="en-US"/>
          </a:p>
        </p:txBody>
      </p:sp>
    </p:spTree>
    <p:extLst>
      <p:ext uri="{BB962C8B-B14F-4D97-AF65-F5344CB8AC3E}">
        <p14:creationId xmlns:p14="http://schemas.microsoft.com/office/powerpoint/2010/main" val="156253461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279</a:t>
            </a:fld>
            <a:endParaRPr lang="en-US"/>
          </a:p>
        </p:txBody>
      </p:sp>
    </p:spTree>
    <p:extLst>
      <p:ext uri="{BB962C8B-B14F-4D97-AF65-F5344CB8AC3E}">
        <p14:creationId xmlns:p14="http://schemas.microsoft.com/office/powerpoint/2010/main" val="2368256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a:t>
            </a:fld>
            <a:endParaRPr lang="en-US"/>
          </a:p>
        </p:txBody>
      </p:sp>
    </p:spTree>
    <p:extLst>
      <p:ext uri="{BB962C8B-B14F-4D97-AF65-F5344CB8AC3E}">
        <p14:creationId xmlns:p14="http://schemas.microsoft.com/office/powerpoint/2010/main" val="348389131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280</a:t>
            </a:fld>
            <a:endParaRPr lang="en-US"/>
          </a:p>
        </p:txBody>
      </p:sp>
    </p:spTree>
    <p:extLst>
      <p:ext uri="{BB962C8B-B14F-4D97-AF65-F5344CB8AC3E}">
        <p14:creationId xmlns:p14="http://schemas.microsoft.com/office/powerpoint/2010/main" val="359950319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281</a:t>
            </a:fld>
            <a:endParaRPr lang="en-US"/>
          </a:p>
        </p:txBody>
      </p:sp>
    </p:spTree>
    <p:extLst>
      <p:ext uri="{BB962C8B-B14F-4D97-AF65-F5344CB8AC3E}">
        <p14:creationId xmlns:p14="http://schemas.microsoft.com/office/powerpoint/2010/main" val="118724140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282</a:t>
            </a:fld>
            <a:endParaRPr lang="en-US"/>
          </a:p>
        </p:txBody>
      </p:sp>
    </p:spTree>
    <p:extLst>
      <p:ext uri="{BB962C8B-B14F-4D97-AF65-F5344CB8AC3E}">
        <p14:creationId xmlns:p14="http://schemas.microsoft.com/office/powerpoint/2010/main" val="363241008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283</a:t>
            </a:fld>
            <a:endParaRPr lang="en-US"/>
          </a:p>
        </p:txBody>
      </p:sp>
    </p:spTree>
    <p:extLst>
      <p:ext uri="{BB962C8B-B14F-4D97-AF65-F5344CB8AC3E}">
        <p14:creationId xmlns:p14="http://schemas.microsoft.com/office/powerpoint/2010/main" val="329916076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284</a:t>
            </a:fld>
            <a:endParaRPr lang="en-US"/>
          </a:p>
        </p:txBody>
      </p:sp>
    </p:spTree>
    <p:extLst>
      <p:ext uri="{BB962C8B-B14F-4D97-AF65-F5344CB8AC3E}">
        <p14:creationId xmlns:p14="http://schemas.microsoft.com/office/powerpoint/2010/main" val="152879088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285</a:t>
            </a:fld>
            <a:endParaRPr lang="en-US"/>
          </a:p>
        </p:txBody>
      </p:sp>
    </p:spTree>
    <p:extLst>
      <p:ext uri="{BB962C8B-B14F-4D97-AF65-F5344CB8AC3E}">
        <p14:creationId xmlns:p14="http://schemas.microsoft.com/office/powerpoint/2010/main" val="315475853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286</a:t>
            </a:fld>
            <a:endParaRPr lang="en-US"/>
          </a:p>
        </p:txBody>
      </p:sp>
    </p:spTree>
    <p:extLst>
      <p:ext uri="{BB962C8B-B14F-4D97-AF65-F5344CB8AC3E}">
        <p14:creationId xmlns:p14="http://schemas.microsoft.com/office/powerpoint/2010/main" val="200870244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287</a:t>
            </a:fld>
            <a:endParaRPr lang="en-US"/>
          </a:p>
        </p:txBody>
      </p:sp>
    </p:spTree>
    <p:extLst>
      <p:ext uri="{BB962C8B-B14F-4D97-AF65-F5344CB8AC3E}">
        <p14:creationId xmlns:p14="http://schemas.microsoft.com/office/powerpoint/2010/main" val="154437839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288</a:t>
            </a:fld>
            <a:endParaRPr lang="en-US"/>
          </a:p>
        </p:txBody>
      </p:sp>
    </p:spTree>
    <p:extLst>
      <p:ext uri="{BB962C8B-B14F-4D97-AF65-F5344CB8AC3E}">
        <p14:creationId xmlns:p14="http://schemas.microsoft.com/office/powerpoint/2010/main" val="326002617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289</a:t>
            </a:fld>
            <a:endParaRPr lang="en-US"/>
          </a:p>
        </p:txBody>
      </p:sp>
    </p:spTree>
    <p:extLst>
      <p:ext uri="{BB962C8B-B14F-4D97-AF65-F5344CB8AC3E}">
        <p14:creationId xmlns:p14="http://schemas.microsoft.com/office/powerpoint/2010/main" val="66972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a:t>
            </a:fld>
            <a:endParaRPr lang="en-US"/>
          </a:p>
        </p:txBody>
      </p:sp>
    </p:spTree>
    <p:extLst>
      <p:ext uri="{BB962C8B-B14F-4D97-AF65-F5344CB8AC3E}">
        <p14:creationId xmlns:p14="http://schemas.microsoft.com/office/powerpoint/2010/main" val="346308854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290</a:t>
            </a:fld>
            <a:endParaRPr lang="en-US"/>
          </a:p>
        </p:txBody>
      </p:sp>
    </p:spTree>
    <p:extLst>
      <p:ext uri="{BB962C8B-B14F-4D97-AF65-F5344CB8AC3E}">
        <p14:creationId xmlns:p14="http://schemas.microsoft.com/office/powerpoint/2010/main" val="382078778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291</a:t>
            </a:fld>
            <a:endParaRPr lang="en-US"/>
          </a:p>
        </p:txBody>
      </p:sp>
    </p:spTree>
    <p:extLst>
      <p:ext uri="{BB962C8B-B14F-4D97-AF65-F5344CB8AC3E}">
        <p14:creationId xmlns:p14="http://schemas.microsoft.com/office/powerpoint/2010/main" val="6815681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292</a:t>
            </a:fld>
            <a:endParaRPr lang="en-US"/>
          </a:p>
        </p:txBody>
      </p:sp>
    </p:spTree>
    <p:extLst>
      <p:ext uri="{BB962C8B-B14F-4D97-AF65-F5344CB8AC3E}">
        <p14:creationId xmlns:p14="http://schemas.microsoft.com/office/powerpoint/2010/main" val="1382058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293</a:t>
            </a:fld>
            <a:endParaRPr lang="en-US"/>
          </a:p>
        </p:txBody>
      </p:sp>
    </p:spTree>
    <p:extLst>
      <p:ext uri="{BB962C8B-B14F-4D97-AF65-F5344CB8AC3E}">
        <p14:creationId xmlns:p14="http://schemas.microsoft.com/office/powerpoint/2010/main" val="207186041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294</a:t>
            </a:fld>
            <a:endParaRPr lang="en-US"/>
          </a:p>
        </p:txBody>
      </p:sp>
    </p:spTree>
    <p:extLst>
      <p:ext uri="{BB962C8B-B14F-4D97-AF65-F5344CB8AC3E}">
        <p14:creationId xmlns:p14="http://schemas.microsoft.com/office/powerpoint/2010/main" val="307609535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295</a:t>
            </a:fld>
            <a:endParaRPr lang="en-US"/>
          </a:p>
        </p:txBody>
      </p:sp>
    </p:spTree>
    <p:extLst>
      <p:ext uri="{BB962C8B-B14F-4D97-AF65-F5344CB8AC3E}">
        <p14:creationId xmlns:p14="http://schemas.microsoft.com/office/powerpoint/2010/main" val="283616589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296</a:t>
            </a:fld>
            <a:endParaRPr lang="en-US"/>
          </a:p>
        </p:txBody>
      </p:sp>
    </p:spTree>
    <p:extLst>
      <p:ext uri="{BB962C8B-B14F-4D97-AF65-F5344CB8AC3E}">
        <p14:creationId xmlns:p14="http://schemas.microsoft.com/office/powerpoint/2010/main" val="354469305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297</a:t>
            </a:fld>
            <a:endParaRPr lang="en-US"/>
          </a:p>
        </p:txBody>
      </p:sp>
    </p:spTree>
    <p:extLst>
      <p:ext uri="{BB962C8B-B14F-4D97-AF65-F5344CB8AC3E}">
        <p14:creationId xmlns:p14="http://schemas.microsoft.com/office/powerpoint/2010/main" val="83015550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298</a:t>
            </a:fld>
            <a:endParaRPr lang="en-US"/>
          </a:p>
        </p:txBody>
      </p:sp>
    </p:spTree>
    <p:extLst>
      <p:ext uri="{BB962C8B-B14F-4D97-AF65-F5344CB8AC3E}">
        <p14:creationId xmlns:p14="http://schemas.microsoft.com/office/powerpoint/2010/main" val="14268613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299</a:t>
            </a:fld>
            <a:endParaRPr lang="en-US"/>
          </a:p>
        </p:txBody>
      </p:sp>
    </p:spTree>
    <p:extLst>
      <p:ext uri="{BB962C8B-B14F-4D97-AF65-F5344CB8AC3E}">
        <p14:creationId xmlns:p14="http://schemas.microsoft.com/office/powerpoint/2010/main" val="106398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a:t>
            </a:fld>
            <a:endParaRPr lang="en-US"/>
          </a:p>
        </p:txBody>
      </p:sp>
    </p:spTree>
    <p:extLst>
      <p:ext uri="{BB962C8B-B14F-4D97-AF65-F5344CB8AC3E}">
        <p14:creationId xmlns:p14="http://schemas.microsoft.com/office/powerpoint/2010/main" val="416714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a:t>
            </a:fld>
            <a:endParaRPr lang="en-US"/>
          </a:p>
        </p:txBody>
      </p:sp>
    </p:spTree>
    <p:extLst>
      <p:ext uri="{BB962C8B-B14F-4D97-AF65-F5344CB8AC3E}">
        <p14:creationId xmlns:p14="http://schemas.microsoft.com/office/powerpoint/2010/main" val="231085936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300</a:t>
            </a:fld>
            <a:endParaRPr lang="en-US"/>
          </a:p>
        </p:txBody>
      </p:sp>
    </p:spTree>
    <p:extLst>
      <p:ext uri="{BB962C8B-B14F-4D97-AF65-F5344CB8AC3E}">
        <p14:creationId xmlns:p14="http://schemas.microsoft.com/office/powerpoint/2010/main" val="308041752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301</a:t>
            </a:fld>
            <a:endParaRPr lang="en-US"/>
          </a:p>
        </p:txBody>
      </p:sp>
    </p:spTree>
    <p:extLst>
      <p:ext uri="{BB962C8B-B14F-4D97-AF65-F5344CB8AC3E}">
        <p14:creationId xmlns:p14="http://schemas.microsoft.com/office/powerpoint/2010/main" val="380535882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302</a:t>
            </a:fld>
            <a:endParaRPr lang="en-US"/>
          </a:p>
        </p:txBody>
      </p:sp>
    </p:spTree>
    <p:extLst>
      <p:ext uri="{BB962C8B-B14F-4D97-AF65-F5344CB8AC3E}">
        <p14:creationId xmlns:p14="http://schemas.microsoft.com/office/powerpoint/2010/main" val="118503307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303</a:t>
            </a:fld>
            <a:endParaRPr lang="en-US"/>
          </a:p>
        </p:txBody>
      </p:sp>
    </p:spTree>
    <p:extLst>
      <p:ext uri="{BB962C8B-B14F-4D97-AF65-F5344CB8AC3E}">
        <p14:creationId xmlns:p14="http://schemas.microsoft.com/office/powerpoint/2010/main" val="167378673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304</a:t>
            </a:fld>
            <a:endParaRPr lang="en-US"/>
          </a:p>
        </p:txBody>
      </p:sp>
    </p:spTree>
    <p:extLst>
      <p:ext uri="{BB962C8B-B14F-4D97-AF65-F5344CB8AC3E}">
        <p14:creationId xmlns:p14="http://schemas.microsoft.com/office/powerpoint/2010/main" val="361889940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305</a:t>
            </a:fld>
            <a:endParaRPr lang="en-US"/>
          </a:p>
        </p:txBody>
      </p:sp>
    </p:spTree>
    <p:extLst>
      <p:ext uri="{BB962C8B-B14F-4D97-AF65-F5344CB8AC3E}">
        <p14:creationId xmlns:p14="http://schemas.microsoft.com/office/powerpoint/2010/main" val="196725380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306</a:t>
            </a:fld>
            <a:endParaRPr lang="en-US"/>
          </a:p>
        </p:txBody>
      </p:sp>
    </p:spTree>
    <p:extLst>
      <p:ext uri="{BB962C8B-B14F-4D97-AF65-F5344CB8AC3E}">
        <p14:creationId xmlns:p14="http://schemas.microsoft.com/office/powerpoint/2010/main" val="77893793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307</a:t>
            </a:fld>
            <a:endParaRPr lang="en-US"/>
          </a:p>
        </p:txBody>
      </p:sp>
    </p:spTree>
    <p:extLst>
      <p:ext uri="{BB962C8B-B14F-4D97-AF65-F5344CB8AC3E}">
        <p14:creationId xmlns:p14="http://schemas.microsoft.com/office/powerpoint/2010/main" val="80996853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308</a:t>
            </a:fld>
            <a:endParaRPr lang="en-US"/>
          </a:p>
        </p:txBody>
      </p:sp>
    </p:spTree>
    <p:extLst>
      <p:ext uri="{BB962C8B-B14F-4D97-AF65-F5344CB8AC3E}">
        <p14:creationId xmlns:p14="http://schemas.microsoft.com/office/powerpoint/2010/main" val="20631417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309</a:t>
            </a:fld>
            <a:endParaRPr lang="en-US"/>
          </a:p>
        </p:txBody>
      </p:sp>
    </p:spTree>
    <p:extLst>
      <p:ext uri="{BB962C8B-B14F-4D97-AF65-F5344CB8AC3E}">
        <p14:creationId xmlns:p14="http://schemas.microsoft.com/office/powerpoint/2010/main" val="124763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a:t>
            </a:fld>
            <a:endParaRPr lang="en-US"/>
          </a:p>
        </p:txBody>
      </p:sp>
    </p:spTree>
    <p:extLst>
      <p:ext uri="{BB962C8B-B14F-4D97-AF65-F5344CB8AC3E}">
        <p14:creationId xmlns:p14="http://schemas.microsoft.com/office/powerpoint/2010/main" val="154621217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310</a:t>
            </a:fld>
            <a:endParaRPr lang="en-US"/>
          </a:p>
        </p:txBody>
      </p:sp>
    </p:spTree>
    <p:extLst>
      <p:ext uri="{BB962C8B-B14F-4D97-AF65-F5344CB8AC3E}">
        <p14:creationId xmlns:p14="http://schemas.microsoft.com/office/powerpoint/2010/main" val="399358055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311</a:t>
            </a:fld>
            <a:endParaRPr lang="en-US"/>
          </a:p>
        </p:txBody>
      </p:sp>
    </p:spTree>
    <p:extLst>
      <p:ext uri="{BB962C8B-B14F-4D97-AF65-F5344CB8AC3E}">
        <p14:creationId xmlns:p14="http://schemas.microsoft.com/office/powerpoint/2010/main" val="383035046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312</a:t>
            </a:fld>
            <a:endParaRPr lang="en-US"/>
          </a:p>
        </p:txBody>
      </p:sp>
    </p:spTree>
    <p:extLst>
      <p:ext uri="{BB962C8B-B14F-4D97-AF65-F5344CB8AC3E}">
        <p14:creationId xmlns:p14="http://schemas.microsoft.com/office/powerpoint/2010/main" val="130556692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313</a:t>
            </a:fld>
            <a:endParaRPr lang="en-US"/>
          </a:p>
        </p:txBody>
      </p:sp>
    </p:spTree>
    <p:extLst>
      <p:ext uri="{BB962C8B-B14F-4D97-AF65-F5344CB8AC3E}">
        <p14:creationId xmlns:p14="http://schemas.microsoft.com/office/powerpoint/2010/main" val="89286311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314</a:t>
            </a:fld>
            <a:endParaRPr lang="en-US"/>
          </a:p>
        </p:txBody>
      </p:sp>
    </p:spTree>
    <p:extLst>
      <p:ext uri="{BB962C8B-B14F-4D97-AF65-F5344CB8AC3E}">
        <p14:creationId xmlns:p14="http://schemas.microsoft.com/office/powerpoint/2010/main" val="175206133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315</a:t>
            </a:fld>
            <a:endParaRPr lang="en-US"/>
          </a:p>
        </p:txBody>
      </p:sp>
    </p:spTree>
    <p:extLst>
      <p:ext uri="{BB962C8B-B14F-4D97-AF65-F5344CB8AC3E}">
        <p14:creationId xmlns:p14="http://schemas.microsoft.com/office/powerpoint/2010/main" val="228369897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316</a:t>
            </a:fld>
            <a:endParaRPr lang="en-US"/>
          </a:p>
        </p:txBody>
      </p:sp>
    </p:spTree>
    <p:extLst>
      <p:ext uri="{BB962C8B-B14F-4D97-AF65-F5344CB8AC3E}">
        <p14:creationId xmlns:p14="http://schemas.microsoft.com/office/powerpoint/2010/main" val="209678042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317</a:t>
            </a:fld>
            <a:endParaRPr lang="en-US"/>
          </a:p>
        </p:txBody>
      </p:sp>
    </p:spTree>
    <p:extLst>
      <p:ext uri="{BB962C8B-B14F-4D97-AF65-F5344CB8AC3E}">
        <p14:creationId xmlns:p14="http://schemas.microsoft.com/office/powerpoint/2010/main" val="237014242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318</a:t>
            </a:fld>
            <a:endParaRPr lang="en-US"/>
          </a:p>
        </p:txBody>
      </p:sp>
    </p:spTree>
    <p:extLst>
      <p:ext uri="{BB962C8B-B14F-4D97-AF65-F5344CB8AC3E}">
        <p14:creationId xmlns:p14="http://schemas.microsoft.com/office/powerpoint/2010/main" val="172665651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319</a:t>
            </a:fld>
            <a:endParaRPr lang="en-US"/>
          </a:p>
        </p:txBody>
      </p:sp>
    </p:spTree>
    <p:extLst>
      <p:ext uri="{BB962C8B-B14F-4D97-AF65-F5344CB8AC3E}">
        <p14:creationId xmlns:p14="http://schemas.microsoft.com/office/powerpoint/2010/main" val="342009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a:t>
            </a:fld>
            <a:endParaRPr lang="en-US"/>
          </a:p>
        </p:txBody>
      </p:sp>
    </p:spTree>
    <p:extLst>
      <p:ext uri="{BB962C8B-B14F-4D97-AF65-F5344CB8AC3E}">
        <p14:creationId xmlns:p14="http://schemas.microsoft.com/office/powerpoint/2010/main" val="36773455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320</a:t>
            </a:fld>
            <a:endParaRPr lang="en-US"/>
          </a:p>
        </p:txBody>
      </p:sp>
    </p:spTree>
    <p:extLst>
      <p:ext uri="{BB962C8B-B14F-4D97-AF65-F5344CB8AC3E}">
        <p14:creationId xmlns:p14="http://schemas.microsoft.com/office/powerpoint/2010/main" val="290904492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321</a:t>
            </a:fld>
            <a:endParaRPr lang="en-US"/>
          </a:p>
        </p:txBody>
      </p:sp>
    </p:spTree>
    <p:extLst>
      <p:ext uri="{BB962C8B-B14F-4D97-AF65-F5344CB8AC3E}">
        <p14:creationId xmlns:p14="http://schemas.microsoft.com/office/powerpoint/2010/main" val="225959395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322</a:t>
            </a:fld>
            <a:endParaRPr lang="en-US"/>
          </a:p>
        </p:txBody>
      </p:sp>
    </p:spTree>
    <p:extLst>
      <p:ext uri="{BB962C8B-B14F-4D97-AF65-F5344CB8AC3E}">
        <p14:creationId xmlns:p14="http://schemas.microsoft.com/office/powerpoint/2010/main" val="125759628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323</a:t>
            </a:fld>
            <a:endParaRPr lang="en-US"/>
          </a:p>
        </p:txBody>
      </p:sp>
    </p:spTree>
    <p:extLst>
      <p:ext uri="{BB962C8B-B14F-4D97-AF65-F5344CB8AC3E}">
        <p14:creationId xmlns:p14="http://schemas.microsoft.com/office/powerpoint/2010/main" val="307985000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324</a:t>
            </a:fld>
            <a:endParaRPr lang="en-US"/>
          </a:p>
        </p:txBody>
      </p:sp>
    </p:spTree>
    <p:extLst>
      <p:ext uri="{BB962C8B-B14F-4D97-AF65-F5344CB8AC3E}">
        <p14:creationId xmlns:p14="http://schemas.microsoft.com/office/powerpoint/2010/main" val="116768795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325</a:t>
            </a:fld>
            <a:endParaRPr lang="en-US"/>
          </a:p>
        </p:txBody>
      </p:sp>
    </p:spTree>
    <p:extLst>
      <p:ext uri="{BB962C8B-B14F-4D97-AF65-F5344CB8AC3E}">
        <p14:creationId xmlns:p14="http://schemas.microsoft.com/office/powerpoint/2010/main" val="132480009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326</a:t>
            </a:fld>
            <a:endParaRPr lang="en-US"/>
          </a:p>
        </p:txBody>
      </p:sp>
    </p:spTree>
    <p:extLst>
      <p:ext uri="{BB962C8B-B14F-4D97-AF65-F5344CB8AC3E}">
        <p14:creationId xmlns:p14="http://schemas.microsoft.com/office/powerpoint/2010/main" val="359500179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327</a:t>
            </a:fld>
            <a:endParaRPr lang="en-US"/>
          </a:p>
        </p:txBody>
      </p:sp>
    </p:spTree>
    <p:extLst>
      <p:ext uri="{BB962C8B-B14F-4D97-AF65-F5344CB8AC3E}">
        <p14:creationId xmlns:p14="http://schemas.microsoft.com/office/powerpoint/2010/main" val="354604703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328</a:t>
            </a:fld>
            <a:endParaRPr lang="en-US"/>
          </a:p>
        </p:txBody>
      </p:sp>
    </p:spTree>
    <p:extLst>
      <p:ext uri="{BB962C8B-B14F-4D97-AF65-F5344CB8AC3E}">
        <p14:creationId xmlns:p14="http://schemas.microsoft.com/office/powerpoint/2010/main" val="225128383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329</a:t>
            </a:fld>
            <a:endParaRPr lang="en-US"/>
          </a:p>
        </p:txBody>
      </p:sp>
    </p:spTree>
    <p:extLst>
      <p:ext uri="{BB962C8B-B14F-4D97-AF65-F5344CB8AC3E}">
        <p14:creationId xmlns:p14="http://schemas.microsoft.com/office/powerpoint/2010/main" val="1909610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a:t>
            </a:fld>
            <a:endParaRPr lang="en-US"/>
          </a:p>
        </p:txBody>
      </p:sp>
    </p:spTree>
    <p:extLst>
      <p:ext uri="{BB962C8B-B14F-4D97-AF65-F5344CB8AC3E}">
        <p14:creationId xmlns:p14="http://schemas.microsoft.com/office/powerpoint/2010/main" val="299425229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330</a:t>
            </a:fld>
            <a:endParaRPr lang="en-US"/>
          </a:p>
        </p:txBody>
      </p:sp>
    </p:spTree>
    <p:extLst>
      <p:ext uri="{BB962C8B-B14F-4D97-AF65-F5344CB8AC3E}">
        <p14:creationId xmlns:p14="http://schemas.microsoft.com/office/powerpoint/2010/main" val="62854559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331</a:t>
            </a:fld>
            <a:endParaRPr lang="en-US"/>
          </a:p>
        </p:txBody>
      </p:sp>
    </p:spTree>
    <p:extLst>
      <p:ext uri="{BB962C8B-B14F-4D97-AF65-F5344CB8AC3E}">
        <p14:creationId xmlns:p14="http://schemas.microsoft.com/office/powerpoint/2010/main" val="47450921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332</a:t>
            </a:fld>
            <a:endParaRPr lang="en-US"/>
          </a:p>
        </p:txBody>
      </p:sp>
    </p:spTree>
    <p:extLst>
      <p:ext uri="{BB962C8B-B14F-4D97-AF65-F5344CB8AC3E}">
        <p14:creationId xmlns:p14="http://schemas.microsoft.com/office/powerpoint/2010/main" val="148562239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333</a:t>
            </a:fld>
            <a:endParaRPr lang="en-US"/>
          </a:p>
        </p:txBody>
      </p:sp>
    </p:spTree>
    <p:extLst>
      <p:ext uri="{BB962C8B-B14F-4D97-AF65-F5344CB8AC3E}">
        <p14:creationId xmlns:p14="http://schemas.microsoft.com/office/powerpoint/2010/main" val="54017450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334</a:t>
            </a:fld>
            <a:endParaRPr lang="en-US"/>
          </a:p>
        </p:txBody>
      </p:sp>
    </p:spTree>
    <p:extLst>
      <p:ext uri="{BB962C8B-B14F-4D97-AF65-F5344CB8AC3E}">
        <p14:creationId xmlns:p14="http://schemas.microsoft.com/office/powerpoint/2010/main" val="164757014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335</a:t>
            </a:fld>
            <a:endParaRPr lang="en-US"/>
          </a:p>
        </p:txBody>
      </p:sp>
    </p:spTree>
    <p:extLst>
      <p:ext uri="{BB962C8B-B14F-4D97-AF65-F5344CB8AC3E}">
        <p14:creationId xmlns:p14="http://schemas.microsoft.com/office/powerpoint/2010/main" val="249153266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336</a:t>
            </a:fld>
            <a:endParaRPr lang="en-US"/>
          </a:p>
        </p:txBody>
      </p:sp>
    </p:spTree>
    <p:extLst>
      <p:ext uri="{BB962C8B-B14F-4D97-AF65-F5344CB8AC3E}">
        <p14:creationId xmlns:p14="http://schemas.microsoft.com/office/powerpoint/2010/main" val="225885491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337</a:t>
            </a:fld>
            <a:endParaRPr lang="en-US"/>
          </a:p>
        </p:txBody>
      </p:sp>
    </p:spTree>
    <p:extLst>
      <p:ext uri="{BB962C8B-B14F-4D97-AF65-F5344CB8AC3E}">
        <p14:creationId xmlns:p14="http://schemas.microsoft.com/office/powerpoint/2010/main" val="127267091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338</a:t>
            </a:fld>
            <a:endParaRPr lang="en-US"/>
          </a:p>
        </p:txBody>
      </p:sp>
    </p:spTree>
    <p:extLst>
      <p:ext uri="{BB962C8B-B14F-4D97-AF65-F5344CB8AC3E}">
        <p14:creationId xmlns:p14="http://schemas.microsoft.com/office/powerpoint/2010/main" val="92108334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339</a:t>
            </a:fld>
            <a:endParaRPr lang="en-US"/>
          </a:p>
        </p:txBody>
      </p:sp>
    </p:spTree>
    <p:extLst>
      <p:ext uri="{BB962C8B-B14F-4D97-AF65-F5344CB8AC3E}">
        <p14:creationId xmlns:p14="http://schemas.microsoft.com/office/powerpoint/2010/main" val="452519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a:t>
            </a:fld>
            <a:endParaRPr lang="en-US"/>
          </a:p>
        </p:txBody>
      </p:sp>
    </p:spTree>
    <p:extLst>
      <p:ext uri="{BB962C8B-B14F-4D97-AF65-F5344CB8AC3E}">
        <p14:creationId xmlns:p14="http://schemas.microsoft.com/office/powerpoint/2010/main" val="317001224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340</a:t>
            </a:fld>
            <a:endParaRPr lang="en-US"/>
          </a:p>
        </p:txBody>
      </p:sp>
    </p:spTree>
    <p:extLst>
      <p:ext uri="{BB962C8B-B14F-4D97-AF65-F5344CB8AC3E}">
        <p14:creationId xmlns:p14="http://schemas.microsoft.com/office/powerpoint/2010/main" val="269103814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341</a:t>
            </a:fld>
            <a:endParaRPr lang="en-US"/>
          </a:p>
        </p:txBody>
      </p:sp>
    </p:spTree>
    <p:extLst>
      <p:ext uri="{BB962C8B-B14F-4D97-AF65-F5344CB8AC3E}">
        <p14:creationId xmlns:p14="http://schemas.microsoft.com/office/powerpoint/2010/main" val="136445944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342</a:t>
            </a:fld>
            <a:endParaRPr lang="en-US"/>
          </a:p>
        </p:txBody>
      </p:sp>
    </p:spTree>
    <p:extLst>
      <p:ext uri="{BB962C8B-B14F-4D97-AF65-F5344CB8AC3E}">
        <p14:creationId xmlns:p14="http://schemas.microsoft.com/office/powerpoint/2010/main" val="67160718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343</a:t>
            </a:fld>
            <a:endParaRPr lang="en-US"/>
          </a:p>
        </p:txBody>
      </p:sp>
    </p:spTree>
    <p:extLst>
      <p:ext uri="{BB962C8B-B14F-4D97-AF65-F5344CB8AC3E}">
        <p14:creationId xmlns:p14="http://schemas.microsoft.com/office/powerpoint/2010/main" val="6930333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344</a:t>
            </a:fld>
            <a:endParaRPr lang="en-US"/>
          </a:p>
        </p:txBody>
      </p:sp>
    </p:spTree>
    <p:extLst>
      <p:ext uri="{BB962C8B-B14F-4D97-AF65-F5344CB8AC3E}">
        <p14:creationId xmlns:p14="http://schemas.microsoft.com/office/powerpoint/2010/main" val="302000785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345</a:t>
            </a:fld>
            <a:endParaRPr lang="en-US"/>
          </a:p>
        </p:txBody>
      </p:sp>
    </p:spTree>
    <p:extLst>
      <p:ext uri="{BB962C8B-B14F-4D97-AF65-F5344CB8AC3E}">
        <p14:creationId xmlns:p14="http://schemas.microsoft.com/office/powerpoint/2010/main" val="156015179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346</a:t>
            </a:fld>
            <a:endParaRPr lang="en-US"/>
          </a:p>
        </p:txBody>
      </p:sp>
    </p:spTree>
    <p:extLst>
      <p:ext uri="{BB962C8B-B14F-4D97-AF65-F5344CB8AC3E}">
        <p14:creationId xmlns:p14="http://schemas.microsoft.com/office/powerpoint/2010/main" val="211041106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347</a:t>
            </a:fld>
            <a:endParaRPr lang="en-US"/>
          </a:p>
        </p:txBody>
      </p:sp>
    </p:spTree>
    <p:extLst>
      <p:ext uri="{BB962C8B-B14F-4D97-AF65-F5344CB8AC3E}">
        <p14:creationId xmlns:p14="http://schemas.microsoft.com/office/powerpoint/2010/main" val="210320398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348</a:t>
            </a:fld>
            <a:endParaRPr lang="en-US"/>
          </a:p>
        </p:txBody>
      </p:sp>
    </p:spTree>
    <p:extLst>
      <p:ext uri="{BB962C8B-B14F-4D97-AF65-F5344CB8AC3E}">
        <p14:creationId xmlns:p14="http://schemas.microsoft.com/office/powerpoint/2010/main" val="162142690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3186973" y="2646006"/>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9" name="Text Placeholder 4"/>
          <p:cNvSpPr txBox="1">
            <a:spLocks/>
          </p:cNvSpPr>
          <p:nvPr/>
        </p:nvSpPr>
        <p:spPr>
          <a:xfrm>
            <a:off x="3186973" y="1813729"/>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10" name="Title 1"/>
          <p:cNvSpPr txBox="1">
            <a:spLocks/>
          </p:cNvSpPr>
          <p:nvPr/>
        </p:nvSpPr>
        <p:spPr>
          <a:xfrm>
            <a:off x="760342" y="2370585"/>
            <a:ext cx="7964558" cy="174421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r>
              <a:rPr lang="en-US" sz="3200" cap="none" dirty="0" smtClean="0">
                <a:cs typeface="Poppins" panose="02000000000000000000" pitchFamily="2" charset="0"/>
              </a:rPr>
              <a:t>About Bahrain Development Bank </a:t>
            </a:r>
            <a:endParaRPr lang="en-US" sz="3200" cap="none" dirty="0">
              <a:cs typeface="Poppins" panose="02000000000000000000" pitchFamily="2" charset="0"/>
            </a:endParaRPr>
          </a:p>
        </p:txBody>
      </p:sp>
    </p:spTree>
    <p:extLst>
      <p:ext uri="{BB962C8B-B14F-4D97-AF65-F5344CB8AC3E}">
        <p14:creationId xmlns:p14="http://schemas.microsoft.com/office/powerpoint/2010/main" val="3300775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35</a:t>
            </a:fld>
            <a:endParaRPr lang="en-US"/>
          </a:p>
        </p:txBody>
      </p:sp>
    </p:spTree>
    <p:extLst>
      <p:ext uri="{BB962C8B-B14F-4D97-AF65-F5344CB8AC3E}">
        <p14:creationId xmlns:p14="http://schemas.microsoft.com/office/powerpoint/2010/main" val="364249809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latin typeface="ITC Avant Garde Std Bk"/>
                <a:cs typeface="ITC Avant Garde Std Bk"/>
              </a:rPr>
              <a:t>Bahrain Development Bank</a:t>
            </a:r>
            <a:endParaRPr lang="en-US" sz="1800" b="1" dirty="0">
              <a:latin typeface="ITC Avant Garde Std Bk"/>
              <a:cs typeface="ITC Avant Garde Std Bk"/>
            </a:endParaRPr>
          </a:p>
        </p:txBody>
      </p:sp>
      <p:sp>
        <p:nvSpPr>
          <p:cNvPr id="4" name="Content Placeholder 2"/>
          <p:cNvSpPr txBox="1">
            <a:spLocks/>
          </p:cNvSpPr>
          <p:nvPr/>
        </p:nvSpPr>
        <p:spPr>
          <a:xfrm>
            <a:off x="533400" y="2171319"/>
            <a:ext cx="7734300" cy="2146300"/>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lgn="just">
              <a:buNone/>
            </a:pPr>
            <a:r>
              <a:rPr lang="en-US" sz="1400" dirty="0">
                <a:cs typeface="Poppins" panose="02000000000000000000" pitchFamily="2" charset="0"/>
              </a:rPr>
              <a:t>Bahrain Development Bank is an effective public policy instrument which assists in the creation and development of SMEs in Bahrain.  Over the years, the services provided by BDB have been fundamental in the development of the SME segment in Bahrain and are catalysts for the establishment of start-ups and in the growth of existing SMEs. </a:t>
            </a:r>
          </a:p>
          <a:p>
            <a:pPr marL="114300" indent="0" algn="just">
              <a:buNone/>
            </a:pPr>
            <a:endParaRPr lang="en-US" sz="1400" dirty="0">
              <a:cs typeface="Poppins" panose="02000000000000000000" pitchFamily="2" charset="0"/>
            </a:endParaRPr>
          </a:p>
          <a:p>
            <a:pPr marL="114300" indent="0" algn="just">
              <a:buNone/>
            </a:pPr>
            <a:r>
              <a:rPr lang="en-US" sz="1400" dirty="0">
                <a:cs typeface="Poppins" panose="02000000000000000000" pitchFamily="2" charset="0"/>
              </a:rPr>
              <a:t>Bahrain Development Bank (BDB) provides financial solutions such as finance, venture capital, and support services that include the Rowad Program and incubation through our </a:t>
            </a:r>
            <a:r>
              <a:rPr lang="en-US" sz="1400" dirty="0" smtClean="0">
                <a:cs typeface="Poppins" panose="02000000000000000000" pitchFamily="2" charset="0"/>
              </a:rPr>
              <a:t>subsidiaries. </a:t>
            </a:r>
            <a:r>
              <a:rPr lang="en-US" sz="1400" dirty="0">
                <a:cs typeface="Poppins" panose="02000000000000000000" pitchFamily="2" charset="0"/>
              </a:rPr>
              <a:t>T</a:t>
            </a:r>
            <a:r>
              <a:rPr lang="en-US" sz="1400" dirty="0" smtClean="0">
                <a:cs typeface="Poppins" panose="02000000000000000000" pitchFamily="2" charset="0"/>
              </a:rPr>
              <a:t>he products and services </a:t>
            </a:r>
            <a:r>
              <a:rPr lang="en-US" sz="1400" dirty="0">
                <a:cs typeface="Poppins" panose="02000000000000000000" pitchFamily="2" charset="0"/>
              </a:rPr>
              <a:t>assist individuals and companies across the business spectrum from pre start-up all the way to expansion utilizing unique and specialized programs and business models. </a:t>
            </a:r>
          </a:p>
          <a:p>
            <a:pPr marL="0" indent="0" algn="just">
              <a:buNone/>
            </a:pPr>
            <a:endParaRPr lang="en-US" sz="1400" dirty="0">
              <a:cs typeface="ITC Avant Garde Std Bk"/>
            </a:endParaRPr>
          </a:p>
          <a:p>
            <a:pPr marL="0" indent="0" algn="just">
              <a:buNone/>
            </a:pPr>
            <a:endParaRPr lang="en-US" sz="1400" dirty="0">
              <a:cs typeface="ITC Avant Garde Std Bk"/>
            </a:endParaRPr>
          </a:p>
          <a:p>
            <a:pPr marL="0" indent="0" algn="just">
              <a:buNone/>
            </a:pPr>
            <a:r>
              <a:rPr lang="en-US" sz="1400" dirty="0" smtClean="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428" y="1391384"/>
            <a:ext cx="1428751" cy="515245"/>
          </a:xfrm>
          <a:prstGeom prst="rect">
            <a:avLst/>
          </a:prstGeom>
        </p:spPr>
      </p:pic>
    </p:spTree>
    <p:extLst>
      <p:ext uri="{BB962C8B-B14F-4D97-AF65-F5344CB8AC3E}">
        <p14:creationId xmlns:p14="http://schemas.microsoft.com/office/powerpoint/2010/main" val="3685197658"/>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3186973" y="2646006"/>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9" name="Text Placeholder 4"/>
          <p:cNvSpPr txBox="1">
            <a:spLocks/>
          </p:cNvSpPr>
          <p:nvPr/>
        </p:nvSpPr>
        <p:spPr>
          <a:xfrm>
            <a:off x="3186973" y="1813729"/>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10" name="Title 1"/>
          <p:cNvSpPr txBox="1">
            <a:spLocks/>
          </p:cNvSpPr>
          <p:nvPr/>
        </p:nvSpPr>
        <p:spPr>
          <a:xfrm>
            <a:off x="760342" y="2370585"/>
            <a:ext cx="7964558" cy="174421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r>
              <a:rPr lang="en-US" sz="3200" cap="none" dirty="0" smtClean="0">
                <a:cs typeface="Poppins" panose="02000000000000000000" pitchFamily="2" charset="0"/>
              </a:rPr>
              <a:t>The Rowad Program </a:t>
            </a:r>
            <a:endParaRPr lang="en-US" sz="3200" cap="none" dirty="0">
              <a:cs typeface="Poppins" panose="02000000000000000000" pitchFamily="2" charset="0"/>
            </a:endParaRPr>
          </a:p>
        </p:txBody>
      </p:sp>
    </p:spTree>
    <p:extLst>
      <p:ext uri="{BB962C8B-B14F-4D97-AF65-F5344CB8AC3E}">
        <p14:creationId xmlns:p14="http://schemas.microsoft.com/office/powerpoint/2010/main" val="1790022548"/>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226" y="1202277"/>
            <a:ext cx="1080214" cy="631668"/>
          </a:xfrm>
          <a:prstGeom prst="rect">
            <a:avLst/>
          </a:prstGeom>
        </p:spPr>
      </p:pic>
      <p:sp>
        <p:nvSpPr>
          <p:cNvPr id="2" name="Title 1"/>
          <p:cNvSpPr>
            <a:spLocks noGrp="1"/>
          </p:cNvSpPr>
          <p:nvPr>
            <p:ph type="title"/>
          </p:nvPr>
        </p:nvSpPr>
        <p:spPr/>
        <p:txBody>
          <a:bodyPr>
            <a:noAutofit/>
          </a:bodyPr>
          <a:lstStyle/>
          <a:p>
            <a:r>
              <a:rPr lang="en-US" sz="1800" b="1" dirty="0">
                <a:latin typeface="ITC Avant Garde Std Bk"/>
                <a:cs typeface="ITC Avant Garde Std Bk"/>
              </a:rPr>
              <a:t>Rowad Program</a:t>
            </a:r>
          </a:p>
        </p:txBody>
      </p:sp>
      <p:sp>
        <p:nvSpPr>
          <p:cNvPr id="3" name="Title 1"/>
          <p:cNvSpPr txBox="1">
            <a:spLocks/>
          </p:cNvSpPr>
          <p:nvPr/>
        </p:nvSpPr>
        <p:spPr>
          <a:xfrm>
            <a:off x="580718" y="1475233"/>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Rowad Program</a:t>
            </a:r>
            <a:endParaRPr lang="en-US" dirty="0">
              <a:solidFill>
                <a:srgbClr val="000E1F"/>
              </a:solidFill>
            </a:endParaRPr>
          </a:p>
        </p:txBody>
      </p:sp>
      <p:sp>
        <p:nvSpPr>
          <p:cNvPr id="4" name="Content Placeholder 2"/>
          <p:cNvSpPr txBox="1">
            <a:spLocks/>
          </p:cNvSpPr>
          <p:nvPr/>
        </p:nvSpPr>
        <p:spPr>
          <a:xfrm>
            <a:off x="533400" y="1903675"/>
            <a:ext cx="7734300" cy="2146300"/>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400" dirty="0" smtClean="0"/>
              <a:t>The </a:t>
            </a:r>
            <a:r>
              <a:rPr lang="en-US" sz="1400" dirty="0" smtClean="0">
                <a:solidFill>
                  <a:srgbClr val="662D91"/>
                </a:solidFill>
              </a:rPr>
              <a:t>Rowad Program </a:t>
            </a:r>
            <a:r>
              <a:rPr lang="en-US" sz="1400" dirty="0">
                <a:cs typeface="ITC Avant Garde Std Bk"/>
              </a:rPr>
              <a:t>is a comprehensive </a:t>
            </a:r>
            <a:r>
              <a:rPr lang="en-US" sz="1400" dirty="0" smtClean="0">
                <a:cs typeface="ITC Avant Garde Std Bk"/>
              </a:rPr>
              <a:t>platform run out of the Development Services division of Bahrain Development Bank designed </a:t>
            </a:r>
            <a:r>
              <a:rPr lang="en-US" sz="1400" dirty="0">
                <a:cs typeface="ITC Avant Garde Std Bk"/>
              </a:rPr>
              <a:t>to assist and empower entrepreneurs in starting their business. </a:t>
            </a:r>
            <a:r>
              <a:rPr lang="en-US" sz="1400" dirty="0" smtClean="0">
                <a:cs typeface="ITC Avant Garde Std Bk"/>
              </a:rPr>
              <a:t>The </a:t>
            </a:r>
            <a:r>
              <a:rPr lang="en-US" sz="1400" dirty="0" smtClean="0"/>
              <a:t>program </a:t>
            </a:r>
            <a:r>
              <a:rPr lang="en-US" sz="1400" dirty="0"/>
              <a:t>aims to support entrepreneurs and startup eco-system by providing product and services at any stage of the business cycle starting as early as the idea stage. The program’s objective is to foster the creation and development of enterprises and provide support to enhance the productivity and growth of enterprises and individuals by providing a holistic eco-system for entrepreneurs</a:t>
            </a:r>
            <a:r>
              <a:rPr lang="en-US" sz="1400" dirty="0" smtClean="0"/>
              <a:t>. </a:t>
            </a:r>
            <a:r>
              <a:rPr lang="en-US" sz="1400" dirty="0"/>
              <a:t>T</a:t>
            </a:r>
            <a:r>
              <a:rPr lang="en-US" sz="1400" dirty="0" smtClean="0"/>
              <a:t>he </a:t>
            </a:r>
            <a:r>
              <a:rPr lang="en-US" sz="1400" dirty="0"/>
              <a:t>Rowad Program offers a lot of </a:t>
            </a:r>
            <a:r>
              <a:rPr lang="en-US" sz="1400" dirty="0" smtClean="0"/>
              <a:t>solutions </a:t>
            </a:r>
            <a:r>
              <a:rPr lang="en-US" sz="1400" dirty="0"/>
              <a:t>supporting the needs of entrepreneurs to help start or grow their </a:t>
            </a:r>
            <a:r>
              <a:rPr lang="en-US" sz="1400" dirty="0" smtClean="0"/>
              <a:t>business through the </a:t>
            </a:r>
            <a:r>
              <a:rPr lang="en-US" sz="1400" dirty="0" smtClean="0">
                <a:solidFill>
                  <a:schemeClr val="accent3"/>
                </a:solidFill>
              </a:rPr>
              <a:t>Rowad Essentials, Rowad Growth, Rowad Startup Package, and Rowad SME Funding Package.  </a:t>
            </a:r>
            <a:endParaRPr lang="en-US" sz="1400" dirty="0" smtClean="0"/>
          </a:p>
          <a:p>
            <a:pPr marL="0" indent="0" algn="just">
              <a:buNone/>
            </a:pPr>
            <a:endParaRPr lang="en-US" sz="1200" dirty="0"/>
          </a:p>
          <a:p>
            <a:pPr marL="0" indent="0" algn="just">
              <a:buNone/>
            </a:pPr>
            <a:endParaRPr lang="en-US" sz="1400" dirty="0">
              <a:cs typeface="ITC Avant Garde Std Bk"/>
            </a:endParaRPr>
          </a:p>
          <a:p>
            <a:pPr marL="0" indent="0" algn="just">
              <a:buNone/>
            </a:pPr>
            <a:endParaRPr lang="en-US" sz="1400" dirty="0">
              <a:cs typeface="ITC Avant Garde Std Bk"/>
            </a:endParaRPr>
          </a:p>
          <a:p>
            <a:pPr marL="0" indent="0" algn="just">
              <a:buNone/>
            </a:pPr>
            <a:r>
              <a:rPr lang="en-US" sz="1400" dirty="0" smtClean="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48" y="4073607"/>
            <a:ext cx="1428751" cy="515245"/>
          </a:xfrm>
          <a:prstGeom prst="rect">
            <a:avLst/>
          </a:prstGeom>
        </p:spPr>
      </p:pic>
    </p:spTree>
    <p:extLst>
      <p:ext uri="{BB962C8B-B14F-4D97-AF65-F5344CB8AC3E}">
        <p14:creationId xmlns:p14="http://schemas.microsoft.com/office/powerpoint/2010/main" val="2277241507"/>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ITC Avant Garde Std Bk"/>
                <a:cs typeface="ITC Avant Garde Std Bk"/>
              </a:rPr>
              <a:t>Rowad Program</a:t>
            </a:r>
          </a:p>
        </p:txBody>
      </p:sp>
      <p:sp>
        <p:nvSpPr>
          <p:cNvPr id="3" name="Title 1"/>
          <p:cNvSpPr txBox="1">
            <a:spLocks/>
          </p:cNvSpPr>
          <p:nvPr/>
        </p:nvSpPr>
        <p:spPr>
          <a:xfrm>
            <a:off x="580718" y="1475233"/>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Rowad Program</a:t>
            </a:r>
            <a:endParaRPr lang="en-US" dirty="0">
              <a:solidFill>
                <a:srgbClr val="000E1F"/>
              </a:solidFill>
            </a:endParaRPr>
          </a:p>
        </p:txBody>
      </p:sp>
      <p:cxnSp>
        <p:nvCxnSpPr>
          <p:cNvPr id="45" name="Straight Connector 44"/>
          <p:cNvCxnSpPr/>
          <p:nvPr/>
        </p:nvCxnSpPr>
        <p:spPr>
          <a:xfrm>
            <a:off x="4562167" y="1566925"/>
            <a:ext cx="0" cy="3113230"/>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695517" y="1351408"/>
            <a:ext cx="4248457" cy="3600986"/>
          </a:xfrm>
          <a:prstGeom prst="rect">
            <a:avLst/>
          </a:prstGeom>
          <a:noFill/>
        </p:spPr>
        <p:txBody>
          <a:bodyPr wrap="square" rtlCol="0">
            <a:spAutoFit/>
          </a:bodyPr>
          <a:lstStyle/>
          <a:p>
            <a:pPr algn="just"/>
            <a:r>
              <a:rPr lang="en-US" sz="1200" b="1" dirty="0">
                <a:solidFill>
                  <a:schemeClr val="accent5"/>
                </a:solidFill>
              </a:rPr>
              <a:t>Rowad Essentials </a:t>
            </a:r>
            <a:r>
              <a:rPr lang="en-US" sz="1200" dirty="0"/>
              <a:t>is a package designed to cater to entrepreneurs, startups, and SMEs offering essential tools required from seed to early stages of the business cycle.</a:t>
            </a:r>
          </a:p>
          <a:p>
            <a:pPr algn="just"/>
            <a:endParaRPr lang="en-US" sz="1200" dirty="0" smtClean="0"/>
          </a:p>
          <a:p>
            <a:pPr algn="just"/>
            <a:r>
              <a:rPr lang="en-US" sz="1200" b="1" dirty="0" smtClean="0">
                <a:solidFill>
                  <a:schemeClr val="accent4"/>
                </a:solidFill>
              </a:rPr>
              <a:t>Rowad Growth </a:t>
            </a:r>
            <a:r>
              <a:rPr lang="en-US" sz="1200" dirty="0"/>
              <a:t>is </a:t>
            </a:r>
            <a:r>
              <a:rPr lang="en-US" sz="1200" dirty="0" smtClean="0"/>
              <a:t>a package that caters </a:t>
            </a:r>
            <a:r>
              <a:rPr lang="en-US" sz="1200" dirty="0"/>
              <a:t>to </a:t>
            </a:r>
            <a:r>
              <a:rPr lang="en-US" sz="1200" dirty="0" smtClean="0"/>
              <a:t>businesses </a:t>
            </a:r>
            <a:r>
              <a:rPr lang="en-US" sz="1200" dirty="0"/>
              <a:t>at more mature stages of the business cycle </a:t>
            </a:r>
            <a:r>
              <a:rPr lang="en-US" sz="1200" dirty="0" smtClean="0"/>
              <a:t>– </a:t>
            </a:r>
            <a:r>
              <a:rPr lang="en-US" sz="1200" i="1" dirty="0" smtClean="0"/>
              <a:t>the program will be </a:t>
            </a:r>
            <a:r>
              <a:rPr lang="en-US" sz="1200" i="1" dirty="0"/>
              <a:t>launched soon</a:t>
            </a:r>
            <a:r>
              <a:rPr lang="en-US" sz="1200" dirty="0"/>
              <a:t>.</a:t>
            </a:r>
            <a:endParaRPr lang="en-US" sz="1200" dirty="0" smtClean="0"/>
          </a:p>
          <a:p>
            <a:pPr algn="just"/>
            <a:endParaRPr lang="en-US" sz="1200" dirty="0"/>
          </a:p>
          <a:p>
            <a:pPr algn="just"/>
            <a:r>
              <a:rPr lang="en-US" sz="1200" b="1" dirty="0" smtClean="0">
                <a:solidFill>
                  <a:schemeClr val="accent3"/>
                </a:solidFill>
              </a:rPr>
              <a:t>Rowad Startup </a:t>
            </a:r>
            <a:r>
              <a:rPr lang="en-US" sz="1200" dirty="0" smtClean="0"/>
              <a:t>is a package </a:t>
            </a:r>
            <a:r>
              <a:rPr lang="en-US" sz="1200" dirty="0"/>
              <a:t>tailored to provide a comprehensive support to </a:t>
            </a:r>
            <a:r>
              <a:rPr lang="en-US" sz="1200" dirty="0" smtClean="0"/>
              <a:t>any international </a:t>
            </a:r>
            <a:r>
              <a:rPr lang="en-US" sz="1200" dirty="0"/>
              <a:t>startup exploring Bahrain as a destination to set-up their business. </a:t>
            </a:r>
            <a:endParaRPr lang="en-US" sz="1200" dirty="0" smtClean="0"/>
          </a:p>
          <a:p>
            <a:pPr algn="just"/>
            <a:endParaRPr lang="en-US" sz="1200" dirty="0"/>
          </a:p>
          <a:p>
            <a:pPr algn="just"/>
            <a:r>
              <a:rPr lang="en-US" sz="1200" b="1" dirty="0" smtClean="0">
                <a:solidFill>
                  <a:schemeClr val="accent1"/>
                </a:solidFill>
              </a:rPr>
              <a:t>SME Finance Package </a:t>
            </a:r>
            <a:r>
              <a:rPr lang="en-US" sz="1200" dirty="0"/>
              <a:t>is </a:t>
            </a:r>
            <a:r>
              <a:rPr lang="en-US" sz="1200" dirty="0" smtClean="0"/>
              <a:t>a package </a:t>
            </a:r>
            <a:r>
              <a:rPr lang="en-US" sz="1200" dirty="0"/>
              <a:t>designed to cater to startups whom are interested to avail of Finance and required the guidance and support to develop their business plan, financial projection and assist them with their </a:t>
            </a:r>
            <a:r>
              <a:rPr lang="en-US" sz="1200" dirty="0" smtClean="0"/>
              <a:t>financing documentation.</a:t>
            </a:r>
            <a:endParaRPr lang="en-US" sz="1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315" y="2109759"/>
            <a:ext cx="619157" cy="362059"/>
          </a:xfrm>
          <a:prstGeom prst="rect">
            <a:avLst/>
          </a:prstGeom>
        </p:spPr>
      </p:pic>
      <p:cxnSp>
        <p:nvCxnSpPr>
          <p:cNvPr id="14" name="Elbow Connector 13"/>
          <p:cNvCxnSpPr>
            <a:stCxn id="4" idx="4"/>
          </p:cNvCxnSpPr>
          <p:nvPr/>
        </p:nvCxnSpPr>
        <p:spPr>
          <a:xfrm rot="5400000">
            <a:off x="1188570" y="2174295"/>
            <a:ext cx="637072" cy="1685578"/>
          </a:xfrm>
          <a:prstGeom prst="bentConnector3">
            <a:avLst>
              <a:gd name="adj1" fmla="val 50000"/>
            </a:avLst>
          </a:prstGeom>
          <a:ln>
            <a:solidFill>
              <a:schemeClr val="accent5"/>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4" idx="4"/>
          </p:cNvCxnSpPr>
          <p:nvPr/>
        </p:nvCxnSpPr>
        <p:spPr>
          <a:xfrm rot="5400000">
            <a:off x="1720316" y="2677465"/>
            <a:ext cx="608497" cy="650663"/>
          </a:xfrm>
          <a:prstGeom prst="bentConnector3">
            <a:avLst>
              <a:gd name="adj1" fmla="val 52088"/>
            </a:avLst>
          </a:prstGeom>
          <a:ln>
            <a:solidFill>
              <a:schemeClr val="accent4"/>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4" idx="4"/>
          </p:cNvCxnSpPr>
          <p:nvPr/>
        </p:nvCxnSpPr>
        <p:spPr>
          <a:xfrm rot="16200000" flipH="1">
            <a:off x="2233773" y="2814670"/>
            <a:ext cx="608497" cy="376252"/>
          </a:xfrm>
          <a:prstGeom prst="bentConnector3">
            <a:avLst>
              <a:gd name="adj1" fmla="val 52087"/>
            </a:avLst>
          </a:prstGeom>
          <a:ln>
            <a:solidFill>
              <a:schemeClr val="accent3"/>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4" idx="4"/>
          </p:cNvCxnSpPr>
          <p:nvPr/>
        </p:nvCxnSpPr>
        <p:spPr>
          <a:xfrm rot="16200000" flipH="1">
            <a:off x="2764784" y="2283658"/>
            <a:ext cx="608497" cy="1438275"/>
          </a:xfrm>
          <a:prstGeom prst="bentConnector3">
            <a:avLst>
              <a:gd name="adj1" fmla="val 52087"/>
            </a:avLst>
          </a:prstGeom>
          <a:ln>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3388190"/>
            <a:ext cx="3992563"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1942136" y="1883031"/>
            <a:ext cx="815517" cy="815517"/>
          </a:xfrm>
          <a:prstGeom prst="flowChartConnector">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03200" y="3629025"/>
            <a:ext cx="939799" cy="430887"/>
          </a:xfrm>
          <a:prstGeom prst="rect">
            <a:avLst/>
          </a:prstGeom>
          <a:noFill/>
        </p:spPr>
        <p:txBody>
          <a:bodyPr wrap="square" rtlCol="0">
            <a:spAutoFit/>
          </a:bodyPr>
          <a:lstStyle/>
          <a:p>
            <a:pPr algn="ctr"/>
            <a:r>
              <a:rPr lang="en-US" sz="1100" b="1" dirty="0" smtClean="0">
                <a:solidFill>
                  <a:schemeClr val="accent5"/>
                </a:solidFill>
              </a:rPr>
              <a:t>Rowad Essentials </a:t>
            </a:r>
            <a:endParaRPr lang="en-US" sz="1100" b="1" dirty="0">
              <a:solidFill>
                <a:schemeClr val="accent5"/>
              </a:solidFill>
            </a:endParaRPr>
          </a:p>
        </p:txBody>
      </p:sp>
      <p:sp>
        <p:nvSpPr>
          <p:cNvPr id="65" name="TextBox 64"/>
          <p:cNvSpPr txBox="1"/>
          <p:nvPr/>
        </p:nvSpPr>
        <p:spPr>
          <a:xfrm>
            <a:off x="1229333" y="3619500"/>
            <a:ext cx="939799" cy="430887"/>
          </a:xfrm>
          <a:prstGeom prst="rect">
            <a:avLst/>
          </a:prstGeom>
          <a:noFill/>
        </p:spPr>
        <p:txBody>
          <a:bodyPr wrap="square" rtlCol="0">
            <a:spAutoFit/>
          </a:bodyPr>
          <a:lstStyle/>
          <a:p>
            <a:pPr algn="ctr"/>
            <a:r>
              <a:rPr lang="en-US" sz="1100" b="1" dirty="0" smtClean="0">
                <a:solidFill>
                  <a:schemeClr val="accent4"/>
                </a:solidFill>
              </a:rPr>
              <a:t>Rowad Growth </a:t>
            </a:r>
            <a:endParaRPr lang="en-US" sz="1100" b="1" dirty="0">
              <a:solidFill>
                <a:schemeClr val="accent4"/>
              </a:solidFill>
            </a:endParaRPr>
          </a:p>
        </p:txBody>
      </p:sp>
      <p:sp>
        <p:nvSpPr>
          <p:cNvPr id="66" name="TextBox 65"/>
          <p:cNvSpPr txBox="1"/>
          <p:nvPr/>
        </p:nvSpPr>
        <p:spPr>
          <a:xfrm>
            <a:off x="2256248" y="3518356"/>
            <a:ext cx="939799" cy="600164"/>
          </a:xfrm>
          <a:prstGeom prst="rect">
            <a:avLst/>
          </a:prstGeom>
          <a:noFill/>
        </p:spPr>
        <p:txBody>
          <a:bodyPr wrap="square" rtlCol="0">
            <a:spAutoFit/>
          </a:bodyPr>
          <a:lstStyle/>
          <a:p>
            <a:pPr algn="ctr"/>
            <a:r>
              <a:rPr lang="en-US" sz="1100" b="1" dirty="0" smtClean="0">
                <a:solidFill>
                  <a:schemeClr val="accent3"/>
                </a:solidFill>
              </a:rPr>
              <a:t>Rowad Startup</a:t>
            </a:r>
          </a:p>
          <a:p>
            <a:pPr algn="ctr"/>
            <a:r>
              <a:rPr lang="en-US" sz="1100" b="1" dirty="0" smtClean="0">
                <a:solidFill>
                  <a:schemeClr val="accent3"/>
                </a:solidFill>
              </a:rPr>
              <a:t>Package </a:t>
            </a:r>
            <a:endParaRPr lang="en-US" sz="1100" b="1" dirty="0">
              <a:solidFill>
                <a:schemeClr val="accent3"/>
              </a:solidFill>
            </a:endParaRPr>
          </a:p>
        </p:txBody>
      </p:sp>
      <p:sp>
        <p:nvSpPr>
          <p:cNvPr id="67" name="TextBox 66"/>
          <p:cNvSpPr txBox="1"/>
          <p:nvPr/>
        </p:nvSpPr>
        <p:spPr>
          <a:xfrm>
            <a:off x="3318270" y="3499306"/>
            <a:ext cx="939799" cy="600164"/>
          </a:xfrm>
          <a:prstGeom prst="rect">
            <a:avLst/>
          </a:prstGeom>
          <a:noFill/>
        </p:spPr>
        <p:txBody>
          <a:bodyPr wrap="square" rtlCol="0">
            <a:spAutoFit/>
          </a:bodyPr>
          <a:lstStyle/>
          <a:p>
            <a:pPr algn="ctr"/>
            <a:r>
              <a:rPr lang="en-US" sz="1100" b="1" dirty="0" smtClean="0">
                <a:solidFill>
                  <a:schemeClr val="accent1"/>
                </a:solidFill>
              </a:rPr>
              <a:t>SME Finance</a:t>
            </a:r>
          </a:p>
          <a:p>
            <a:pPr algn="ctr"/>
            <a:r>
              <a:rPr lang="en-US" sz="1100" b="1" dirty="0" smtClean="0">
                <a:solidFill>
                  <a:schemeClr val="accent1"/>
                </a:solidFill>
              </a:rPr>
              <a:t>Package</a:t>
            </a:r>
            <a:endParaRPr lang="en-US" sz="1100" b="1" dirty="0">
              <a:solidFill>
                <a:schemeClr val="accent1"/>
              </a:solidFill>
            </a:endParaRPr>
          </a:p>
        </p:txBody>
      </p:sp>
    </p:spTree>
    <p:extLst>
      <p:ext uri="{BB962C8B-B14F-4D97-AF65-F5344CB8AC3E}">
        <p14:creationId xmlns:p14="http://schemas.microsoft.com/office/powerpoint/2010/main" val="1910741626"/>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solidFill>
                  <a:schemeClr val="bg1"/>
                </a:solidFill>
                <a:latin typeface="ITC Avant Garde Std Bk"/>
                <a:cs typeface="ITC Avant Garde Std Bk"/>
              </a:rPr>
              <a:t>Rowad Program- About </a:t>
            </a:r>
            <a:r>
              <a:rPr lang="en-US" sz="1800" b="1" dirty="0" smtClean="0">
                <a:latin typeface="ITC Avant Garde Std Bk"/>
                <a:cs typeface="ITC Avant Garde Std Bk"/>
              </a:rPr>
              <a:t>Rowad Essentials </a:t>
            </a:r>
            <a:endParaRPr lang="en-US" sz="1800" b="1" dirty="0">
              <a:latin typeface="ITC Avant Garde Std Bk"/>
              <a:cs typeface="ITC Avant Garde Std Bk"/>
            </a:endParaRPr>
          </a:p>
        </p:txBody>
      </p:sp>
      <p:sp>
        <p:nvSpPr>
          <p:cNvPr id="3" name="Title 1"/>
          <p:cNvSpPr txBox="1">
            <a:spLocks/>
          </p:cNvSpPr>
          <p:nvPr/>
        </p:nvSpPr>
        <p:spPr>
          <a:xfrm>
            <a:off x="562896" y="1448743"/>
            <a:ext cx="8229600" cy="287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sz="1500" dirty="0" smtClean="0">
                <a:solidFill>
                  <a:srgbClr val="000E1F"/>
                </a:solidFill>
              </a:rPr>
              <a:t>Rowad </a:t>
            </a:r>
            <a:r>
              <a:rPr lang="en-US" sz="1500" dirty="0">
                <a:solidFill>
                  <a:srgbClr val="000E1F"/>
                </a:solidFill>
              </a:rPr>
              <a:t>Essentials </a:t>
            </a:r>
          </a:p>
        </p:txBody>
      </p:sp>
      <p:sp>
        <p:nvSpPr>
          <p:cNvPr id="4" name="Content Placeholder 2"/>
          <p:cNvSpPr txBox="1">
            <a:spLocks/>
          </p:cNvSpPr>
          <p:nvPr/>
        </p:nvSpPr>
        <p:spPr>
          <a:xfrm>
            <a:off x="533400" y="1643729"/>
            <a:ext cx="4144296" cy="2908300"/>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US" sz="1200" dirty="0" smtClean="0"/>
          </a:p>
          <a:p>
            <a:pPr marL="0" indent="0" algn="just">
              <a:buNone/>
            </a:pPr>
            <a:r>
              <a:rPr lang="en-US" sz="1200" dirty="0" smtClean="0"/>
              <a:t>Rowad </a:t>
            </a:r>
            <a:r>
              <a:rPr lang="en-US" sz="1200" dirty="0"/>
              <a:t>Essentials package </a:t>
            </a:r>
            <a:r>
              <a:rPr lang="en-US" sz="1200" dirty="0" smtClean="0"/>
              <a:t> has been designed to cater to entrepreneurs, startups, and SMEs offering essential tools required from seed to early stages of the business cycle</a:t>
            </a:r>
          </a:p>
          <a:p>
            <a:pPr marL="0" indent="0" algn="just">
              <a:buNone/>
            </a:pPr>
            <a:endParaRPr lang="en-US" sz="1200" dirty="0"/>
          </a:p>
          <a:p>
            <a:pPr marL="0" indent="0" algn="just">
              <a:buNone/>
            </a:pPr>
            <a:r>
              <a:rPr lang="en-US" sz="1200" dirty="0" smtClean="0"/>
              <a:t>The </a:t>
            </a:r>
            <a:r>
              <a:rPr lang="en-US" sz="1200" dirty="0"/>
              <a:t>package includes access to the pillars of the Rowad program which </a:t>
            </a:r>
            <a:r>
              <a:rPr lang="en-US" sz="1200" dirty="0" smtClean="0"/>
              <a:t>includes Coaching, Training, Mentoring, Funding, Partners, Networking Events, and Rowad Tools. </a:t>
            </a:r>
          </a:p>
          <a:p>
            <a:pPr marL="0" indent="0" algn="just">
              <a:buNone/>
            </a:pPr>
            <a:endParaRPr lang="en-US" sz="1200" dirty="0"/>
          </a:p>
          <a:p>
            <a:pPr marL="0" indent="0" algn="just">
              <a:buNone/>
            </a:pPr>
            <a:endParaRPr lang="en-US" sz="1200" dirty="0" smtClean="0"/>
          </a:p>
          <a:p>
            <a:pPr marL="0" indent="0" algn="just">
              <a:buNone/>
            </a:pPr>
            <a:endParaRPr lang="en-US" sz="1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584" y="1267768"/>
            <a:ext cx="3919788" cy="364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64171"/>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ITC Avant Garde Std Bk"/>
                <a:cs typeface="ITC Avant Garde Std Bk"/>
              </a:rPr>
              <a:t>Rowad </a:t>
            </a:r>
            <a:r>
              <a:rPr lang="en-US" sz="1800" b="1" dirty="0" smtClean="0">
                <a:latin typeface="ITC Avant Garde Std Bk"/>
                <a:cs typeface="ITC Avant Garde Std Bk"/>
              </a:rPr>
              <a:t>Essentials: </a:t>
            </a:r>
            <a:r>
              <a:rPr lang="en-US" sz="1800" b="1" dirty="0">
                <a:latin typeface="ITC Avant Garde Std Bk"/>
                <a:cs typeface="ITC Avant Garde Std Bk"/>
              </a:rPr>
              <a:t>Coaching</a:t>
            </a:r>
          </a:p>
        </p:txBody>
      </p:sp>
      <p:sp>
        <p:nvSpPr>
          <p:cNvPr id="3" name="Content Placeholder 2"/>
          <p:cNvSpPr txBox="1">
            <a:spLocks/>
          </p:cNvSpPr>
          <p:nvPr/>
        </p:nvSpPr>
        <p:spPr>
          <a:xfrm>
            <a:off x="592394" y="1963588"/>
            <a:ext cx="7962900" cy="2546350"/>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buNone/>
            </a:pPr>
            <a:r>
              <a:rPr lang="en-US" sz="1200" dirty="0" smtClean="0"/>
              <a:t>Rowad Coaching aims at enabling </a:t>
            </a:r>
            <a:r>
              <a:rPr lang="en-US" sz="1200" dirty="0"/>
              <a:t>and empowering </a:t>
            </a:r>
            <a:r>
              <a:rPr lang="en-US" sz="1200" dirty="0" smtClean="0"/>
              <a:t>entrepreneurs and develop them </a:t>
            </a:r>
            <a:r>
              <a:rPr lang="en-US" sz="1200" dirty="0"/>
              <a:t>to run successful enterprises through </a:t>
            </a:r>
            <a:r>
              <a:rPr lang="en-US" sz="1200" dirty="0" smtClean="0"/>
              <a:t>the various stages of the business cycle. </a:t>
            </a:r>
            <a:r>
              <a:rPr lang="en-US" sz="1200" dirty="0"/>
              <a:t>H</a:t>
            </a:r>
            <a:r>
              <a:rPr lang="en-US" sz="1200" dirty="0" smtClean="0"/>
              <a:t>ere </a:t>
            </a:r>
            <a:r>
              <a:rPr lang="en-US" sz="1200" dirty="0"/>
              <a:t>are some of the areas that coaching is offered: </a:t>
            </a:r>
          </a:p>
          <a:p>
            <a:pPr marL="0" indent="0" algn="just">
              <a:buNone/>
            </a:pPr>
            <a:endParaRPr lang="en-US" sz="1200" dirty="0" smtClean="0"/>
          </a:p>
          <a:p>
            <a:pPr marL="0" lvl="0" indent="0">
              <a:buNone/>
            </a:pPr>
            <a:endParaRPr lang="en-US" sz="1200" dirty="0" smtClean="0"/>
          </a:p>
        </p:txBody>
      </p:sp>
      <p:sp>
        <p:nvSpPr>
          <p:cNvPr id="4" name="Title 1"/>
          <p:cNvSpPr txBox="1">
            <a:spLocks/>
          </p:cNvSpPr>
          <p:nvPr/>
        </p:nvSpPr>
        <p:spPr>
          <a:xfrm>
            <a:off x="552450" y="1541908"/>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Rowad Coaching</a:t>
            </a:r>
            <a:endParaRPr lang="en-US" dirty="0">
              <a:solidFill>
                <a:srgbClr val="000E1F"/>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376" y="2646221"/>
            <a:ext cx="2131130" cy="215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627922" y="2665885"/>
            <a:ext cx="1969524" cy="261610"/>
          </a:xfrm>
          <a:prstGeom prst="rect">
            <a:avLst/>
          </a:prstGeom>
        </p:spPr>
        <p:txBody>
          <a:bodyPr wrap="square">
            <a:spAutoFit/>
          </a:bodyPr>
          <a:lstStyle/>
          <a:p>
            <a:pPr lvl="0"/>
            <a:r>
              <a:rPr lang="en-US" sz="1050" dirty="0" smtClean="0">
                <a:latin typeface="Poppins" panose="02000000000000000000" pitchFamily="2" charset="0"/>
                <a:cs typeface="Poppins" panose="02000000000000000000" pitchFamily="2" charset="0"/>
              </a:rPr>
              <a:t>Business </a:t>
            </a:r>
            <a:r>
              <a:rPr lang="en-US" sz="1050" dirty="0">
                <a:latin typeface="Poppins" panose="02000000000000000000" pitchFamily="2" charset="0"/>
                <a:cs typeface="Poppins" panose="02000000000000000000" pitchFamily="2" charset="0"/>
              </a:rPr>
              <a:t>Plan </a:t>
            </a:r>
            <a:r>
              <a:rPr lang="en-US" sz="1050" dirty="0" smtClean="0">
                <a:latin typeface="Poppins" panose="02000000000000000000" pitchFamily="2" charset="0"/>
                <a:cs typeface="Poppins" panose="02000000000000000000" pitchFamily="2" charset="0"/>
              </a:rPr>
              <a:t>Coaching </a:t>
            </a:r>
            <a:endParaRPr lang="en-US" sz="1100" dirty="0">
              <a:latin typeface="Poppins" panose="02000000000000000000" pitchFamily="2" charset="0"/>
              <a:cs typeface="Poppins" panose="02000000000000000000" pitchFamily="2" charset="0"/>
            </a:endParaRPr>
          </a:p>
        </p:txBody>
      </p:sp>
      <p:sp>
        <p:nvSpPr>
          <p:cNvPr id="13" name="Rectangle 12"/>
          <p:cNvSpPr/>
          <p:nvPr/>
        </p:nvSpPr>
        <p:spPr>
          <a:xfrm>
            <a:off x="5262103" y="4214465"/>
            <a:ext cx="1969524" cy="253916"/>
          </a:xfrm>
          <a:prstGeom prst="rect">
            <a:avLst/>
          </a:prstGeom>
        </p:spPr>
        <p:txBody>
          <a:bodyPr wrap="square">
            <a:spAutoFit/>
          </a:bodyPr>
          <a:lstStyle/>
          <a:p>
            <a:pPr lvl="0"/>
            <a:r>
              <a:rPr lang="en-US" sz="1050" dirty="0">
                <a:latin typeface="Poppins" panose="02000000000000000000" pitchFamily="2" charset="0"/>
                <a:cs typeface="Poppins" panose="02000000000000000000" pitchFamily="2" charset="0"/>
              </a:rPr>
              <a:t>Startup</a:t>
            </a:r>
            <a:r>
              <a:rPr lang="en-US" sz="1050" i="1" dirty="0"/>
              <a:t> </a:t>
            </a:r>
            <a:r>
              <a:rPr lang="en-US" sz="1050" dirty="0">
                <a:latin typeface="Poppins" panose="02000000000000000000" pitchFamily="2" charset="0"/>
                <a:cs typeface="Poppins" panose="02000000000000000000" pitchFamily="2" charset="0"/>
              </a:rPr>
              <a:t>Coaching</a:t>
            </a:r>
          </a:p>
        </p:txBody>
      </p:sp>
      <p:sp>
        <p:nvSpPr>
          <p:cNvPr id="14" name="Rectangle 13"/>
          <p:cNvSpPr/>
          <p:nvPr/>
        </p:nvSpPr>
        <p:spPr>
          <a:xfrm>
            <a:off x="3264318" y="4662342"/>
            <a:ext cx="2585884" cy="253916"/>
          </a:xfrm>
          <a:prstGeom prst="rect">
            <a:avLst/>
          </a:prstGeom>
        </p:spPr>
        <p:txBody>
          <a:bodyPr wrap="square">
            <a:spAutoFit/>
          </a:bodyPr>
          <a:lstStyle/>
          <a:p>
            <a:pPr lvl="0"/>
            <a:r>
              <a:rPr lang="en-US" sz="1050" dirty="0">
                <a:latin typeface="Poppins" panose="02000000000000000000" pitchFamily="2" charset="0"/>
                <a:cs typeface="Poppins" panose="02000000000000000000" pitchFamily="2" charset="0"/>
              </a:rPr>
              <a:t>Personal Development Coaching</a:t>
            </a:r>
          </a:p>
        </p:txBody>
      </p:sp>
      <p:sp>
        <p:nvSpPr>
          <p:cNvPr id="9" name="Rectangle 8"/>
          <p:cNvSpPr/>
          <p:nvPr/>
        </p:nvSpPr>
        <p:spPr>
          <a:xfrm>
            <a:off x="1823350" y="4184969"/>
            <a:ext cx="2124299" cy="253916"/>
          </a:xfrm>
          <a:prstGeom prst="rect">
            <a:avLst/>
          </a:prstGeom>
        </p:spPr>
        <p:txBody>
          <a:bodyPr wrap="none">
            <a:spAutoFit/>
          </a:bodyPr>
          <a:lstStyle/>
          <a:p>
            <a:r>
              <a:rPr lang="en-US" sz="1050" dirty="0">
                <a:latin typeface="Poppins" panose="02000000000000000000" pitchFamily="2" charset="0"/>
                <a:cs typeface="Poppins" panose="02000000000000000000" pitchFamily="2" charset="0"/>
              </a:rPr>
              <a:t>Financial Planning Coaching </a:t>
            </a:r>
          </a:p>
        </p:txBody>
      </p:sp>
      <p:sp>
        <p:nvSpPr>
          <p:cNvPr id="10" name="Rectangle 9"/>
          <p:cNvSpPr/>
          <p:nvPr/>
        </p:nvSpPr>
        <p:spPr>
          <a:xfrm>
            <a:off x="1593251" y="3161510"/>
            <a:ext cx="2093843" cy="253916"/>
          </a:xfrm>
          <a:prstGeom prst="rect">
            <a:avLst/>
          </a:prstGeom>
        </p:spPr>
        <p:txBody>
          <a:bodyPr wrap="none">
            <a:spAutoFit/>
          </a:bodyPr>
          <a:lstStyle/>
          <a:p>
            <a:r>
              <a:rPr lang="en-US" sz="1050" dirty="0">
                <a:latin typeface="Poppins" panose="02000000000000000000" pitchFamily="2" charset="0"/>
                <a:cs typeface="Poppins" panose="02000000000000000000" pitchFamily="2" charset="0"/>
              </a:rPr>
              <a:t>Business Strategy Coaching </a:t>
            </a:r>
          </a:p>
        </p:txBody>
      </p:sp>
      <p:sp>
        <p:nvSpPr>
          <p:cNvPr id="17" name="Rectangle 16"/>
          <p:cNvSpPr/>
          <p:nvPr/>
        </p:nvSpPr>
        <p:spPr>
          <a:xfrm>
            <a:off x="2443732" y="2665885"/>
            <a:ext cx="1819729" cy="253916"/>
          </a:xfrm>
          <a:prstGeom prst="rect">
            <a:avLst/>
          </a:prstGeom>
        </p:spPr>
        <p:txBody>
          <a:bodyPr wrap="none">
            <a:spAutoFit/>
          </a:bodyPr>
          <a:lstStyle/>
          <a:p>
            <a:r>
              <a:rPr lang="en-US" sz="1050" dirty="0" smtClean="0">
                <a:latin typeface="Poppins" panose="02000000000000000000" pitchFamily="2" charset="0"/>
                <a:cs typeface="Poppins" panose="02000000000000000000" pitchFamily="2" charset="0"/>
              </a:rPr>
              <a:t>Management Coaching </a:t>
            </a:r>
            <a:endParaRPr lang="en-US" sz="1050" dirty="0">
              <a:latin typeface="Poppins" panose="02000000000000000000" pitchFamily="2" charset="0"/>
              <a:cs typeface="Poppins" panose="02000000000000000000" pitchFamily="2" charset="0"/>
            </a:endParaRPr>
          </a:p>
        </p:txBody>
      </p:sp>
    </p:spTree>
    <p:extLst>
      <p:ext uri="{BB962C8B-B14F-4D97-AF65-F5344CB8AC3E}">
        <p14:creationId xmlns:p14="http://schemas.microsoft.com/office/powerpoint/2010/main" val="3468453542"/>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ITC Avant Garde Std Bk"/>
                <a:cs typeface="ITC Avant Garde Std Bk"/>
              </a:rPr>
              <a:t>Rowad </a:t>
            </a:r>
            <a:r>
              <a:rPr lang="en-US" sz="1800" b="1" dirty="0" smtClean="0">
                <a:latin typeface="ITC Avant Garde Std Bk"/>
                <a:cs typeface="ITC Avant Garde Std Bk"/>
              </a:rPr>
              <a:t>Essentials: </a:t>
            </a:r>
            <a:r>
              <a:rPr lang="en-US" sz="1800" b="1" dirty="0">
                <a:latin typeface="ITC Avant Garde Std Bk"/>
                <a:cs typeface="ITC Avant Garde Std Bk"/>
              </a:rPr>
              <a:t>Training</a:t>
            </a:r>
          </a:p>
        </p:txBody>
      </p:sp>
      <p:sp>
        <p:nvSpPr>
          <p:cNvPr id="3" name="Content Placeholder 2"/>
          <p:cNvSpPr txBox="1">
            <a:spLocks/>
          </p:cNvSpPr>
          <p:nvPr/>
        </p:nvSpPr>
        <p:spPr>
          <a:xfrm>
            <a:off x="552450" y="1872952"/>
            <a:ext cx="7962900" cy="1273175"/>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buNone/>
            </a:pPr>
            <a:r>
              <a:rPr lang="en-US" sz="1200" dirty="0">
                <a:cs typeface="ITC Avant Garde Std Bk"/>
              </a:rPr>
              <a:t>Rowad Training is a variety of capacity building programs that </a:t>
            </a:r>
            <a:r>
              <a:rPr lang="en-US" sz="1200" dirty="0" smtClean="0">
                <a:cs typeface="ITC Avant Garde Std Bk"/>
              </a:rPr>
              <a:t>aims to help </a:t>
            </a:r>
            <a:r>
              <a:rPr lang="en-US" sz="1200" dirty="0">
                <a:cs typeface="ITC Avant Garde Std Bk"/>
              </a:rPr>
              <a:t>entrepreneurs develop and enhance their soft and business skills in order to be able to start-up or scale their </a:t>
            </a:r>
            <a:r>
              <a:rPr lang="en-US" sz="1200" dirty="0" smtClean="0">
                <a:cs typeface="ITC Avant Garde Std Bk"/>
              </a:rPr>
              <a:t>business. </a:t>
            </a:r>
          </a:p>
          <a:p>
            <a:pPr marL="0" lvl="0" indent="0" algn="just">
              <a:buNone/>
            </a:pPr>
            <a:endParaRPr lang="en-US" sz="1200" dirty="0" smtClean="0"/>
          </a:p>
          <a:p>
            <a:pPr marL="0" lvl="0" indent="0">
              <a:buNone/>
            </a:pPr>
            <a:r>
              <a:rPr lang="en-US" sz="1200" dirty="0" smtClean="0"/>
              <a:t>The </a:t>
            </a:r>
            <a:r>
              <a:rPr lang="en-US" sz="1200" dirty="0"/>
              <a:t>entrepreneur will </a:t>
            </a:r>
            <a:r>
              <a:rPr lang="en-US" sz="1200" dirty="0" smtClean="0"/>
              <a:t>have access </a:t>
            </a:r>
            <a:r>
              <a:rPr lang="en-US" sz="1200" dirty="0"/>
              <a:t>to various training workshops </a:t>
            </a:r>
            <a:r>
              <a:rPr lang="en-US" sz="1200" dirty="0" smtClean="0"/>
              <a:t>such as one-on-one training or specialized workshops in various topics such as </a:t>
            </a:r>
            <a:r>
              <a:rPr lang="en-US" sz="1200" dirty="0">
                <a:solidFill>
                  <a:schemeClr val="bg1"/>
                </a:solidFill>
              </a:rPr>
              <a:t>HR Management</a:t>
            </a:r>
          </a:p>
          <a:p>
            <a:pPr marL="0" lvl="0" indent="0" algn="just">
              <a:buNone/>
            </a:pPr>
            <a:endParaRPr lang="en-US" sz="1200" dirty="0" smtClean="0">
              <a:solidFill>
                <a:schemeClr val="accent1">
                  <a:lumMod val="75000"/>
                </a:schemeClr>
              </a:solidFill>
            </a:endParaRPr>
          </a:p>
        </p:txBody>
      </p:sp>
      <p:sp>
        <p:nvSpPr>
          <p:cNvPr id="4" name="Title 1"/>
          <p:cNvSpPr txBox="1">
            <a:spLocks/>
          </p:cNvSpPr>
          <p:nvPr/>
        </p:nvSpPr>
        <p:spPr>
          <a:xfrm>
            <a:off x="552450" y="1560958"/>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Rowad Training</a:t>
            </a:r>
            <a:endParaRPr lang="en-US" dirty="0">
              <a:solidFill>
                <a:srgbClr val="000E1F"/>
              </a:solidFill>
            </a:endParaRPr>
          </a:p>
        </p:txBody>
      </p:sp>
      <p:sp>
        <p:nvSpPr>
          <p:cNvPr id="23" name="Oval 22"/>
          <p:cNvSpPr/>
          <p:nvPr/>
        </p:nvSpPr>
        <p:spPr>
          <a:xfrm>
            <a:off x="553929" y="3348025"/>
            <a:ext cx="255216" cy="255216"/>
          </a:xfrm>
          <a:prstGeom prst="ellipse">
            <a:avLst/>
          </a:prstGeom>
          <a:solidFill>
            <a:schemeClr val="accent2"/>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4" name="Group 23"/>
          <p:cNvGrpSpPr/>
          <p:nvPr/>
        </p:nvGrpSpPr>
        <p:grpSpPr>
          <a:xfrm>
            <a:off x="984900" y="3221025"/>
            <a:ext cx="1413675" cy="477862"/>
            <a:chOff x="582515" y="0"/>
            <a:chExt cx="1413675" cy="477862"/>
          </a:xfrm>
        </p:grpSpPr>
        <p:sp>
          <p:nvSpPr>
            <p:cNvPr id="37" name="Rectangle 36"/>
            <p:cNvSpPr/>
            <p:nvPr/>
          </p:nvSpPr>
          <p:spPr>
            <a:xfrm>
              <a:off x="582515" y="0"/>
              <a:ext cx="1413675" cy="477862"/>
            </a:xfrm>
            <a:prstGeom prst="rect">
              <a:avLst/>
            </a:prstGeom>
            <a:solidFill>
              <a:schemeClr val="accent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p:cNvSpPr/>
            <p:nvPr/>
          </p:nvSpPr>
          <p:spPr>
            <a:xfrm>
              <a:off x="582515" y="0"/>
              <a:ext cx="1413675" cy="4778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Business Management</a:t>
              </a:r>
              <a:endParaRPr lang="en-US" sz="1200" kern="1200" dirty="0">
                <a:solidFill>
                  <a:schemeClr val="bg1"/>
                </a:solidFill>
              </a:endParaRPr>
            </a:p>
          </p:txBody>
        </p:sp>
      </p:grpSp>
      <p:sp>
        <p:nvSpPr>
          <p:cNvPr id="25" name="Chord 24"/>
          <p:cNvSpPr/>
          <p:nvPr/>
        </p:nvSpPr>
        <p:spPr>
          <a:xfrm>
            <a:off x="2647833" y="3395812"/>
            <a:ext cx="204172" cy="204172"/>
          </a:xfrm>
          <a:prstGeom prst="chord">
            <a:avLst>
              <a:gd name="adj1" fmla="val 11029610"/>
              <a:gd name="adj2" fmla="val 1080000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26" name="Group 25"/>
          <p:cNvGrpSpPr/>
          <p:nvPr/>
        </p:nvGrpSpPr>
        <p:grpSpPr>
          <a:xfrm>
            <a:off x="3075547" y="3221025"/>
            <a:ext cx="1413675" cy="477862"/>
            <a:chOff x="2673162" y="0"/>
            <a:chExt cx="1413675" cy="477862"/>
          </a:xfrm>
        </p:grpSpPr>
        <p:sp>
          <p:nvSpPr>
            <p:cNvPr id="35" name="Rectangle 34"/>
            <p:cNvSpPr/>
            <p:nvPr/>
          </p:nvSpPr>
          <p:spPr>
            <a:xfrm>
              <a:off x="2673162" y="0"/>
              <a:ext cx="1413675" cy="477862"/>
            </a:xfrm>
            <a:prstGeom prst="rect">
              <a:avLst/>
            </a:prstGeom>
            <a:solidFill>
              <a:schemeClr val="accent3"/>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673162" y="0"/>
              <a:ext cx="1413675" cy="4778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Marketing</a:t>
              </a:r>
            </a:p>
          </p:txBody>
        </p:sp>
      </p:grpSp>
      <p:sp>
        <p:nvSpPr>
          <p:cNvPr id="27" name="Chord 26"/>
          <p:cNvSpPr/>
          <p:nvPr/>
        </p:nvSpPr>
        <p:spPr>
          <a:xfrm>
            <a:off x="4738480" y="3395812"/>
            <a:ext cx="204172" cy="204172"/>
          </a:xfrm>
          <a:prstGeom prst="chord">
            <a:avLst>
              <a:gd name="adj1" fmla="val 13912951"/>
              <a:gd name="adj2" fmla="val 12600000"/>
            </a:avLst>
          </a:prstGeom>
          <a:solidFill>
            <a:schemeClr val="accent4"/>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grpSp>
        <p:nvGrpSpPr>
          <p:cNvPr id="28" name="Group 27"/>
          <p:cNvGrpSpPr/>
          <p:nvPr/>
        </p:nvGrpSpPr>
        <p:grpSpPr>
          <a:xfrm>
            <a:off x="5166194" y="3221025"/>
            <a:ext cx="1413675" cy="477862"/>
            <a:chOff x="4763809" y="0"/>
            <a:chExt cx="1413675" cy="477862"/>
          </a:xfrm>
          <a:solidFill>
            <a:schemeClr val="accent4"/>
          </a:solidFill>
        </p:grpSpPr>
        <p:sp>
          <p:nvSpPr>
            <p:cNvPr id="33" name="Rectangle 32"/>
            <p:cNvSpPr/>
            <p:nvPr/>
          </p:nvSpPr>
          <p:spPr>
            <a:xfrm>
              <a:off x="4763809" y="0"/>
              <a:ext cx="1413675" cy="47786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4763809" y="0"/>
              <a:ext cx="1413675" cy="47786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Franchise</a:t>
              </a:r>
            </a:p>
          </p:txBody>
        </p:sp>
      </p:grpSp>
      <p:sp>
        <p:nvSpPr>
          <p:cNvPr id="29" name="Chord 28"/>
          <p:cNvSpPr/>
          <p:nvPr/>
        </p:nvSpPr>
        <p:spPr>
          <a:xfrm>
            <a:off x="6829127" y="3395812"/>
            <a:ext cx="204172" cy="204172"/>
          </a:xfrm>
          <a:prstGeom prst="chord">
            <a:avLst>
              <a:gd name="adj1" fmla="val 16200000"/>
              <a:gd name="adj2" fmla="val 16200000"/>
            </a:avLst>
          </a:prstGeom>
          <a:solidFill>
            <a:schemeClr val="accent5"/>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nvGrpSpPr>
          <p:cNvPr id="30" name="Group 29"/>
          <p:cNvGrpSpPr/>
          <p:nvPr/>
        </p:nvGrpSpPr>
        <p:grpSpPr>
          <a:xfrm>
            <a:off x="7256840" y="3221025"/>
            <a:ext cx="1413675" cy="477862"/>
            <a:chOff x="6854455" y="0"/>
            <a:chExt cx="1413675" cy="477862"/>
          </a:xfrm>
          <a:solidFill>
            <a:schemeClr val="accent5"/>
          </a:solidFill>
        </p:grpSpPr>
        <p:sp>
          <p:nvSpPr>
            <p:cNvPr id="31" name="Rectangle 30"/>
            <p:cNvSpPr/>
            <p:nvPr/>
          </p:nvSpPr>
          <p:spPr>
            <a:xfrm>
              <a:off x="6854455" y="0"/>
              <a:ext cx="1413675" cy="47786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6854455" y="0"/>
              <a:ext cx="1413675" cy="47786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Patent &amp; Legal Framework</a:t>
              </a:r>
            </a:p>
          </p:txBody>
        </p:sp>
      </p:grpSp>
      <p:sp>
        <p:nvSpPr>
          <p:cNvPr id="39" name="Oval 38"/>
          <p:cNvSpPr/>
          <p:nvPr/>
        </p:nvSpPr>
        <p:spPr>
          <a:xfrm>
            <a:off x="570214" y="4101652"/>
            <a:ext cx="255216" cy="255216"/>
          </a:xfrm>
          <a:prstGeom prst="ellipse">
            <a:avLst/>
          </a:prstGeom>
          <a:solidFill>
            <a:schemeClr val="accent2"/>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40" name="Group 39"/>
          <p:cNvGrpSpPr/>
          <p:nvPr/>
        </p:nvGrpSpPr>
        <p:grpSpPr>
          <a:xfrm>
            <a:off x="1001185" y="3974652"/>
            <a:ext cx="1413675" cy="477862"/>
            <a:chOff x="582515" y="0"/>
            <a:chExt cx="1413675" cy="477862"/>
          </a:xfrm>
        </p:grpSpPr>
        <p:sp>
          <p:nvSpPr>
            <p:cNvPr id="41" name="Rectangle 40"/>
            <p:cNvSpPr/>
            <p:nvPr/>
          </p:nvSpPr>
          <p:spPr>
            <a:xfrm>
              <a:off x="582515" y="0"/>
              <a:ext cx="1413675" cy="477862"/>
            </a:xfrm>
            <a:prstGeom prst="rect">
              <a:avLst/>
            </a:prstGeom>
            <a:solidFill>
              <a:schemeClr val="accent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Rectangle 41"/>
            <p:cNvSpPr/>
            <p:nvPr/>
          </p:nvSpPr>
          <p:spPr>
            <a:xfrm>
              <a:off x="582515" y="0"/>
              <a:ext cx="1413675" cy="4778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ICT</a:t>
              </a:r>
              <a:endParaRPr lang="en-US" sz="1200" kern="1200" dirty="0">
                <a:solidFill>
                  <a:schemeClr val="bg1"/>
                </a:solidFill>
              </a:endParaRPr>
            </a:p>
          </p:txBody>
        </p:sp>
      </p:grpSp>
      <p:sp>
        <p:nvSpPr>
          <p:cNvPr id="43" name="Chord 42"/>
          <p:cNvSpPr/>
          <p:nvPr/>
        </p:nvSpPr>
        <p:spPr>
          <a:xfrm>
            <a:off x="2664118" y="4149439"/>
            <a:ext cx="204172" cy="204172"/>
          </a:xfrm>
          <a:prstGeom prst="chord">
            <a:avLst>
              <a:gd name="adj1" fmla="val 11029610"/>
              <a:gd name="adj2" fmla="val 1080000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44" name="Group 43"/>
          <p:cNvGrpSpPr/>
          <p:nvPr/>
        </p:nvGrpSpPr>
        <p:grpSpPr>
          <a:xfrm>
            <a:off x="3091832" y="3974651"/>
            <a:ext cx="1413675" cy="477862"/>
            <a:chOff x="2673162" y="0"/>
            <a:chExt cx="1413675" cy="477862"/>
          </a:xfrm>
        </p:grpSpPr>
        <p:sp>
          <p:nvSpPr>
            <p:cNvPr id="45" name="Rectangle 44"/>
            <p:cNvSpPr/>
            <p:nvPr/>
          </p:nvSpPr>
          <p:spPr>
            <a:xfrm>
              <a:off x="2673162" y="0"/>
              <a:ext cx="1413675" cy="477862"/>
            </a:xfrm>
            <a:prstGeom prst="rect">
              <a:avLst/>
            </a:prstGeom>
            <a:solidFill>
              <a:schemeClr val="accent3"/>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Rectangle 45"/>
            <p:cNvSpPr/>
            <p:nvPr/>
          </p:nvSpPr>
          <p:spPr>
            <a:xfrm>
              <a:off x="2673162" y="0"/>
              <a:ext cx="1413675" cy="4778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dirty="0" smtClean="0">
                  <a:solidFill>
                    <a:schemeClr val="bg1"/>
                  </a:solidFill>
                </a:rPr>
                <a:t>HR Management</a:t>
              </a:r>
              <a:endParaRPr lang="en-US" sz="1200" kern="1200" dirty="0" smtClean="0">
                <a:solidFill>
                  <a:schemeClr val="bg1"/>
                </a:solidFill>
              </a:endParaRPr>
            </a:p>
          </p:txBody>
        </p:sp>
      </p:grpSp>
      <p:sp>
        <p:nvSpPr>
          <p:cNvPr id="47" name="Chord 46"/>
          <p:cNvSpPr/>
          <p:nvPr/>
        </p:nvSpPr>
        <p:spPr>
          <a:xfrm>
            <a:off x="4754765" y="4149439"/>
            <a:ext cx="204172" cy="204172"/>
          </a:xfrm>
          <a:prstGeom prst="chord">
            <a:avLst>
              <a:gd name="adj1" fmla="val 13912951"/>
              <a:gd name="adj2" fmla="val 12600000"/>
            </a:avLst>
          </a:prstGeom>
          <a:solidFill>
            <a:schemeClr val="accent4"/>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grpSp>
        <p:nvGrpSpPr>
          <p:cNvPr id="48" name="Group 47"/>
          <p:cNvGrpSpPr/>
          <p:nvPr/>
        </p:nvGrpSpPr>
        <p:grpSpPr>
          <a:xfrm>
            <a:off x="5182479" y="3974652"/>
            <a:ext cx="1413675" cy="477862"/>
            <a:chOff x="4763809" y="0"/>
            <a:chExt cx="1413675" cy="477862"/>
          </a:xfrm>
          <a:solidFill>
            <a:schemeClr val="accent4"/>
          </a:solidFill>
        </p:grpSpPr>
        <p:sp>
          <p:nvSpPr>
            <p:cNvPr id="49" name="Rectangle 48"/>
            <p:cNvSpPr/>
            <p:nvPr/>
          </p:nvSpPr>
          <p:spPr>
            <a:xfrm>
              <a:off x="4763809" y="0"/>
              <a:ext cx="1413675" cy="47786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Rectangle 49"/>
            <p:cNvSpPr/>
            <p:nvPr/>
          </p:nvSpPr>
          <p:spPr>
            <a:xfrm>
              <a:off x="4763809" y="0"/>
              <a:ext cx="1413675" cy="47786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Soft Skills</a:t>
              </a:r>
            </a:p>
          </p:txBody>
        </p:sp>
      </p:grpSp>
      <p:sp>
        <p:nvSpPr>
          <p:cNvPr id="51" name="Chord 50"/>
          <p:cNvSpPr/>
          <p:nvPr/>
        </p:nvSpPr>
        <p:spPr>
          <a:xfrm>
            <a:off x="6845412" y="4149439"/>
            <a:ext cx="204172" cy="204172"/>
          </a:xfrm>
          <a:prstGeom prst="chord">
            <a:avLst>
              <a:gd name="adj1" fmla="val 16200000"/>
              <a:gd name="adj2" fmla="val 16200000"/>
            </a:avLst>
          </a:prstGeom>
          <a:solidFill>
            <a:schemeClr val="accent5"/>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nvGrpSpPr>
          <p:cNvPr id="52" name="Group 51"/>
          <p:cNvGrpSpPr/>
          <p:nvPr/>
        </p:nvGrpSpPr>
        <p:grpSpPr>
          <a:xfrm>
            <a:off x="7273125" y="3974652"/>
            <a:ext cx="1413675" cy="477862"/>
            <a:chOff x="6854455" y="0"/>
            <a:chExt cx="1413675" cy="477862"/>
          </a:xfrm>
          <a:solidFill>
            <a:schemeClr val="accent5"/>
          </a:solidFill>
        </p:grpSpPr>
        <p:sp>
          <p:nvSpPr>
            <p:cNvPr id="53" name="Rectangle 52"/>
            <p:cNvSpPr/>
            <p:nvPr/>
          </p:nvSpPr>
          <p:spPr>
            <a:xfrm>
              <a:off x="6854455" y="0"/>
              <a:ext cx="1413675" cy="47786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54" name="Rectangle 53"/>
            <p:cNvSpPr/>
            <p:nvPr/>
          </p:nvSpPr>
          <p:spPr>
            <a:xfrm>
              <a:off x="6854455" y="0"/>
              <a:ext cx="1413675" cy="47786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Financial Management</a:t>
              </a:r>
            </a:p>
          </p:txBody>
        </p:sp>
      </p:grpSp>
    </p:spTree>
    <p:extLst>
      <p:ext uri="{BB962C8B-B14F-4D97-AF65-F5344CB8AC3E}">
        <p14:creationId xmlns:p14="http://schemas.microsoft.com/office/powerpoint/2010/main" val="2931270161"/>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ITC Avant Garde Std Bk"/>
                <a:cs typeface="ITC Avant Garde Std Bk"/>
              </a:rPr>
              <a:t>Rowad </a:t>
            </a:r>
            <a:r>
              <a:rPr lang="en-US" sz="1800" b="1" dirty="0" smtClean="0">
                <a:latin typeface="ITC Avant Garde Std Bk"/>
                <a:cs typeface="ITC Avant Garde Std Bk"/>
              </a:rPr>
              <a:t>Essentials: </a:t>
            </a:r>
            <a:r>
              <a:rPr lang="en-US" sz="1800" b="1" dirty="0">
                <a:latin typeface="ITC Avant Garde Std Bk"/>
                <a:cs typeface="ITC Avant Garde Std Bk"/>
              </a:rPr>
              <a:t>Mentoring</a:t>
            </a:r>
          </a:p>
        </p:txBody>
      </p:sp>
      <p:sp>
        <p:nvSpPr>
          <p:cNvPr id="3" name="Content Placeholder 2"/>
          <p:cNvSpPr txBox="1">
            <a:spLocks/>
          </p:cNvSpPr>
          <p:nvPr/>
        </p:nvSpPr>
        <p:spPr>
          <a:xfrm>
            <a:off x="590550" y="2155506"/>
            <a:ext cx="8096250" cy="1913511"/>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a:cs typeface="ITC Avant Garde Std Bk"/>
              </a:rPr>
              <a:t>The Rowad Mentoring Program is a network built to </a:t>
            </a:r>
            <a:r>
              <a:rPr lang="en-US" sz="1200" dirty="0" smtClean="0">
                <a:cs typeface="ITC Avant Garde Std Bk"/>
              </a:rPr>
              <a:t>connect </a:t>
            </a:r>
            <a:r>
              <a:rPr lang="en-US" sz="1200" dirty="0">
                <a:cs typeface="ITC Avant Garde Std Bk"/>
              </a:rPr>
              <a:t>all types of entrepreneurs at any stage of the business </a:t>
            </a:r>
            <a:r>
              <a:rPr lang="en-US" sz="1200" dirty="0" smtClean="0">
                <a:cs typeface="ITC Avant Garde Std Bk"/>
              </a:rPr>
              <a:t>cycle with our </a:t>
            </a:r>
            <a:r>
              <a:rPr lang="en-US" sz="1200" dirty="0">
                <a:cs typeface="ITC Avant Garde Std Bk"/>
              </a:rPr>
              <a:t>network </a:t>
            </a:r>
            <a:r>
              <a:rPr lang="en-US" sz="1200" dirty="0" smtClean="0">
                <a:cs typeface="ITC Avant Garde Std Bk"/>
              </a:rPr>
              <a:t>of expertise from </a:t>
            </a:r>
            <a:r>
              <a:rPr lang="en-US" sz="1200" dirty="0">
                <a:cs typeface="ITC Avant Garde Std Bk"/>
              </a:rPr>
              <a:t>different backgrounds which include entrepreneurs, industry specialists, academics, certified mentors, </a:t>
            </a:r>
            <a:r>
              <a:rPr lang="en-US" sz="1200" dirty="0" smtClean="0">
                <a:cs typeface="ITC Avant Garde Std Bk"/>
              </a:rPr>
              <a:t>investors and </a:t>
            </a:r>
            <a:r>
              <a:rPr lang="en-US" sz="1200" dirty="0">
                <a:cs typeface="ITC Avant Garde Std Bk"/>
              </a:rPr>
              <a:t>organizations to support entrepreneurs and assist them to start-up, grow, or even enhance their distressed </a:t>
            </a:r>
            <a:r>
              <a:rPr lang="en-US" sz="1200" dirty="0" smtClean="0">
                <a:cs typeface="ITC Avant Garde Std Bk"/>
              </a:rPr>
              <a:t>enterprise</a:t>
            </a:r>
            <a:r>
              <a:rPr lang="en-US" sz="1200" dirty="0">
                <a:cs typeface="ITC Avant Garde Std Bk"/>
              </a:rPr>
              <a:t>. </a:t>
            </a:r>
            <a:endParaRPr lang="en-US" sz="1200" dirty="0" smtClean="0">
              <a:cs typeface="ITC Avant Garde Std Bk"/>
            </a:endParaRPr>
          </a:p>
          <a:p>
            <a:pPr marL="0" indent="0" algn="just">
              <a:buNone/>
            </a:pPr>
            <a:endParaRPr lang="en-US" sz="1200" dirty="0">
              <a:cs typeface="ITC Avant Garde Std Bk"/>
            </a:endParaRPr>
          </a:p>
          <a:p>
            <a:pPr marL="0" indent="0" algn="just">
              <a:buNone/>
            </a:pPr>
            <a:r>
              <a:rPr lang="en-US" sz="1200" b="1" dirty="0" smtClean="0">
                <a:cs typeface="ITC Avant Garde Std Bk"/>
              </a:rPr>
              <a:t>Rowad Mentoring Program offers:</a:t>
            </a:r>
          </a:p>
          <a:p>
            <a:pPr algn="just">
              <a:lnSpc>
                <a:spcPct val="150000"/>
              </a:lnSpc>
            </a:pPr>
            <a:r>
              <a:rPr lang="en-US" sz="1200" dirty="0" smtClean="0">
                <a:cs typeface="ITC Avant Garde Std Bk"/>
              </a:rPr>
              <a:t>One to One Mentorship </a:t>
            </a:r>
          </a:p>
          <a:p>
            <a:pPr algn="just">
              <a:lnSpc>
                <a:spcPct val="150000"/>
              </a:lnSpc>
            </a:pPr>
            <a:r>
              <a:rPr lang="en-US" sz="1200" dirty="0" smtClean="0">
                <a:cs typeface="ITC Avant Garde Std Bk"/>
              </a:rPr>
              <a:t>Group Mentorship </a:t>
            </a:r>
          </a:p>
          <a:p>
            <a:pPr algn="just">
              <a:lnSpc>
                <a:spcPct val="150000"/>
              </a:lnSpc>
            </a:pPr>
            <a:r>
              <a:rPr lang="en-US" sz="1200" dirty="0" smtClean="0">
                <a:cs typeface="ITC Avant Garde Std Bk"/>
              </a:rPr>
              <a:t>Virtual Mentorship </a:t>
            </a:r>
          </a:p>
          <a:p>
            <a:pPr marL="0" indent="0" algn="just">
              <a:buNone/>
            </a:pPr>
            <a:endParaRPr lang="en-US" sz="1200" dirty="0">
              <a:cs typeface="ITC Avant Garde Std Bk"/>
            </a:endParaRPr>
          </a:p>
          <a:p>
            <a:pPr marL="0" indent="0" algn="just">
              <a:buNone/>
            </a:pPr>
            <a:endParaRPr lang="en-US" sz="1200" dirty="0" smtClean="0">
              <a:cs typeface="ITC Avant Garde Std Bk"/>
            </a:endParaRPr>
          </a:p>
          <a:p>
            <a:pPr marL="0" indent="0" algn="just">
              <a:buNone/>
            </a:pPr>
            <a:endParaRPr lang="en-US" sz="1200" dirty="0">
              <a:cs typeface="ITC Avant Garde Std Bk"/>
            </a:endParaRPr>
          </a:p>
          <a:p>
            <a:pPr marL="0" indent="0" algn="just">
              <a:buNone/>
            </a:pPr>
            <a:endParaRPr lang="en-US" sz="1200" dirty="0" smtClean="0">
              <a:cs typeface="ITC Avant Garde Std Bk"/>
            </a:endParaRPr>
          </a:p>
        </p:txBody>
      </p:sp>
      <p:sp>
        <p:nvSpPr>
          <p:cNvPr id="4" name="Title 1"/>
          <p:cNvSpPr txBox="1">
            <a:spLocks/>
          </p:cNvSpPr>
          <p:nvPr/>
        </p:nvSpPr>
        <p:spPr>
          <a:xfrm>
            <a:off x="571500" y="1541908"/>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Rowad Mentoring</a:t>
            </a:r>
            <a:endParaRPr lang="en-US" dirty="0">
              <a:solidFill>
                <a:srgbClr val="000E1F"/>
              </a:solidFill>
            </a:endParaRPr>
          </a:p>
        </p:txBody>
      </p:sp>
    </p:spTree>
    <p:extLst>
      <p:ext uri="{BB962C8B-B14F-4D97-AF65-F5344CB8AC3E}">
        <p14:creationId xmlns:p14="http://schemas.microsoft.com/office/powerpoint/2010/main" val="3427144029"/>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ITC Avant Garde Std Bk"/>
                <a:cs typeface="ITC Avant Garde Std Bk"/>
              </a:rPr>
              <a:t>Rowad </a:t>
            </a:r>
            <a:r>
              <a:rPr lang="en-US" sz="1800" b="1" dirty="0" smtClean="0">
                <a:latin typeface="ITC Avant Garde Std Bk"/>
                <a:cs typeface="ITC Avant Garde Std Bk"/>
              </a:rPr>
              <a:t>Essentials: </a:t>
            </a:r>
            <a:r>
              <a:rPr lang="en-US" sz="1800" b="1" dirty="0">
                <a:latin typeface="ITC Avant Garde Std Bk"/>
                <a:cs typeface="ITC Avant Garde Std Bk"/>
              </a:rPr>
              <a:t>Funding</a:t>
            </a:r>
          </a:p>
        </p:txBody>
      </p:sp>
      <p:sp>
        <p:nvSpPr>
          <p:cNvPr id="3" name="Content Placeholder 2"/>
          <p:cNvSpPr txBox="1">
            <a:spLocks/>
          </p:cNvSpPr>
          <p:nvPr/>
        </p:nvSpPr>
        <p:spPr>
          <a:xfrm>
            <a:off x="590550" y="2016124"/>
            <a:ext cx="8096250" cy="2803525"/>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buNone/>
            </a:pPr>
            <a:r>
              <a:rPr lang="en-US" sz="1200" dirty="0">
                <a:cs typeface="ITC Avant Garde Std Bk"/>
              </a:rPr>
              <a:t>Rowad Funding supports the growth and development of innovative projects that yield substantial economic, social &amp; environmental benefits; giving priority to projects that have a strong impact on the economy such as high productivity, job creation, export capabilities, among others.</a:t>
            </a:r>
            <a:r>
              <a:rPr lang="en-US" sz="1200" dirty="0" smtClean="0"/>
              <a:t> </a:t>
            </a:r>
          </a:p>
          <a:p>
            <a:pPr marL="0" lvl="0" indent="0" algn="just">
              <a:buNone/>
            </a:pPr>
            <a:endParaRPr lang="en-US" sz="1200" dirty="0" smtClean="0"/>
          </a:p>
          <a:p>
            <a:pPr marL="0" indent="0" algn="just">
              <a:buNone/>
            </a:pPr>
            <a:r>
              <a:rPr lang="en-US" sz="1200" dirty="0"/>
              <a:t>Through our funding pillar we provide guidance and assistance to entrepreneurs to access funding solutions for their </a:t>
            </a:r>
            <a:r>
              <a:rPr lang="en-US" sz="1200" dirty="0" smtClean="0"/>
              <a:t>business through the following: </a:t>
            </a:r>
          </a:p>
        </p:txBody>
      </p:sp>
      <p:sp>
        <p:nvSpPr>
          <p:cNvPr id="4" name="Title 1"/>
          <p:cNvSpPr txBox="1">
            <a:spLocks/>
          </p:cNvSpPr>
          <p:nvPr/>
        </p:nvSpPr>
        <p:spPr>
          <a:xfrm>
            <a:off x="561975" y="1570483"/>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Rowad Funding</a:t>
            </a:r>
            <a:endParaRPr lang="en-US" dirty="0">
              <a:solidFill>
                <a:srgbClr val="000E1F"/>
              </a:solidFill>
            </a:endParaRPr>
          </a:p>
        </p:txBody>
      </p:sp>
      <p:graphicFrame>
        <p:nvGraphicFramePr>
          <p:cNvPr id="5" name="Diagram 4"/>
          <p:cNvGraphicFramePr/>
          <p:nvPr>
            <p:extLst>
              <p:ext uri="{D42A27DB-BD31-4B8C-83A1-F6EECF244321}">
                <p14:modId xmlns:p14="http://schemas.microsoft.com/office/powerpoint/2010/main" val="1731909923"/>
              </p:ext>
            </p:extLst>
          </p:nvPr>
        </p:nvGraphicFramePr>
        <p:xfrm>
          <a:off x="495300" y="3419475"/>
          <a:ext cx="8020050" cy="118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217670"/>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95769" y="1256164"/>
            <a:ext cx="7620000" cy="868627"/>
          </a:xfrm>
          <a:prstGeom prst="rect">
            <a:avLst/>
          </a:prstGeom>
        </p:spPr>
        <p:txBody>
          <a:bodyPr vert="horz" lIns="91440" tIns="45720" rIns="91440" bIns="45720" rtlCol="0" anchor="ctr">
            <a:normAutofit fontScale="97500"/>
          </a:bodyPr>
          <a:lstStyle>
            <a:lvl1pPr>
              <a:spcBef>
                <a:spcPct val="0"/>
              </a:spcBef>
              <a:buNone/>
              <a:defRPr sz="2000" b="1" i="0">
                <a:solidFill>
                  <a:schemeClr val="tx2">
                    <a:lumMod val="75000"/>
                  </a:schemeClr>
                </a:solidFill>
                <a:latin typeface="ITC Avant Garde Std Bk"/>
                <a:ea typeface="+mj-ea"/>
                <a:cs typeface="Poppins" panose="02000000000000000000" pitchFamily="2" charset="0"/>
              </a:defRPr>
            </a:lvl1pPr>
          </a:lstStyle>
          <a:p>
            <a:r>
              <a:rPr lang="en-US" sz="1500" dirty="0" smtClean="0"/>
              <a:t>About Rowad </a:t>
            </a:r>
            <a:r>
              <a:rPr lang="en-US" sz="1500" dirty="0"/>
              <a:t>Partners</a:t>
            </a:r>
          </a:p>
        </p:txBody>
      </p:sp>
      <p:sp>
        <p:nvSpPr>
          <p:cNvPr id="5" name="TextBox 4"/>
          <p:cNvSpPr txBox="1"/>
          <p:nvPr/>
        </p:nvSpPr>
        <p:spPr>
          <a:xfrm>
            <a:off x="457200" y="746084"/>
            <a:ext cx="7543800" cy="338584"/>
          </a:xfrm>
          <a:prstGeom prst="rect">
            <a:avLst/>
          </a:prstGeom>
        </p:spPr>
        <p:txBody>
          <a:bodyPr vert="horz" lIns="91440" tIns="45720" rIns="91440" bIns="45720" rtlCol="0" anchor="ctr">
            <a:noAutofit/>
          </a:bodyPr>
          <a:lstStyle>
            <a:lvl1pPr>
              <a:spcBef>
                <a:spcPct val="0"/>
              </a:spcBef>
              <a:buNone/>
              <a:defRPr b="1" i="0">
                <a:solidFill>
                  <a:srgbClr val="FFFFFE"/>
                </a:solidFill>
                <a:latin typeface="ITC Avant Garde Std Bk"/>
                <a:ea typeface="+mj-ea"/>
                <a:cs typeface="ITC Avant Garde Std Bk"/>
              </a:defRPr>
            </a:lvl1pPr>
          </a:lstStyle>
          <a:p>
            <a:r>
              <a:rPr lang="en-US" dirty="0"/>
              <a:t>Rowad </a:t>
            </a:r>
            <a:r>
              <a:rPr lang="en-US" dirty="0" smtClean="0"/>
              <a:t>Essentials: </a:t>
            </a:r>
            <a:r>
              <a:rPr lang="en-US" dirty="0"/>
              <a:t>Partners</a:t>
            </a:r>
          </a:p>
        </p:txBody>
      </p:sp>
      <p:sp>
        <p:nvSpPr>
          <p:cNvPr id="6" name="Rectangle 5"/>
          <p:cNvSpPr/>
          <p:nvPr/>
        </p:nvSpPr>
        <p:spPr>
          <a:xfrm>
            <a:off x="533398" y="2077254"/>
            <a:ext cx="7915275" cy="2492990"/>
          </a:xfrm>
          <a:prstGeom prst="rect">
            <a:avLst/>
          </a:prstGeom>
        </p:spPr>
        <p:txBody>
          <a:bodyPr wrap="square">
            <a:spAutoFit/>
          </a:bodyPr>
          <a:lstStyle/>
          <a:p>
            <a:pPr algn="just"/>
            <a:r>
              <a:rPr lang="en-US" sz="1200" dirty="0" smtClean="0"/>
              <a:t>Our </a:t>
            </a:r>
            <a:r>
              <a:rPr lang="en-US" sz="1200" dirty="0"/>
              <a:t>Partners program provide exclusive products and services that support entrepreneurs and their </a:t>
            </a:r>
            <a:r>
              <a:rPr lang="en-US" sz="1200" dirty="0" smtClean="0"/>
              <a:t>businesses.  </a:t>
            </a:r>
            <a:r>
              <a:rPr lang="en-US" sz="1200" dirty="0"/>
              <a:t>Rowad Partners </a:t>
            </a:r>
            <a:r>
              <a:rPr lang="en-US" sz="1200" dirty="0" smtClean="0"/>
              <a:t>offered </a:t>
            </a:r>
            <a:r>
              <a:rPr lang="en-US" sz="1200" dirty="0"/>
              <a:t>by local and regional partners for all Rowad Program members to avail and benefit.  Our Partners offer their products and services at preferential or pro bono rates exclusive to a Rowad Startup and include financial management, bookkeeping, IT support, legal support, Human </a:t>
            </a:r>
            <a:r>
              <a:rPr lang="en-US" sz="1200" dirty="0" smtClean="0"/>
              <a:t>Resources recruitment, </a:t>
            </a:r>
            <a:r>
              <a:rPr lang="en-US" sz="1200" dirty="0"/>
              <a:t>Business Consultancy, etc. </a:t>
            </a:r>
          </a:p>
          <a:p>
            <a:pPr algn="just"/>
            <a:endParaRPr lang="en-US" sz="1200" dirty="0">
              <a:latin typeface="ITC Avant Garde Std Bk"/>
              <a:cs typeface="ITC Avant Garde Std Bk"/>
            </a:endParaRPr>
          </a:p>
          <a:p>
            <a:pPr algn="just"/>
            <a:r>
              <a:rPr lang="en-US" sz="1200" dirty="0" smtClean="0">
                <a:latin typeface="ITC Avant Garde Std Bk"/>
                <a:cs typeface="ITC Avant Garde Std Bk"/>
              </a:rPr>
              <a:t>Rowad Partners offers Rowad members the followings </a:t>
            </a:r>
          </a:p>
          <a:p>
            <a:pPr algn="just"/>
            <a:endParaRPr lang="en-US" sz="1200" dirty="0">
              <a:latin typeface="ITC Avant Garde Std Bk"/>
              <a:cs typeface="ITC Avant Garde Std Bk"/>
            </a:endParaRPr>
          </a:p>
          <a:p>
            <a:pPr marL="171450" lvl="0" indent="-171450">
              <a:buFont typeface="Arial" panose="020B0604020202020204" pitchFamily="34" charset="0"/>
              <a:buChar char="•"/>
            </a:pPr>
            <a:r>
              <a:rPr lang="en-US" sz="1200" dirty="0" smtClean="0">
                <a:latin typeface="ITC Avant Garde Std Bk"/>
                <a:cs typeface="ITC Avant Garde Std Bk"/>
              </a:rPr>
              <a:t>Pro bono/Preferential </a:t>
            </a:r>
            <a:r>
              <a:rPr lang="en-US" sz="1200" dirty="0">
                <a:latin typeface="ITC Avant Garde Std Bk"/>
                <a:cs typeface="ITC Avant Garde Std Bk"/>
              </a:rPr>
              <a:t>Rates</a:t>
            </a:r>
          </a:p>
          <a:p>
            <a:pPr marL="171450" lvl="0" indent="-171450">
              <a:buFont typeface="Arial" panose="020B0604020202020204" pitchFamily="34" charset="0"/>
              <a:buChar char="•"/>
            </a:pPr>
            <a:endParaRPr lang="en-US" sz="1200" dirty="0">
              <a:latin typeface="ITC Avant Garde Std Bk"/>
              <a:cs typeface="ITC Avant Garde Std Bk"/>
            </a:endParaRPr>
          </a:p>
          <a:p>
            <a:pPr marL="171450" lvl="0" indent="-171450">
              <a:buFont typeface="Arial" panose="020B0604020202020204" pitchFamily="34" charset="0"/>
              <a:buChar char="•"/>
            </a:pPr>
            <a:r>
              <a:rPr lang="en-US" sz="1200" dirty="0">
                <a:latin typeface="ITC Avant Garde Std Bk"/>
                <a:cs typeface="ITC Avant Garde Std Bk"/>
              </a:rPr>
              <a:t>High Quality Products and Services</a:t>
            </a:r>
          </a:p>
          <a:p>
            <a:pPr marL="171450" lvl="0" indent="-171450">
              <a:buFont typeface="Arial" panose="020B0604020202020204" pitchFamily="34" charset="0"/>
              <a:buChar char="•"/>
            </a:pPr>
            <a:endParaRPr lang="en-US" sz="1200" dirty="0">
              <a:latin typeface="ITC Avant Garde Std Bk"/>
              <a:cs typeface="ITC Avant Garde Std Bk"/>
            </a:endParaRPr>
          </a:p>
          <a:p>
            <a:pPr marL="171450" lvl="0" indent="-171450">
              <a:buFont typeface="Arial" panose="020B0604020202020204" pitchFamily="34" charset="0"/>
              <a:buChar char="•"/>
            </a:pPr>
            <a:r>
              <a:rPr lang="en-US" sz="1200" dirty="0">
                <a:latin typeface="ITC Avant Garde Std Bk"/>
                <a:cs typeface="ITC Avant Garde Std Bk"/>
              </a:rPr>
              <a:t>Excellent Customer Service</a:t>
            </a:r>
          </a:p>
        </p:txBody>
      </p:sp>
    </p:spTree>
    <p:extLst>
      <p:ext uri="{BB962C8B-B14F-4D97-AF65-F5344CB8AC3E}">
        <p14:creationId xmlns:p14="http://schemas.microsoft.com/office/powerpoint/2010/main" val="870863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36</a:t>
            </a:fld>
            <a:endParaRPr lang="en-US"/>
          </a:p>
        </p:txBody>
      </p:sp>
    </p:spTree>
    <p:extLst>
      <p:ext uri="{BB962C8B-B14F-4D97-AF65-F5344CB8AC3E}">
        <p14:creationId xmlns:p14="http://schemas.microsoft.com/office/powerpoint/2010/main" val="41571956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76105" y="1216836"/>
            <a:ext cx="7620000" cy="868627"/>
          </a:xfrm>
          <a:prstGeom prst="rect">
            <a:avLst/>
          </a:prstGeom>
        </p:spPr>
        <p:txBody>
          <a:bodyPr vert="horz" lIns="91440" tIns="45720" rIns="91440" bIns="45720" rtlCol="0" anchor="ctr">
            <a:normAutofit fontScale="97500"/>
          </a:bodyPr>
          <a:lstStyle>
            <a:lvl1pPr>
              <a:spcBef>
                <a:spcPct val="0"/>
              </a:spcBef>
              <a:buNone/>
              <a:defRPr sz="2000" b="1" i="0">
                <a:solidFill>
                  <a:schemeClr val="tx2">
                    <a:lumMod val="75000"/>
                  </a:schemeClr>
                </a:solidFill>
                <a:latin typeface="ITC Avant Garde Std Bk"/>
                <a:ea typeface="+mj-ea"/>
                <a:cs typeface="Poppins" panose="02000000000000000000" pitchFamily="2" charset="0"/>
              </a:defRPr>
            </a:lvl1pPr>
          </a:lstStyle>
          <a:p>
            <a:r>
              <a:rPr lang="en-US" sz="1500" dirty="0" smtClean="0"/>
              <a:t>About Rowad Network</a:t>
            </a:r>
            <a:endParaRPr lang="en-US" sz="1500" dirty="0"/>
          </a:p>
        </p:txBody>
      </p:sp>
      <p:sp>
        <p:nvSpPr>
          <p:cNvPr id="5" name="TextBox 4"/>
          <p:cNvSpPr txBox="1"/>
          <p:nvPr/>
        </p:nvSpPr>
        <p:spPr>
          <a:xfrm>
            <a:off x="457200" y="746084"/>
            <a:ext cx="7543800" cy="338584"/>
          </a:xfrm>
          <a:prstGeom prst="rect">
            <a:avLst/>
          </a:prstGeom>
        </p:spPr>
        <p:txBody>
          <a:bodyPr vert="horz" lIns="91440" tIns="45720" rIns="91440" bIns="45720" rtlCol="0" anchor="ctr">
            <a:noAutofit/>
          </a:bodyPr>
          <a:lstStyle>
            <a:lvl1pPr>
              <a:spcBef>
                <a:spcPct val="0"/>
              </a:spcBef>
              <a:buNone/>
              <a:defRPr b="1" i="0">
                <a:solidFill>
                  <a:srgbClr val="FFFFFE"/>
                </a:solidFill>
                <a:latin typeface="ITC Avant Garde Std Bk"/>
                <a:ea typeface="+mj-ea"/>
                <a:cs typeface="ITC Avant Garde Std Bk"/>
              </a:defRPr>
            </a:lvl1pPr>
          </a:lstStyle>
          <a:p>
            <a:r>
              <a:rPr lang="en-US" dirty="0"/>
              <a:t>Rowad </a:t>
            </a:r>
            <a:r>
              <a:rPr lang="en-US" dirty="0" smtClean="0"/>
              <a:t>Essentials: </a:t>
            </a:r>
            <a:r>
              <a:rPr lang="en-US" dirty="0"/>
              <a:t>Network</a:t>
            </a:r>
          </a:p>
        </p:txBody>
      </p:sp>
      <p:sp>
        <p:nvSpPr>
          <p:cNvPr id="6" name="Rectangle 5"/>
          <p:cNvSpPr/>
          <p:nvPr/>
        </p:nvSpPr>
        <p:spPr>
          <a:xfrm>
            <a:off x="533398" y="1934379"/>
            <a:ext cx="7915275" cy="3508653"/>
          </a:xfrm>
          <a:prstGeom prst="rect">
            <a:avLst/>
          </a:prstGeom>
        </p:spPr>
        <p:txBody>
          <a:bodyPr wrap="square">
            <a:spAutoFit/>
          </a:bodyPr>
          <a:lstStyle/>
          <a:p>
            <a:pPr algn="just"/>
            <a:r>
              <a:rPr lang="en-US" sz="1200" dirty="0"/>
              <a:t>The </a:t>
            </a:r>
            <a:r>
              <a:rPr lang="en-US" sz="1200" b="1" dirty="0">
                <a:solidFill>
                  <a:schemeClr val="accent5"/>
                </a:solidFill>
              </a:rPr>
              <a:t>Rowad Network </a:t>
            </a:r>
            <a:r>
              <a:rPr lang="en-US" sz="1200" dirty="0"/>
              <a:t>is comprised of a various organizations and industry professionals that support and assist our program platform along with our entrepreneurs and clientele.  Our network allows us to reach further into the entrepreneurship global eco-system connecting us with other support platforms and programs to enable us to empower infinite possibilities</a:t>
            </a:r>
            <a:r>
              <a:rPr lang="en-US" sz="1200" dirty="0" smtClean="0"/>
              <a:t>.</a:t>
            </a:r>
            <a:endParaRPr lang="en-US" sz="1200" dirty="0"/>
          </a:p>
          <a:p>
            <a:pPr algn="just"/>
            <a:endParaRPr lang="en-US" sz="1200" dirty="0"/>
          </a:p>
          <a:p>
            <a:r>
              <a:rPr lang="en-US" sz="1200" dirty="0"/>
              <a:t>Our Network </a:t>
            </a:r>
            <a:r>
              <a:rPr lang="en-US" sz="1200" dirty="0" smtClean="0"/>
              <a:t>comprises of: </a:t>
            </a:r>
          </a:p>
          <a:p>
            <a:endParaRPr lang="en-US" sz="1200" dirty="0" smtClean="0"/>
          </a:p>
          <a:p>
            <a:pPr marL="171450" indent="-171450">
              <a:lnSpc>
                <a:spcPct val="150000"/>
              </a:lnSpc>
              <a:buFont typeface="Arial" panose="020B0604020202020204" pitchFamily="34" charset="0"/>
              <a:buChar char="•"/>
            </a:pPr>
            <a:r>
              <a:rPr lang="en-US" sz="1200" dirty="0"/>
              <a:t>P</a:t>
            </a:r>
            <a:r>
              <a:rPr lang="en-US" sz="1200" dirty="0" smtClean="0"/>
              <a:t>ublic sector organizations</a:t>
            </a:r>
          </a:p>
          <a:p>
            <a:pPr marL="171450" indent="-171450">
              <a:lnSpc>
                <a:spcPct val="150000"/>
              </a:lnSpc>
              <a:buFont typeface="Arial" panose="020B0604020202020204" pitchFamily="34" charset="0"/>
              <a:buChar char="•"/>
            </a:pPr>
            <a:r>
              <a:rPr lang="en-US" sz="1200" dirty="0" smtClean="0"/>
              <a:t>Corporates Organizations </a:t>
            </a:r>
          </a:p>
          <a:p>
            <a:pPr marL="171450" indent="-171450">
              <a:lnSpc>
                <a:spcPct val="150000"/>
              </a:lnSpc>
              <a:buFont typeface="Arial" panose="020B0604020202020204" pitchFamily="34" charset="0"/>
              <a:buChar char="•"/>
            </a:pPr>
            <a:r>
              <a:rPr lang="en-US" sz="1200" dirty="0" smtClean="0"/>
              <a:t>Accelerators &amp; VC’s </a:t>
            </a:r>
          </a:p>
          <a:p>
            <a:pPr marL="171450" indent="-171450">
              <a:lnSpc>
                <a:spcPct val="150000"/>
              </a:lnSpc>
              <a:buFont typeface="Arial" panose="020B0604020202020204" pitchFamily="34" charset="0"/>
              <a:buChar char="•"/>
            </a:pPr>
            <a:r>
              <a:rPr lang="en-US" sz="1200" dirty="0">
                <a:solidFill>
                  <a:schemeClr val="tx2">
                    <a:lumMod val="75000"/>
                  </a:schemeClr>
                </a:solidFill>
              </a:rPr>
              <a:t>Education &amp; Training Organizations </a:t>
            </a:r>
          </a:p>
          <a:p>
            <a:pPr marL="171450" indent="-171450">
              <a:lnSpc>
                <a:spcPct val="150000"/>
              </a:lnSpc>
              <a:buFont typeface="Arial" panose="020B0604020202020204" pitchFamily="34" charset="0"/>
              <a:buChar char="•"/>
            </a:pPr>
            <a:r>
              <a:rPr lang="en-US" sz="1200" dirty="0" smtClean="0">
                <a:solidFill>
                  <a:schemeClr val="tx2">
                    <a:lumMod val="75000"/>
                  </a:schemeClr>
                </a:solidFill>
              </a:rPr>
              <a:t>Entrepreneurship/Community </a:t>
            </a:r>
            <a:r>
              <a:rPr lang="en-US" sz="1200" dirty="0">
                <a:solidFill>
                  <a:schemeClr val="tx2">
                    <a:lumMod val="75000"/>
                  </a:schemeClr>
                </a:solidFill>
              </a:rPr>
              <a:t>Networks </a:t>
            </a:r>
          </a:p>
          <a:p>
            <a:pPr marL="171450" indent="-171450">
              <a:buFont typeface="Arial" panose="020B0604020202020204" pitchFamily="34" charset="0"/>
              <a:buChar char="•"/>
            </a:pPr>
            <a:endParaRPr lang="en-US" sz="1200" b="1" dirty="0">
              <a:solidFill>
                <a:schemeClr val="tx2">
                  <a:lumMod val="75000"/>
                </a:schemeClr>
              </a:solidFill>
            </a:endParaRP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endParaRPr lang="en-US" sz="1200" dirty="0" smtClean="0"/>
          </a:p>
        </p:txBody>
      </p:sp>
    </p:spTree>
    <p:extLst>
      <p:ext uri="{BB962C8B-B14F-4D97-AF65-F5344CB8AC3E}">
        <p14:creationId xmlns:p14="http://schemas.microsoft.com/office/powerpoint/2010/main" val="1416806084"/>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2912" y="1299761"/>
            <a:ext cx="2130224" cy="3517477"/>
          </a:xfrm>
          <a:prstGeom prst="round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a:lstStyle/>
          <a:p>
            <a:pPr algn="ctr"/>
            <a:r>
              <a:rPr lang="en-US" sz="1050" b="1" dirty="0" smtClean="0">
                <a:solidFill>
                  <a:schemeClr val="accent2"/>
                </a:solidFill>
                <a:latin typeface="ITC Avant Garde Std Bk"/>
              </a:rPr>
              <a:t>Public Sector Organization</a:t>
            </a:r>
          </a:p>
          <a:p>
            <a:pPr algn="ctr"/>
            <a:endParaRPr lang="en-US" sz="1050" b="1" dirty="0" smtClean="0">
              <a:solidFill>
                <a:schemeClr val="accent2"/>
              </a:solidFill>
              <a:latin typeface="ITC Avant Garde Std Bk"/>
            </a:endParaRPr>
          </a:p>
          <a:p>
            <a:pPr marL="171450" indent="-171450">
              <a:buFont typeface="Arial" pitchFamily="34" charset="0"/>
              <a:buChar char="•"/>
            </a:pPr>
            <a:r>
              <a:rPr lang="en-US" sz="1050" dirty="0" smtClean="0">
                <a:solidFill>
                  <a:schemeClr val="accent2"/>
                </a:solidFill>
                <a:latin typeface="ITC Avant Garde Std Bk"/>
              </a:rPr>
              <a:t>Tamkeen </a:t>
            </a:r>
          </a:p>
          <a:p>
            <a:pPr marL="171450" indent="-171450">
              <a:buFont typeface="Arial" pitchFamily="34" charset="0"/>
              <a:buChar char="•"/>
            </a:pPr>
            <a:r>
              <a:rPr lang="en-US" sz="1050" dirty="0" smtClean="0">
                <a:solidFill>
                  <a:schemeClr val="accent2"/>
                </a:solidFill>
                <a:latin typeface="ITC Avant Garde Std Bk"/>
              </a:rPr>
              <a:t>Economic Development Board </a:t>
            </a:r>
          </a:p>
          <a:p>
            <a:pPr marL="171450" indent="-171450">
              <a:buFont typeface="Arial" pitchFamily="34" charset="0"/>
              <a:buChar char="•"/>
            </a:pPr>
            <a:r>
              <a:rPr lang="en-US" sz="1050" dirty="0" smtClean="0">
                <a:solidFill>
                  <a:schemeClr val="accent2"/>
                </a:solidFill>
                <a:latin typeface="ITC Avant Garde Std Bk"/>
              </a:rPr>
              <a:t>Startup Bahrain</a:t>
            </a:r>
          </a:p>
          <a:p>
            <a:pPr marL="171450" indent="-171450">
              <a:buFont typeface="Arial" pitchFamily="34" charset="0"/>
              <a:buChar char="•"/>
            </a:pPr>
            <a:r>
              <a:rPr lang="en-US" sz="1050" dirty="0" smtClean="0">
                <a:solidFill>
                  <a:schemeClr val="accent2"/>
                </a:solidFill>
                <a:latin typeface="ITC Avant Garde Std Bk"/>
              </a:rPr>
              <a:t>Ministry of Education </a:t>
            </a:r>
          </a:p>
          <a:p>
            <a:pPr marL="171450" indent="-171450">
              <a:buFont typeface="Arial" pitchFamily="34" charset="0"/>
              <a:buChar char="•"/>
            </a:pPr>
            <a:r>
              <a:rPr lang="en-US" sz="1050" dirty="0" smtClean="0">
                <a:solidFill>
                  <a:schemeClr val="accent2"/>
                </a:solidFill>
                <a:latin typeface="ITC Avant Garde Std Bk"/>
              </a:rPr>
              <a:t>Ministry of Industry and Commerce</a:t>
            </a:r>
          </a:p>
          <a:p>
            <a:pPr marL="171450" indent="-171450">
              <a:buFont typeface="Arial" pitchFamily="34" charset="0"/>
              <a:buChar char="•"/>
            </a:pPr>
            <a:r>
              <a:rPr lang="en-US" sz="1050" dirty="0" smtClean="0">
                <a:solidFill>
                  <a:schemeClr val="accent2"/>
                </a:solidFill>
                <a:latin typeface="ITC Avant Garde Std Bk"/>
              </a:rPr>
              <a:t>Ministry of Social Development  </a:t>
            </a:r>
          </a:p>
          <a:p>
            <a:pPr marL="171450" indent="-171450">
              <a:buFont typeface="Arial" pitchFamily="34" charset="0"/>
              <a:buChar char="•"/>
            </a:pPr>
            <a:r>
              <a:rPr lang="en-US" sz="1050" dirty="0" smtClean="0">
                <a:solidFill>
                  <a:schemeClr val="accent2"/>
                </a:solidFill>
                <a:latin typeface="ITC Avant Garde Std Bk"/>
              </a:rPr>
              <a:t>Information &amp; E-government Authority</a:t>
            </a:r>
          </a:p>
          <a:p>
            <a:pPr marL="171450" indent="-171450">
              <a:buFont typeface="Arial" pitchFamily="34" charset="0"/>
              <a:buChar char="•"/>
            </a:pPr>
            <a:r>
              <a:rPr lang="en-US" sz="1050" dirty="0" smtClean="0">
                <a:solidFill>
                  <a:schemeClr val="accent2"/>
                </a:solidFill>
                <a:latin typeface="ITC Avant Garde Std Bk"/>
              </a:rPr>
              <a:t>Supreme Council for Women</a:t>
            </a:r>
          </a:p>
          <a:p>
            <a:pPr marL="171450" indent="-171450">
              <a:buFont typeface="Arial" pitchFamily="34" charset="0"/>
              <a:buChar char="•"/>
            </a:pPr>
            <a:r>
              <a:rPr lang="en-US" sz="1050" dirty="0" smtClean="0">
                <a:solidFill>
                  <a:schemeClr val="accent2"/>
                </a:solidFill>
                <a:latin typeface="ITC Avant Garde Std Bk"/>
              </a:rPr>
              <a:t>Bahrain Chamber of Commerce and Industry</a:t>
            </a:r>
          </a:p>
          <a:p>
            <a:pPr marL="171450" indent="-171450">
              <a:buFont typeface="Arial" pitchFamily="34" charset="0"/>
              <a:buChar char="•"/>
            </a:pPr>
            <a:r>
              <a:rPr lang="en-US" sz="1050" dirty="0" smtClean="0">
                <a:solidFill>
                  <a:schemeClr val="accent2"/>
                </a:solidFill>
                <a:latin typeface="ITC Avant Garde Std Bk"/>
              </a:rPr>
              <a:t>Ministry of Youth &amp; Sports Affairs</a:t>
            </a:r>
            <a:endParaRPr lang="en-US" sz="1050" dirty="0">
              <a:solidFill>
                <a:schemeClr val="accent2"/>
              </a:solidFill>
              <a:latin typeface="ITC Avant Garde Std Bk"/>
            </a:endParaRPr>
          </a:p>
          <a:p>
            <a:endParaRPr lang="en-US" sz="1050" dirty="0" smtClean="0">
              <a:solidFill>
                <a:schemeClr val="accent2"/>
              </a:solidFill>
              <a:latin typeface="ITC Avant Garde Std Bk"/>
            </a:endParaRPr>
          </a:p>
          <a:p>
            <a:endParaRPr lang="en-US" sz="1050" dirty="0" smtClean="0">
              <a:solidFill>
                <a:schemeClr val="accent2"/>
              </a:solidFill>
              <a:latin typeface="ITC Avant Garde Std Bk"/>
            </a:endParaRPr>
          </a:p>
        </p:txBody>
      </p:sp>
      <p:sp>
        <p:nvSpPr>
          <p:cNvPr id="11" name="Rounded Rectangle 10"/>
          <p:cNvSpPr/>
          <p:nvPr/>
        </p:nvSpPr>
        <p:spPr>
          <a:xfrm>
            <a:off x="2140371" y="1299762"/>
            <a:ext cx="1841079" cy="351747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a:lstStyle/>
          <a:p>
            <a:pPr algn="ctr"/>
            <a:r>
              <a:rPr lang="en-US" sz="1050" b="1" dirty="0">
                <a:solidFill>
                  <a:schemeClr val="tx2">
                    <a:lumMod val="75000"/>
                  </a:schemeClr>
                </a:solidFill>
                <a:latin typeface="ITC Avant Garde Std Bk"/>
              </a:rPr>
              <a:t>Corporate </a:t>
            </a:r>
            <a:r>
              <a:rPr lang="en-US" sz="1050" b="1" dirty="0" smtClean="0">
                <a:solidFill>
                  <a:schemeClr val="tx2">
                    <a:lumMod val="75000"/>
                  </a:schemeClr>
                </a:solidFill>
                <a:latin typeface="ITC Avant Garde Std Bk"/>
              </a:rPr>
              <a:t>Organization</a:t>
            </a:r>
          </a:p>
          <a:p>
            <a:pPr algn="ctr"/>
            <a:endParaRPr lang="en-US" sz="1050" b="1" dirty="0">
              <a:solidFill>
                <a:schemeClr val="tx2">
                  <a:lumMod val="75000"/>
                </a:schemeClr>
              </a:solidFill>
              <a:latin typeface="ITC Avant Garde Std Bk"/>
            </a:endParaRPr>
          </a:p>
          <a:p>
            <a:pPr marL="171450" indent="-171450">
              <a:buFont typeface="Arial" pitchFamily="34" charset="0"/>
              <a:buChar char="•"/>
            </a:pPr>
            <a:r>
              <a:rPr lang="en-US" sz="1050" dirty="0" err="1">
                <a:solidFill>
                  <a:schemeClr val="tx2">
                    <a:lumMod val="75000"/>
                  </a:schemeClr>
                </a:solidFill>
                <a:latin typeface="ITC Avant Garde Std Bk"/>
              </a:rPr>
              <a:t>Batelco</a:t>
            </a:r>
            <a:endParaRPr lang="en-US" sz="1050" dirty="0">
              <a:solidFill>
                <a:schemeClr val="tx2">
                  <a:lumMod val="75000"/>
                </a:schemeClr>
              </a:solidFill>
              <a:latin typeface="ITC Avant Garde Std Bk"/>
            </a:endParaRPr>
          </a:p>
          <a:p>
            <a:pPr marL="171450" indent="-171450">
              <a:buFont typeface="Arial" pitchFamily="34" charset="0"/>
              <a:buChar char="•"/>
            </a:pPr>
            <a:r>
              <a:rPr lang="en-US" sz="1050" dirty="0">
                <a:solidFill>
                  <a:schemeClr val="tx2">
                    <a:lumMod val="75000"/>
                  </a:schemeClr>
                </a:solidFill>
                <a:latin typeface="ITC Avant Garde Std Bk"/>
              </a:rPr>
              <a:t>Zain Bahrain </a:t>
            </a:r>
          </a:p>
          <a:p>
            <a:pPr marL="171450" indent="-171450">
              <a:buFont typeface="Arial" pitchFamily="34" charset="0"/>
              <a:buChar char="•"/>
            </a:pPr>
            <a:r>
              <a:rPr lang="en-US" sz="1050" dirty="0" smtClean="0">
                <a:solidFill>
                  <a:schemeClr val="tx2">
                    <a:lumMod val="75000"/>
                  </a:schemeClr>
                </a:solidFill>
                <a:latin typeface="ITC Avant Garde Std Bk"/>
              </a:rPr>
              <a:t>Microsoft</a:t>
            </a:r>
            <a:endParaRPr lang="en-US" sz="1050" dirty="0">
              <a:solidFill>
                <a:schemeClr val="tx2">
                  <a:lumMod val="75000"/>
                </a:schemeClr>
              </a:solidFill>
              <a:latin typeface="ITC Avant Garde Std Bk"/>
            </a:endParaRPr>
          </a:p>
          <a:p>
            <a:pPr marL="171450" indent="-171450">
              <a:buFont typeface="Arial" pitchFamily="34" charset="0"/>
              <a:buChar char="•"/>
            </a:pPr>
            <a:r>
              <a:rPr lang="en-US" sz="1050" dirty="0">
                <a:solidFill>
                  <a:schemeClr val="tx2">
                    <a:lumMod val="75000"/>
                  </a:schemeClr>
                </a:solidFill>
                <a:latin typeface="ITC Avant Garde Std Bk"/>
              </a:rPr>
              <a:t>IBM</a:t>
            </a:r>
          </a:p>
          <a:p>
            <a:pPr marL="171450" indent="-171450">
              <a:buFont typeface="Arial" pitchFamily="34" charset="0"/>
              <a:buChar char="•"/>
            </a:pPr>
            <a:r>
              <a:rPr lang="en-US" sz="1050" dirty="0">
                <a:solidFill>
                  <a:schemeClr val="tx2">
                    <a:lumMod val="75000"/>
                  </a:schemeClr>
                </a:solidFill>
                <a:latin typeface="ITC Avant Garde Std Bk"/>
              </a:rPr>
              <a:t>Oracle</a:t>
            </a:r>
          </a:p>
          <a:p>
            <a:pPr marL="171450" indent="-171450">
              <a:buFont typeface="Arial" pitchFamily="34" charset="0"/>
              <a:buChar char="•"/>
            </a:pPr>
            <a:r>
              <a:rPr lang="en-US" sz="1050" dirty="0" smtClean="0">
                <a:solidFill>
                  <a:schemeClr val="tx2">
                    <a:lumMod val="75000"/>
                  </a:schemeClr>
                </a:solidFill>
                <a:latin typeface="ITC Avant Garde Std Bk"/>
              </a:rPr>
              <a:t>KPMG Bahrain</a:t>
            </a:r>
            <a:endParaRPr lang="en-US" sz="1050" dirty="0">
              <a:solidFill>
                <a:schemeClr val="tx2">
                  <a:lumMod val="75000"/>
                </a:schemeClr>
              </a:solidFill>
              <a:latin typeface="ITC Avant Garde Std Bk"/>
            </a:endParaRPr>
          </a:p>
          <a:p>
            <a:pPr marL="171450" indent="-171450">
              <a:buFont typeface="Arial" pitchFamily="34" charset="0"/>
              <a:buChar char="•"/>
            </a:pPr>
            <a:r>
              <a:rPr lang="en-US" sz="1050" dirty="0">
                <a:solidFill>
                  <a:schemeClr val="tx2">
                    <a:lumMod val="75000"/>
                  </a:schemeClr>
                </a:solidFill>
                <a:latin typeface="ITC Avant Garde Std Bk"/>
              </a:rPr>
              <a:t>Ernst &amp; </a:t>
            </a:r>
            <a:r>
              <a:rPr lang="en-US" sz="1050" dirty="0" smtClean="0">
                <a:solidFill>
                  <a:schemeClr val="tx2">
                    <a:lumMod val="75000"/>
                  </a:schemeClr>
                </a:solidFill>
                <a:latin typeface="ITC Avant Garde Std Bk"/>
              </a:rPr>
              <a:t>Young</a:t>
            </a:r>
            <a:endParaRPr lang="en-US" sz="1050" dirty="0">
              <a:solidFill>
                <a:schemeClr val="tx2">
                  <a:lumMod val="75000"/>
                </a:schemeClr>
              </a:solidFill>
              <a:latin typeface="ITC Avant Garde Std Bk"/>
            </a:endParaRPr>
          </a:p>
          <a:p>
            <a:pPr marL="171450" indent="-171450">
              <a:buFont typeface="Arial" pitchFamily="34" charset="0"/>
              <a:buChar char="•"/>
            </a:pPr>
            <a:r>
              <a:rPr lang="en-US" sz="1050" dirty="0">
                <a:solidFill>
                  <a:schemeClr val="tx2">
                    <a:lumMod val="75000"/>
                  </a:schemeClr>
                </a:solidFill>
                <a:latin typeface="ITC Avant Garde Std Bk"/>
              </a:rPr>
              <a:t>Amcham</a:t>
            </a:r>
          </a:p>
          <a:p>
            <a:pPr marL="171450" indent="-171450">
              <a:buFont typeface="Arial" pitchFamily="34" charset="0"/>
              <a:buChar char="•"/>
            </a:pPr>
            <a:r>
              <a:rPr lang="en-US" sz="1050" dirty="0" smtClean="0">
                <a:solidFill>
                  <a:schemeClr val="tx2">
                    <a:lumMod val="75000"/>
                  </a:schemeClr>
                </a:solidFill>
                <a:latin typeface="ITC Avant Garde Std Bk"/>
              </a:rPr>
              <a:t>Amazon Web Services</a:t>
            </a:r>
          </a:p>
          <a:p>
            <a:pPr marL="171450" indent="-171450">
              <a:buFont typeface="Arial" pitchFamily="34" charset="0"/>
              <a:buChar char="•"/>
            </a:pPr>
            <a:r>
              <a:rPr lang="en-US" sz="1050" dirty="0" err="1" smtClean="0">
                <a:solidFill>
                  <a:schemeClr val="tx2">
                    <a:lumMod val="75000"/>
                  </a:schemeClr>
                </a:solidFill>
                <a:latin typeface="ITC Avant Garde Std Bk"/>
              </a:rPr>
              <a:t>Unisono</a:t>
            </a:r>
            <a:r>
              <a:rPr lang="en-US" sz="1050" dirty="0" smtClean="0">
                <a:solidFill>
                  <a:schemeClr val="tx2">
                    <a:lumMod val="75000"/>
                  </a:schemeClr>
                </a:solidFill>
                <a:latin typeface="ITC Avant Garde Std Bk"/>
              </a:rPr>
              <a:t> </a:t>
            </a:r>
          </a:p>
          <a:p>
            <a:pPr marL="171450" indent="-171450">
              <a:buFont typeface="Arial" pitchFamily="34" charset="0"/>
              <a:buChar char="•"/>
            </a:pPr>
            <a:r>
              <a:rPr lang="en-US" sz="1050" dirty="0" smtClean="0">
                <a:solidFill>
                  <a:schemeClr val="tx2">
                    <a:lumMod val="75000"/>
                  </a:schemeClr>
                </a:solidFill>
                <a:latin typeface="ITC Avant Garde Std Bk"/>
              </a:rPr>
              <a:t>UNDP</a:t>
            </a:r>
          </a:p>
          <a:p>
            <a:pPr marL="171450" indent="-171450">
              <a:buFont typeface="Arial" pitchFamily="34" charset="0"/>
              <a:buChar char="•"/>
            </a:pPr>
            <a:r>
              <a:rPr lang="en-US" sz="1050" dirty="0" smtClean="0">
                <a:solidFill>
                  <a:schemeClr val="tx2">
                    <a:lumMod val="75000"/>
                  </a:schemeClr>
                </a:solidFill>
                <a:latin typeface="ITC Avant Garde Std Bk"/>
              </a:rPr>
              <a:t>U.S.</a:t>
            </a:r>
            <a:r>
              <a:rPr lang="en-US" sz="1050" dirty="0">
                <a:solidFill>
                  <a:schemeClr val="tx2">
                    <a:lumMod val="75000"/>
                  </a:schemeClr>
                </a:solidFill>
                <a:latin typeface="ITC Avant Garde Std Bk"/>
              </a:rPr>
              <a:t> </a:t>
            </a:r>
            <a:r>
              <a:rPr lang="en-US" sz="1050" dirty="0" smtClean="0">
                <a:solidFill>
                  <a:schemeClr val="tx2">
                    <a:lumMod val="75000"/>
                  </a:schemeClr>
                </a:solidFill>
                <a:latin typeface="ITC Avant Garde Std Bk"/>
              </a:rPr>
              <a:t>Embassy of Bahrain </a:t>
            </a:r>
          </a:p>
          <a:p>
            <a:pPr marL="171450" indent="-171450">
              <a:buFont typeface="Arial" pitchFamily="34" charset="0"/>
              <a:buChar char="•"/>
            </a:pPr>
            <a:r>
              <a:rPr lang="en-US" sz="1050" dirty="0" smtClean="0">
                <a:solidFill>
                  <a:schemeClr val="tx2">
                    <a:lumMod val="75000"/>
                  </a:schemeClr>
                </a:solidFill>
                <a:latin typeface="ITC Avant Garde Std Bk"/>
              </a:rPr>
              <a:t>British Embassy of Bahrain</a:t>
            </a:r>
          </a:p>
          <a:p>
            <a:pPr marL="171450" indent="-171450">
              <a:buFont typeface="Arial" pitchFamily="34" charset="0"/>
              <a:buChar char="•"/>
            </a:pPr>
            <a:r>
              <a:rPr lang="en-US" sz="1050" dirty="0" smtClean="0">
                <a:solidFill>
                  <a:schemeClr val="tx2">
                    <a:lumMod val="75000"/>
                  </a:schemeClr>
                </a:solidFill>
                <a:latin typeface="ITC Avant Garde Std Bk"/>
              </a:rPr>
              <a:t>Capital Club </a:t>
            </a:r>
          </a:p>
          <a:p>
            <a:pPr marL="171450" indent="-171450">
              <a:buFont typeface="Arial" pitchFamily="34" charset="0"/>
              <a:buChar char="•"/>
            </a:pPr>
            <a:endParaRPr lang="en-US" sz="1050" dirty="0">
              <a:solidFill>
                <a:schemeClr val="tx2">
                  <a:lumMod val="75000"/>
                </a:schemeClr>
              </a:solidFill>
              <a:latin typeface="ITC Avant Garde Std Bk"/>
            </a:endParaRPr>
          </a:p>
        </p:txBody>
      </p:sp>
      <p:sp>
        <p:nvSpPr>
          <p:cNvPr id="9" name="Rounded Rectangle 8"/>
          <p:cNvSpPr/>
          <p:nvPr/>
        </p:nvSpPr>
        <p:spPr>
          <a:xfrm>
            <a:off x="3755314" y="1290819"/>
            <a:ext cx="1858904" cy="3526419"/>
          </a:xfrm>
          <a:prstGeom prst="round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a:lstStyle/>
          <a:p>
            <a:pPr algn="ctr"/>
            <a:r>
              <a:rPr lang="en-US" sz="1050" b="1" dirty="0" smtClean="0">
                <a:solidFill>
                  <a:schemeClr val="tx2">
                    <a:lumMod val="75000"/>
                  </a:schemeClr>
                </a:solidFill>
                <a:latin typeface="ITC Avant Garde Std Bk"/>
              </a:rPr>
              <a:t>VC’s &amp; </a:t>
            </a:r>
          </a:p>
          <a:p>
            <a:pPr algn="ctr"/>
            <a:r>
              <a:rPr lang="en-US" sz="1050" b="1" dirty="0" smtClean="0">
                <a:solidFill>
                  <a:schemeClr val="tx2">
                    <a:lumMod val="75000"/>
                  </a:schemeClr>
                </a:solidFill>
                <a:latin typeface="ITC Avant Garde Std Bk"/>
              </a:rPr>
              <a:t>Accelerators</a:t>
            </a:r>
          </a:p>
          <a:p>
            <a:pPr algn="ctr"/>
            <a:r>
              <a:rPr lang="en-US" sz="1050" b="1" dirty="0" smtClean="0">
                <a:solidFill>
                  <a:schemeClr val="tx2">
                    <a:lumMod val="75000"/>
                  </a:schemeClr>
                </a:solidFill>
                <a:latin typeface="ITC Avant Garde Std Bk"/>
              </a:rPr>
              <a:t> </a:t>
            </a:r>
            <a:endParaRPr lang="en-US" sz="1050" b="1" dirty="0">
              <a:solidFill>
                <a:schemeClr val="tx2">
                  <a:lumMod val="75000"/>
                </a:schemeClr>
              </a:solidFill>
              <a:latin typeface="ITC Avant Garde Std Bk"/>
            </a:endParaRPr>
          </a:p>
          <a:p>
            <a:pPr marL="171450" indent="-171450">
              <a:buFont typeface="Arial" pitchFamily="34" charset="0"/>
              <a:buChar char="•"/>
            </a:pPr>
            <a:r>
              <a:rPr lang="en-US" sz="1050" dirty="0" smtClean="0">
                <a:solidFill>
                  <a:schemeClr val="tx2">
                    <a:lumMod val="75000"/>
                  </a:schemeClr>
                </a:solidFill>
                <a:latin typeface="ITC Avant Garde Std Bk"/>
              </a:rPr>
              <a:t>Rukn.me</a:t>
            </a:r>
          </a:p>
          <a:p>
            <a:pPr marL="171450" indent="-171450">
              <a:buFont typeface="Arial" pitchFamily="34" charset="0"/>
              <a:buChar char="•"/>
            </a:pPr>
            <a:r>
              <a:rPr lang="en-US" sz="1050" dirty="0" err="1" smtClean="0">
                <a:solidFill>
                  <a:schemeClr val="tx2">
                    <a:lumMod val="75000"/>
                  </a:schemeClr>
                </a:solidFill>
                <a:latin typeface="ITC Avant Garde Std Bk"/>
              </a:rPr>
              <a:t>Brinc</a:t>
            </a:r>
            <a:endParaRPr lang="en-US" sz="1050" dirty="0" smtClean="0">
              <a:solidFill>
                <a:schemeClr val="tx2">
                  <a:lumMod val="75000"/>
                </a:schemeClr>
              </a:solidFill>
              <a:latin typeface="ITC Avant Garde Std Bk"/>
            </a:endParaRPr>
          </a:p>
          <a:p>
            <a:pPr marL="171450" indent="-171450">
              <a:buFont typeface="Arial" pitchFamily="34" charset="0"/>
              <a:buChar char="•"/>
            </a:pPr>
            <a:r>
              <a:rPr lang="en-US" sz="1050" dirty="0" smtClean="0">
                <a:solidFill>
                  <a:schemeClr val="tx2">
                    <a:lumMod val="75000"/>
                  </a:schemeClr>
                </a:solidFill>
                <a:latin typeface="ITC Avant Garde Std Bk"/>
              </a:rPr>
              <a:t>CH9</a:t>
            </a:r>
          </a:p>
          <a:p>
            <a:pPr marL="171450" indent="-171450">
              <a:buFont typeface="Arial" pitchFamily="34" charset="0"/>
              <a:buChar char="•"/>
            </a:pPr>
            <a:r>
              <a:rPr lang="en-US" sz="1050" dirty="0" smtClean="0">
                <a:solidFill>
                  <a:schemeClr val="tx2">
                    <a:lumMod val="75000"/>
                  </a:schemeClr>
                </a:solidFill>
                <a:latin typeface="ITC Avant Garde Std Bk"/>
              </a:rPr>
              <a:t>C5 Accelerator</a:t>
            </a:r>
          </a:p>
          <a:p>
            <a:pPr marL="171450" indent="-171450">
              <a:buFont typeface="Arial" pitchFamily="34" charset="0"/>
              <a:buChar char="•"/>
            </a:pPr>
            <a:r>
              <a:rPr lang="en-US" sz="1050" dirty="0" err="1" smtClean="0">
                <a:solidFill>
                  <a:schemeClr val="tx2">
                    <a:lumMod val="75000"/>
                  </a:schemeClr>
                </a:solidFill>
                <a:latin typeface="ITC Avant Garde Std Bk"/>
              </a:rPr>
              <a:t>Tenmou</a:t>
            </a:r>
            <a:endParaRPr lang="en-US" sz="1050" dirty="0" smtClean="0">
              <a:solidFill>
                <a:schemeClr val="tx2">
                  <a:lumMod val="75000"/>
                </a:schemeClr>
              </a:solidFill>
              <a:latin typeface="ITC Avant Garde Std Bk"/>
            </a:endParaRPr>
          </a:p>
          <a:p>
            <a:pPr marL="171450" indent="-171450">
              <a:buFont typeface="Arial" pitchFamily="34" charset="0"/>
              <a:buChar char="•"/>
            </a:pPr>
            <a:r>
              <a:rPr lang="en-US" sz="1050" dirty="0" smtClean="0">
                <a:solidFill>
                  <a:schemeClr val="tx2">
                    <a:lumMod val="75000"/>
                  </a:schemeClr>
                </a:solidFill>
                <a:latin typeface="ITC Avant Garde Std Bk"/>
              </a:rPr>
              <a:t>BECO Capital</a:t>
            </a:r>
          </a:p>
          <a:p>
            <a:pPr marL="171450" indent="-171450">
              <a:buFont typeface="Arial" pitchFamily="34" charset="0"/>
              <a:buChar char="•"/>
            </a:pPr>
            <a:r>
              <a:rPr lang="en-US" sz="1050" dirty="0" err="1" smtClean="0">
                <a:solidFill>
                  <a:schemeClr val="tx2">
                    <a:lumMod val="75000"/>
                  </a:schemeClr>
                </a:solidFill>
                <a:latin typeface="ITC Avant Garde Std Bk"/>
              </a:rPr>
              <a:t>Wamda</a:t>
            </a:r>
            <a:r>
              <a:rPr lang="en-US" sz="1050" dirty="0" smtClean="0">
                <a:solidFill>
                  <a:schemeClr val="tx2">
                    <a:lumMod val="75000"/>
                  </a:schemeClr>
                </a:solidFill>
                <a:latin typeface="ITC Avant Garde Std Bk"/>
              </a:rPr>
              <a:t> Capital</a:t>
            </a:r>
          </a:p>
          <a:p>
            <a:pPr marL="171450" indent="-171450">
              <a:buFont typeface="Arial" pitchFamily="34" charset="0"/>
              <a:buChar char="•"/>
            </a:pPr>
            <a:r>
              <a:rPr lang="en-US" sz="1050" dirty="0" smtClean="0">
                <a:solidFill>
                  <a:schemeClr val="tx2">
                    <a:lumMod val="75000"/>
                  </a:schemeClr>
                </a:solidFill>
                <a:latin typeface="ITC Avant Garde Std Bk"/>
              </a:rPr>
              <a:t>Venture </a:t>
            </a:r>
            <a:r>
              <a:rPr lang="en-US" sz="1050" dirty="0" err="1" smtClean="0">
                <a:solidFill>
                  <a:schemeClr val="tx2">
                    <a:lumMod val="75000"/>
                  </a:schemeClr>
                </a:solidFill>
                <a:latin typeface="ITC Avant Garde Std Bk"/>
              </a:rPr>
              <a:t>Souq</a:t>
            </a:r>
            <a:endParaRPr lang="en-US" sz="1050" dirty="0" smtClean="0">
              <a:solidFill>
                <a:schemeClr val="tx2">
                  <a:lumMod val="75000"/>
                </a:schemeClr>
              </a:solidFill>
              <a:latin typeface="ITC Avant Garde Std Bk"/>
            </a:endParaRPr>
          </a:p>
          <a:p>
            <a:pPr marL="171450" indent="-171450">
              <a:buFont typeface="Arial" pitchFamily="34" charset="0"/>
              <a:buChar char="•"/>
            </a:pPr>
            <a:r>
              <a:rPr lang="en-US" sz="1050" dirty="0" smtClean="0">
                <a:solidFill>
                  <a:schemeClr val="tx2">
                    <a:lumMod val="75000"/>
                  </a:schemeClr>
                </a:solidFill>
                <a:latin typeface="ITC Avant Garde Std Bk"/>
              </a:rPr>
              <a:t>Faith Capital</a:t>
            </a:r>
          </a:p>
          <a:p>
            <a:pPr marL="171450" indent="-171450">
              <a:buFont typeface="Arial" pitchFamily="34" charset="0"/>
              <a:buChar char="•"/>
            </a:pPr>
            <a:r>
              <a:rPr lang="en-US" sz="1050" dirty="0" smtClean="0">
                <a:solidFill>
                  <a:schemeClr val="tx2">
                    <a:lumMod val="75000"/>
                  </a:schemeClr>
                </a:solidFill>
                <a:latin typeface="ITC Avant Garde Std Bk"/>
              </a:rPr>
              <a:t>MEVP</a:t>
            </a:r>
          </a:p>
          <a:p>
            <a:pPr marL="171450" indent="-171450">
              <a:buFont typeface="Arial" pitchFamily="34" charset="0"/>
              <a:buChar char="•"/>
            </a:pPr>
            <a:r>
              <a:rPr lang="en-US" sz="1050" dirty="0" err="1" smtClean="0">
                <a:solidFill>
                  <a:schemeClr val="tx2">
                    <a:lumMod val="75000"/>
                  </a:schemeClr>
                </a:solidFill>
                <a:latin typeface="ITC Avant Garde Std Bk"/>
              </a:rPr>
              <a:t>Raed</a:t>
            </a:r>
            <a:r>
              <a:rPr lang="en-US" sz="1050" dirty="0" smtClean="0">
                <a:solidFill>
                  <a:schemeClr val="tx2">
                    <a:lumMod val="75000"/>
                  </a:schemeClr>
                </a:solidFill>
                <a:latin typeface="ITC Avant Garde Std Bk"/>
              </a:rPr>
              <a:t> VC</a:t>
            </a:r>
          </a:p>
          <a:p>
            <a:pPr marL="171450" indent="-171450">
              <a:buFont typeface="Arial" pitchFamily="34" charset="0"/>
              <a:buChar char="•"/>
            </a:pPr>
            <a:r>
              <a:rPr lang="en-US" sz="1050" dirty="0" smtClean="0">
                <a:solidFill>
                  <a:schemeClr val="tx2">
                    <a:lumMod val="75000"/>
                  </a:schemeClr>
                </a:solidFill>
                <a:latin typeface="ITC Avant Garde Std Bk"/>
              </a:rPr>
              <a:t>Aspire Venture</a:t>
            </a:r>
          </a:p>
          <a:p>
            <a:pPr marL="171450" indent="-171450">
              <a:buFont typeface="Arial" pitchFamily="34" charset="0"/>
              <a:buChar char="•"/>
            </a:pPr>
            <a:r>
              <a:rPr lang="en-US" sz="1050" dirty="0" smtClean="0">
                <a:solidFill>
                  <a:schemeClr val="tx2">
                    <a:lumMod val="75000"/>
                  </a:schemeClr>
                </a:solidFill>
                <a:latin typeface="ITC Avant Garde Std Bk"/>
              </a:rPr>
              <a:t>Nest</a:t>
            </a:r>
          </a:p>
          <a:p>
            <a:pPr marL="171450" indent="-171450">
              <a:buFont typeface="Arial" pitchFamily="34" charset="0"/>
              <a:buChar char="•"/>
            </a:pPr>
            <a:r>
              <a:rPr lang="en-US" sz="1050" dirty="0" smtClean="0">
                <a:solidFill>
                  <a:schemeClr val="tx2">
                    <a:lumMod val="75000"/>
                  </a:schemeClr>
                </a:solidFill>
                <a:latin typeface="ITC Avant Garde Std Bk"/>
              </a:rPr>
              <a:t>GAN Accelerator</a:t>
            </a:r>
          </a:p>
          <a:p>
            <a:pPr marL="171450" indent="-171450">
              <a:buFont typeface="Arial" pitchFamily="34" charset="0"/>
              <a:buChar char="•"/>
            </a:pPr>
            <a:r>
              <a:rPr lang="en-US" sz="1050" dirty="0" smtClean="0">
                <a:solidFill>
                  <a:schemeClr val="tx2">
                    <a:lumMod val="75000"/>
                  </a:schemeClr>
                </a:solidFill>
                <a:latin typeface="ITC Avant Garde Std Bk"/>
              </a:rPr>
              <a:t>Seed Stars </a:t>
            </a:r>
          </a:p>
          <a:p>
            <a:pPr marL="171450" indent="-171450">
              <a:buFont typeface="Arial" pitchFamily="34" charset="0"/>
              <a:buChar char="•"/>
            </a:pPr>
            <a:r>
              <a:rPr lang="en-US" sz="1050" dirty="0" smtClean="0">
                <a:solidFill>
                  <a:schemeClr val="tx2">
                    <a:lumMod val="75000"/>
                  </a:schemeClr>
                </a:solidFill>
                <a:latin typeface="ITC Avant Garde Std Bk"/>
              </a:rPr>
              <a:t>Level Z</a:t>
            </a:r>
          </a:p>
          <a:p>
            <a:pPr marL="171450" indent="-171450">
              <a:buFont typeface="Arial" pitchFamily="34" charset="0"/>
              <a:buChar char="•"/>
            </a:pPr>
            <a:endParaRPr lang="en-US" sz="1050" dirty="0" smtClean="0">
              <a:solidFill>
                <a:schemeClr val="tx2">
                  <a:lumMod val="75000"/>
                </a:schemeClr>
              </a:solidFill>
              <a:latin typeface="ITC Avant Garde Std Bk"/>
            </a:endParaRPr>
          </a:p>
          <a:p>
            <a:pPr marL="171450" indent="-171450">
              <a:buFont typeface="Arial" pitchFamily="34" charset="0"/>
              <a:buChar char="•"/>
            </a:pPr>
            <a:endParaRPr lang="en-US" sz="1050" dirty="0">
              <a:solidFill>
                <a:schemeClr val="tx2">
                  <a:lumMod val="75000"/>
                </a:schemeClr>
              </a:solidFill>
              <a:latin typeface="ITC Avant Garde Std Bk"/>
            </a:endParaRPr>
          </a:p>
        </p:txBody>
      </p:sp>
      <p:sp>
        <p:nvSpPr>
          <p:cNvPr id="13" name="Rounded Rectangle 12"/>
          <p:cNvSpPr/>
          <p:nvPr/>
        </p:nvSpPr>
        <p:spPr>
          <a:xfrm>
            <a:off x="5482315" y="1260434"/>
            <a:ext cx="1832885" cy="3556804"/>
          </a:xfrm>
          <a:prstGeom prst="round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a:lstStyle/>
          <a:p>
            <a:pPr algn="ctr"/>
            <a:r>
              <a:rPr lang="en-US" sz="1050" b="1" dirty="0" smtClean="0">
                <a:solidFill>
                  <a:schemeClr val="tx2">
                    <a:lumMod val="75000"/>
                  </a:schemeClr>
                </a:solidFill>
                <a:latin typeface="ITC Avant Garde Std Bk"/>
              </a:rPr>
              <a:t>Education &amp; Training Organizations </a:t>
            </a:r>
          </a:p>
          <a:p>
            <a:pPr algn="ctr"/>
            <a:r>
              <a:rPr lang="en-US" sz="1050" b="1" dirty="0" smtClean="0">
                <a:solidFill>
                  <a:schemeClr val="tx2">
                    <a:lumMod val="75000"/>
                  </a:schemeClr>
                </a:solidFill>
                <a:latin typeface="ITC Avant Garde Std Bk"/>
              </a:rPr>
              <a:t> </a:t>
            </a:r>
            <a:endParaRPr lang="en-US" sz="1050" b="1" dirty="0">
              <a:solidFill>
                <a:schemeClr val="tx2">
                  <a:lumMod val="75000"/>
                </a:schemeClr>
              </a:solidFill>
              <a:latin typeface="ITC Avant Garde Std Bk"/>
            </a:endParaRPr>
          </a:p>
          <a:p>
            <a:pPr marL="171450" indent="-171450">
              <a:buFont typeface="Arial" pitchFamily="34" charset="0"/>
              <a:buChar char="•"/>
            </a:pPr>
            <a:r>
              <a:rPr lang="en-US" sz="1050" dirty="0" smtClean="0">
                <a:solidFill>
                  <a:schemeClr val="tx2">
                    <a:lumMod val="75000"/>
                  </a:schemeClr>
                </a:solidFill>
                <a:latin typeface="ITC Avant Garde Std Bk"/>
              </a:rPr>
              <a:t>University of Bahrain</a:t>
            </a:r>
          </a:p>
          <a:p>
            <a:pPr marL="171450" indent="-171450">
              <a:buFont typeface="Arial" pitchFamily="34" charset="0"/>
              <a:buChar char="•"/>
            </a:pPr>
            <a:r>
              <a:rPr lang="en-US" sz="1050" dirty="0" smtClean="0">
                <a:solidFill>
                  <a:schemeClr val="tx2">
                    <a:lumMod val="75000"/>
                  </a:schemeClr>
                </a:solidFill>
                <a:latin typeface="ITC Avant Garde Std Bk"/>
              </a:rPr>
              <a:t>UNIDO</a:t>
            </a:r>
          </a:p>
          <a:p>
            <a:pPr marL="171450" indent="-171450">
              <a:buFont typeface="Arial" pitchFamily="34" charset="0"/>
              <a:buChar char="•"/>
            </a:pPr>
            <a:r>
              <a:rPr lang="en-US" sz="1050" dirty="0" smtClean="0">
                <a:solidFill>
                  <a:schemeClr val="tx2">
                    <a:lumMod val="75000"/>
                  </a:schemeClr>
                </a:solidFill>
                <a:latin typeface="ITC Avant Garde Std Bk"/>
              </a:rPr>
              <a:t>Royal University Bahrain</a:t>
            </a:r>
          </a:p>
          <a:p>
            <a:pPr marL="171450" indent="-171450">
              <a:buFont typeface="Arial" pitchFamily="34" charset="0"/>
              <a:buChar char="•"/>
            </a:pPr>
            <a:r>
              <a:rPr lang="en-US" sz="1050" dirty="0" smtClean="0">
                <a:solidFill>
                  <a:schemeClr val="tx2">
                    <a:lumMod val="75000"/>
                  </a:schemeClr>
                </a:solidFill>
                <a:latin typeface="ITC Avant Garde Std Bk"/>
              </a:rPr>
              <a:t>Ministry of Education</a:t>
            </a:r>
          </a:p>
          <a:p>
            <a:pPr marL="171450" indent="-171450">
              <a:buFont typeface="Arial" pitchFamily="34" charset="0"/>
              <a:buChar char="•"/>
            </a:pPr>
            <a:r>
              <a:rPr lang="en-US" sz="1050" dirty="0" smtClean="0">
                <a:solidFill>
                  <a:schemeClr val="tx2">
                    <a:lumMod val="75000"/>
                  </a:schemeClr>
                </a:solidFill>
                <a:latin typeface="ITC Avant Garde Std Bk"/>
              </a:rPr>
              <a:t>Bahrain Polytechnic</a:t>
            </a:r>
          </a:p>
          <a:p>
            <a:pPr marL="171450" indent="-171450">
              <a:buFont typeface="Arial" pitchFamily="34" charset="0"/>
              <a:buChar char="•"/>
            </a:pPr>
            <a:r>
              <a:rPr lang="en-US" sz="1050" dirty="0" smtClean="0">
                <a:solidFill>
                  <a:schemeClr val="tx2">
                    <a:lumMod val="75000"/>
                  </a:schemeClr>
                </a:solidFill>
                <a:latin typeface="ITC Avant Garde Std Bk"/>
              </a:rPr>
              <a:t>AISEC</a:t>
            </a:r>
          </a:p>
          <a:p>
            <a:pPr marL="171450" indent="-171450">
              <a:buFont typeface="Arial" pitchFamily="34" charset="0"/>
              <a:buChar char="•"/>
            </a:pPr>
            <a:endParaRPr lang="en-US" sz="1050" dirty="0" smtClean="0">
              <a:solidFill>
                <a:schemeClr val="tx2">
                  <a:lumMod val="75000"/>
                </a:schemeClr>
              </a:solidFill>
              <a:latin typeface="ITC Avant Garde Std Bk"/>
            </a:endParaRPr>
          </a:p>
          <a:p>
            <a:pPr marL="171450" indent="-171450">
              <a:buFont typeface="Arial" pitchFamily="34" charset="0"/>
              <a:buChar char="•"/>
            </a:pPr>
            <a:endParaRPr lang="en-US" sz="1050" dirty="0">
              <a:solidFill>
                <a:schemeClr val="tx2">
                  <a:lumMod val="75000"/>
                </a:schemeClr>
              </a:solidFill>
              <a:latin typeface="ITC Avant Garde Std Bk"/>
            </a:endParaRPr>
          </a:p>
        </p:txBody>
      </p:sp>
      <p:sp>
        <p:nvSpPr>
          <p:cNvPr id="12" name="Rounded Rectangle 11"/>
          <p:cNvSpPr/>
          <p:nvPr/>
        </p:nvSpPr>
        <p:spPr>
          <a:xfrm>
            <a:off x="7197214" y="1240769"/>
            <a:ext cx="1838632" cy="3576469"/>
          </a:xfrm>
          <a:prstGeom prst="roundRect">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a:lstStyle/>
          <a:p>
            <a:pPr algn="ctr"/>
            <a:r>
              <a:rPr lang="en-US" sz="1050" b="1" dirty="0" smtClean="0">
                <a:solidFill>
                  <a:schemeClr val="tx2">
                    <a:lumMod val="75000"/>
                  </a:schemeClr>
                </a:solidFill>
                <a:latin typeface="ITC Avant Garde Std Bk"/>
              </a:rPr>
              <a:t>Entrepreneurs/</a:t>
            </a:r>
          </a:p>
          <a:p>
            <a:pPr algn="ctr"/>
            <a:r>
              <a:rPr lang="en-US" sz="1050" b="1" dirty="0" smtClean="0">
                <a:solidFill>
                  <a:schemeClr val="tx2">
                    <a:lumMod val="75000"/>
                  </a:schemeClr>
                </a:solidFill>
                <a:latin typeface="ITC Avant Garde Std Bk"/>
              </a:rPr>
              <a:t>Community Networks </a:t>
            </a:r>
          </a:p>
          <a:p>
            <a:pPr algn="ctr"/>
            <a:endParaRPr lang="en-US" sz="1050" b="1" dirty="0">
              <a:solidFill>
                <a:schemeClr val="tx2">
                  <a:lumMod val="75000"/>
                </a:schemeClr>
              </a:solidFill>
              <a:latin typeface="ITC Avant Garde Std Bk"/>
            </a:endParaRPr>
          </a:p>
          <a:p>
            <a:pPr marL="171450" indent="-171450">
              <a:buFont typeface="Arial" pitchFamily="34" charset="0"/>
              <a:buChar char="•"/>
            </a:pPr>
            <a:r>
              <a:rPr lang="en-US" sz="1050" dirty="0" smtClean="0">
                <a:solidFill>
                  <a:schemeClr val="tx2">
                    <a:lumMod val="75000"/>
                  </a:schemeClr>
                </a:solidFill>
                <a:latin typeface="ITC Avant Garde Std Bk"/>
              </a:rPr>
              <a:t>Entrepreneurs’ Organization Network</a:t>
            </a:r>
          </a:p>
          <a:p>
            <a:pPr marL="171450" indent="-171450">
              <a:buFont typeface="Arial" pitchFamily="34" charset="0"/>
              <a:buChar char="•"/>
            </a:pPr>
            <a:r>
              <a:rPr lang="en-US" sz="1050" dirty="0" smtClean="0">
                <a:solidFill>
                  <a:schemeClr val="tx2">
                    <a:lumMod val="75000"/>
                  </a:schemeClr>
                </a:solidFill>
                <a:latin typeface="ITC Avant Garde Std Bk"/>
              </a:rPr>
              <a:t>Global Accelerator Network (GAN)</a:t>
            </a:r>
          </a:p>
          <a:p>
            <a:pPr marL="171450" indent="-171450">
              <a:buFont typeface="Arial" pitchFamily="34" charset="0"/>
              <a:buChar char="•"/>
            </a:pPr>
            <a:r>
              <a:rPr lang="en-US" sz="1050" dirty="0" smtClean="0">
                <a:solidFill>
                  <a:schemeClr val="tx2">
                    <a:lumMod val="75000"/>
                  </a:schemeClr>
                </a:solidFill>
                <a:latin typeface="ITC Avant Garde Std Bk"/>
              </a:rPr>
              <a:t>Thinkers &amp; Doers</a:t>
            </a:r>
          </a:p>
          <a:p>
            <a:pPr marL="171450" indent="-171450">
              <a:buFont typeface="Arial" pitchFamily="34" charset="0"/>
              <a:buChar char="•"/>
            </a:pPr>
            <a:r>
              <a:rPr lang="en-US" sz="1050" dirty="0" smtClean="0">
                <a:solidFill>
                  <a:schemeClr val="tx2">
                    <a:lumMod val="75000"/>
                  </a:schemeClr>
                </a:solidFill>
                <a:latin typeface="ITC Avant Garde Std Bk"/>
              </a:rPr>
              <a:t>Global Shapers</a:t>
            </a:r>
          </a:p>
          <a:p>
            <a:pPr marL="171450" indent="-171450">
              <a:buFont typeface="Arial" pitchFamily="34" charset="0"/>
              <a:buChar char="•"/>
            </a:pPr>
            <a:r>
              <a:rPr lang="en-US" sz="1050" dirty="0" smtClean="0">
                <a:solidFill>
                  <a:schemeClr val="tx2">
                    <a:lumMod val="75000"/>
                  </a:schemeClr>
                </a:solidFill>
                <a:latin typeface="ITC Avant Garde Std Bk"/>
              </a:rPr>
              <a:t> Social Media Club</a:t>
            </a:r>
          </a:p>
          <a:p>
            <a:pPr marL="171450" indent="-171450">
              <a:buFont typeface="Arial" pitchFamily="34" charset="0"/>
              <a:buChar char="•"/>
            </a:pPr>
            <a:r>
              <a:rPr lang="en-US" sz="1050" dirty="0" smtClean="0">
                <a:solidFill>
                  <a:schemeClr val="tx2">
                    <a:lumMod val="75000"/>
                  </a:schemeClr>
                </a:solidFill>
                <a:latin typeface="ITC Avant Garde Std Bk"/>
              </a:rPr>
              <a:t>AISEC</a:t>
            </a:r>
          </a:p>
          <a:p>
            <a:pPr marL="171450" indent="-171450">
              <a:buFont typeface="Arial" pitchFamily="34" charset="0"/>
              <a:buChar char="•"/>
            </a:pPr>
            <a:r>
              <a:rPr lang="en-US" sz="1050" dirty="0">
                <a:solidFill>
                  <a:schemeClr val="tx2">
                    <a:lumMod val="75000"/>
                  </a:schemeClr>
                </a:solidFill>
              </a:rPr>
              <a:t>Youth Pioneer </a:t>
            </a:r>
            <a:r>
              <a:rPr lang="en-US" sz="1050" dirty="0" smtClean="0">
                <a:solidFill>
                  <a:schemeClr val="tx2">
                    <a:lumMod val="75000"/>
                  </a:schemeClr>
                </a:solidFill>
              </a:rPr>
              <a:t>Society</a:t>
            </a:r>
          </a:p>
          <a:p>
            <a:pPr marL="171450" indent="-171450">
              <a:buFont typeface="Arial" pitchFamily="34" charset="0"/>
              <a:buChar char="•"/>
            </a:pPr>
            <a:r>
              <a:rPr lang="en-US" sz="1050" dirty="0" smtClean="0">
                <a:solidFill>
                  <a:schemeClr val="tx2">
                    <a:lumMod val="75000"/>
                  </a:schemeClr>
                </a:solidFill>
              </a:rPr>
              <a:t>Startup Magazine </a:t>
            </a:r>
            <a:endParaRPr lang="en-US" sz="1050" dirty="0">
              <a:solidFill>
                <a:schemeClr val="tx2">
                  <a:lumMod val="75000"/>
                </a:schemeClr>
              </a:solidFill>
            </a:endParaRPr>
          </a:p>
          <a:p>
            <a:endParaRPr lang="en-US" sz="1050" dirty="0" smtClean="0">
              <a:solidFill>
                <a:schemeClr val="tx2">
                  <a:lumMod val="75000"/>
                </a:schemeClr>
              </a:solidFill>
              <a:latin typeface="ITC Avant Garde Std Bk"/>
            </a:endParaRPr>
          </a:p>
          <a:p>
            <a:pPr marL="171450" indent="-171450">
              <a:buFont typeface="Arial" pitchFamily="34" charset="0"/>
              <a:buChar char="•"/>
            </a:pPr>
            <a:endParaRPr lang="en-US" sz="1050" dirty="0">
              <a:solidFill>
                <a:schemeClr val="tx2">
                  <a:lumMod val="75000"/>
                </a:schemeClr>
              </a:solidFill>
              <a:latin typeface="ITC Avant Garde Std Bk"/>
            </a:endParaRPr>
          </a:p>
        </p:txBody>
      </p:sp>
      <p:sp>
        <p:nvSpPr>
          <p:cNvPr id="15" name="TextBox 14"/>
          <p:cNvSpPr txBox="1"/>
          <p:nvPr/>
        </p:nvSpPr>
        <p:spPr>
          <a:xfrm>
            <a:off x="457200" y="746084"/>
            <a:ext cx="7543800" cy="338584"/>
          </a:xfrm>
          <a:prstGeom prst="rect">
            <a:avLst/>
          </a:prstGeom>
        </p:spPr>
        <p:txBody>
          <a:bodyPr vert="horz" lIns="91440" tIns="45720" rIns="91440" bIns="45720" rtlCol="0" anchor="ctr">
            <a:noAutofit/>
          </a:bodyPr>
          <a:lstStyle>
            <a:lvl1pPr>
              <a:spcBef>
                <a:spcPct val="0"/>
              </a:spcBef>
              <a:buNone/>
              <a:defRPr b="1" i="0">
                <a:solidFill>
                  <a:srgbClr val="FFFFFE"/>
                </a:solidFill>
                <a:latin typeface="ITC Avant Garde Std Bk"/>
                <a:ea typeface="+mj-ea"/>
                <a:cs typeface="ITC Avant Garde Std Bk"/>
              </a:defRPr>
            </a:lvl1pPr>
          </a:lstStyle>
          <a:p>
            <a:r>
              <a:rPr lang="en-US" dirty="0"/>
              <a:t>Rowad </a:t>
            </a:r>
            <a:r>
              <a:rPr lang="en-US" dirty="0" smtClean="0"/>
              <a:t>Essentials: Our Network</a:t>
            </a:r>
            <a:endParaRPr lang="en-US" dirty="0"/>
          </a:p>
        </p:txBody>
      </p:sp>
    </p:spTree>
    <p:extLst>
      <p:ext uri="{BB962C8B-B14F-4D97-AF65-F5344CB8AC3E}">
        <p14:creationId xmlns:p14="http://schemas.microsoft.com/office/powerpoint/2010/main" val="401549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28625" y="1216836"/>
            <a:ext cx="7620000" cy="868627"/>
          </a:xfrm>
          <a:prstGeom prst="rect">
            <a:avLst/>
          </a:prstGeom>
        </p:spPr>
        <p:txBody>
          <a:bodyPr vert="horz" lIns="91440" tIns="45720" rIns="91440" bIns="45720" rtlCol="0" anchor="ctr">
            <a:normAutofit fontScale="97500"/>
          </a:bodyPr>
          <a:lstStyle>
            <a:lvl1pPr>
              <a:spcBef>
                <a:spcPct val="0"/>
              </a:spcBef>
              <a:buNone/>
              <a:defRPr sz="2000" b="1" i="0">
                <a:solidFill>
                  <a:schemeClr val="tx2">
                    <a:lumMod val="75000"/>
                  </a:schemeClr>
                </a:solidFill>
                <a:latin typeface="ITC Avant Garde Std Bk"/>
                <a:ea typeface="+mj-ea"/>
                <a:cs typeface="Poppins" panose="02000000000000000000" pitchFamily="2" charset="0"/>
              </a:defRPr>
            </a:lvl1pPr>
          </a:lstStyle>
          <a:p>
            <a:endParaRPr lang="en-US" sz="1500" dirty="0"/>
          </a:p>
        </p:txBody>
      </p:sp>
      <p:sp>
        <p:nvSpPr>
          <p:cNvPr id="5" name="TextBox 4"/>
          <p:cNvSpPr txBox="1"/>
          <p:nvPr/>
        </p:nvSpPr>
        <p:spPr>
          <a:xfrm>
            <a:off x="457200" y="746084"/>
            <a:ext cx="7543800" cy="338584"/>
          </a:xfrm>
          <a:prstGeom prst="rect">
            <a:avLst/>
          </a:prstGeom>
        </p:spPr>
        <p:txBody>
          <a:bodyPr vert="horz" lIns="91440" tIns="45720" rIns="91440" bIns="45720" rtlCol="0" anchor="ctr">
            <a:noAutofit/>
          </a:bodyPr>
          <a:lstStyle>
            <a:lvl1pPr>
              <a:spcBef>
                <a:spcPct val="0"/>
              </a:spcBef>
              <a:buNone/>
              <a:defRPr b="1" i="0">
                <a:solidFill>
                  <a:srgbClr val="FFFFFE"/>
                </a:solidFill>
                <a:latin typeface="ITC Avant Garde Std Bk"/>
                <a:ea typeface="+mj-ea"/>
                <a:cs typeface="ITC Avant Garde Std Bk"/>
              </a:defRPr>
            </a:lvl1pPr>
          </a:lstStyle>
          <a:p>
            <a:r>
              <a:rPr lang="en-US" dirty="0" smtClean="0"/>
              <a:t>Rowad Essentials: Events</a:t>
            </a:r>
            <a:endParaRPr lang="en-US" dirty="0"/>
          </a:p>
        </p:txBody>
      </p:sp>
      <p:sp>
        <p:nvSpPr>
          <p:cNvPr id="6" name="Rectangle 5"/>
          <p:cNvSpPr/>
          <p:nvPr/>
        </p:nvSpPr>
        <p:spPr>
          <a:xfrm>
            <a:off x="581025" y="2115157"/>
            <a:ext cx="3798635" cy="1754326"/>
          </a:xfrm>
          <a:prstGeom prst="rect">
            <a:avLst/>
          </a:prstGeom>
        </p:spPr>
        <p:txBody>
          <a:bodyPr wrap="square">
            <a:spAutoFit/>
          </a:bodyPr>
          <a:lstStyle/>
          <a:p>
            <a:pPr algn="just"/>
            <a:r>
              <a:rPr lang="en-US" sz="1200" b="1" dirty="0"/>
              <a:t>Rowad Events </a:t>
            </a:r>
            <a:r>
              <a:rPr lang="en-US" sz="1200" dirty="0"/>
              <a:t>launched in 2015 with the aim to build an entrepreneurial community through networking events, workshops, and </a:t>
            </a:r>
            <a:r>
              <a:rPr lang="en-US" sz="1200" dirty="0" smtClean="0"/>
              <a:t>conferences. Rowad events includes Rowad Majlis, Rowad Talk, Investor Education event (invested), Pitching event (Pitched), speed networking (the speed) and much more. </a:t>
            </a:r>
          </a:p>
          <a:p>
            <a:pPr algn="just"/>
            <a:endParaRPr lang="en-US" sz="1200" dirty="0"/>
          </a:p>
          <a:p>
            <a:pPr algn="just"/>
            <a:r>
              <a:rPr lang="en-US" sz="1200" b="1" dirty="0" smtClean="0"/>
              <a:t>	</a:t>
            </a:r>
            <a:endParaRPr lang="en-US" sz="1200" dirty="0"/>
          </a:p>
        </p:txBody>
      </p:sp>
      <p:sp>
        <p:nvSpPr>
          <p:cNvPr id="7" name="Title 1"/>
          <p:cNvSpPr txBox="1">
            <a:spLocks/>
          </p:cNvSpPr>
          <p:nvPr/>
        </p:nvSpPr>
        <p:spPr>
          <a:xfrm>
            <a:off x="581025" y="1369237"/>
            <a:ext cx="7620000" cy="573864"/>
          </a:xfrm>
          <a:prstGeom prst="rect">
            <a:avLst/>
          </a:prstGeom>
        </p:spPr>
        <p:txBody>
          <a:bodyPr vert="horz" lIns="91440" tIns="45720" rIns="91440" bIns="45720" rtlCol="0" anchor="ctr">
            <a:normAutofit fontScale="97500"/>
          </a:bodyPr>
          <a:lstStyle>
            <a:lvl1pPr>
              <a:spcBef>
                <a:spcPct val="0"/>
              </a:spcBef>
              <a:buNone/>
              <a:defRPr sz="2000" b="1" i="0">
                <a:solidFill>
                  <a:schemeClr val="tx2">
                    <a:lumMod val="75000"/>
                  </a:schemeClr>
                </a:solidFill>
                <a:latin typeface="ITC Avant Garde Std Bk"/>
                <a:ea typeface="+mj-ea"/>
                <a:cs typeface="Poppins" panose="02000000000000000000" pitchFamily="2" charset="0"/>
              </a:defRPr>
            </a:lvl1pPr>
          </a:lstStyle>
          <a:p>
            <a:r>
              <a:rPr lang="en-US" sz="1500" dirty="0" smtClean="0"/>
              <a:t>About Rowad Events</a:t>
            </a:r>
            <a:endParaRPr lang="en-US" sz="1500" dirty="0"/>
          </a:p>
        </p:txBody>
      </p:sp>
      <p:graphicFrame>
        <p:nvGraphicFramePr>
          <p:cNvPr id="2" name="Diagram 1"/>
          <p:cNvGraphicFramePr/>
          <p:nvPr>
            <p:extLst>
              <p:ext uri="{D42A27DB-BD31-4B8C-83A1-F6EECF244321}">
                <p14:modId xmlns:p14="http://schemas.microsoft.com/office/powerpoint/2010/main" val="1093744856"/>
              </p:ext>
            </p:extLst>
          </p:nvPr>
        </p:nvGraphicFramePr>
        <p:xfrm>
          <a:off x="3858174" y="1615442"/>
          <a:ext cx="5390052" cy="2708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452363"/>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28625" y="1216836"/>
            <a:ext cx="7620000" cy="868627"/>
          </a:xfrm>
          <a:prstGeom prst="rect">
            <a:avLst/>
          </a:prstGeom>
        </p:spPr>
        <p:txBody>
          <a:bodyPr vert="horz" lIns="91440" tIns="45720" rIns="91440" bIns="45720" rtlCol="0" anchor="ctr">
            <a:normAutofit fontScale="97500"/>
          </a:bodyPr>
          <a:lstStyle>
            <a:lvl1pPr>
              <a:spcBef>
                <a:spcPct val="0"/>
              </a:spcBef>
              <a:buNone/>
              <a:defRPr sz="2000" b="1" i="0">
                <a:solidFill>
                  <a:schemeClr val="tx2">
                    <a:lumMod val="75000"/>
                  </a:schemeClr>
                </a:solidFill>
                <a:latin typeface="ITC Avant Garde Std Bk"/>
                <a:ea typeface="+mj-ea"/>
                <a:cs typeface="Poppins" panose="02000000000000000000" pitchFamily="2" charset="0"/>
              </a:defRPr>
            </a:lvl1pPr>
          </a:lstStyle>
          <a:p>
            <a:endParaRPr lang="en-US" sz="1500" dirty="0"/>
          </a:p>
        </p:txBody>
      </p:sp>
      <p:sp>
        <p:nvSpPr>
          <p:cNvPr id="5" name="TextBox 4"/>
          <p:cNvSpPr txBox="1"/>
          <p:nvPr/>
        </p:nvSpPr>
        <p:spPr>
          <a:xfrm>
            <a:off x="457200" y="746084"/>
            <a:ext cx="7543800" cy="338584"/>
          </a:xfrm>
          <a:prstGeom prst="rect">
            <a:avLst/>
          </a:prstGeom>
        </p:spPr>
        <p:txBody>
          <a:bodyPr vert="horz" lIns="91440" tIns="45720" rIns="91440" bIns="45720" rtlCol="0" anchor="ctr">
            <a:noAutofit/>
          </a:bodyPr>
          <a:lstStyle>
            <a:lvl1pPr>
              <a:spcBef>
                <a:spcPct val="0"/>
              </a:spcBef>
              <a:buNone/>
              <a:defRPr b="1" i="0">
                <a:solidFill>
                  <a:srgbClr val="FFFFFE"/>
                </a:solidFill>
                <a:latin typeface="ITC Avant Garde Std Bk"/>
                <a:ea typeface="+mj-ea"/>
                <a:cs typeface="ITC Avant Garde Std Bk"/>
              </a:defRPr>
            </a:lvl1pPr>
          </a:lstStyle>
          <a:p>
            <a:r>
              <a:rPr lang="en-US" dirty="0" smtClean="0"/>
              <a:t>Rowad Essentials: Rowad Tools</a:t>
            </a:r>
            <a:endParaRPr lang="en-US" dirty="0"/>
          </a:p>
        </p:txBody>
      </p:sp>
      <p:sp>
        <p:nvSpPr>
          <p:cNvPr id="7" name="Title 1"/>
          <p:cNvSpPr txBox="1">
            <a:spLocks/>
          </p:cNvSpPr>
          <p:nvPr/>
        </p:nvSpPr>
        <p:spPr>
          <a:xfrm>
            <a:off x="581025" y="1369237"/>
            <a:ext cx="7620000" cy="573864"/>
          </a:xfrm>
          <a:prstGeom prst="rect">
            <a:avLst/>
          </a:prstGeom>
        </p:spPr>
        <p:txBody>
          <a:bodyPr vert="horz" lIns="91440" tIns="45720" rIns="91440" bIns="45720" rtlCol="0" anchor="ctr">
            <a:normAutofit fontScale="97500"/>
          </a:bodyPr>
          <a:lstStyle>
            <a:lvl1pPr>
              <a:spcBef>
                <a:spcPct val="0"/>
              </a:spcBef>
              <a:buNone/>
              <a:defRPr sz="2000" b="1" i="0">
                <a:solidFill>
                  <a:schemeClr val="tx2">
                    <a:lumMod val="75000"/>
                  </a:schemeClr>
                </a:solidFill>
                <a:latin typeface="ITC Avant Garde Std Bk"/>
                <a:ea typeface="+mj-ea"/>
                <a:cs typeface="Poppins" panose="02000000000000000000" pitchFamily="2" charset="0"/>
              </a:defRPr>
            </a:lvl1pPr>
          </a:lstStyle>
          <a:p>
            <a:r>
              <a:rPr lang="en-US" sz="1500" dirty="0" smtClean="0"/>
              <a:t>About Rowad Tools </a:t>
            </a:r>
            <a:endParaRPr lang="en-US" sz="1500" dirty="0"/>
          </a:p>
        </p:txBody>
      </p:sp>
      <p:sp>
        <p:nvSpPr>
          <p:cNvPr id="9" name="Rectangle 8"/>
          <p:cNvSpPr/>
          <p:nvPr/>
        </p:nvSpPr>
        <p:spPr>
          <a:xfrm>
            <a:off x="592390" y="1956507"/>
            <a:ext cx="7915275" cy="1661993"/>
          </a:xfrm>
          <a:prstGeom prst="rect">
            <a:avLst/>
          </a:prstGeom>
        </p:spPr>
        <p:txBody>
          <a:bodyPr wrap="square">
            <a:spAutoFit/>
          </a:bodyPr>
          <a:lstStyle/>
          <a:p>
            <a:r>
              <a:rPr lang="en-US" sz="1200" b="1" dirty="0" smtClean="0">
                <a:solidFill>
                  <a:schemeClr val="accent5"/>
                </a:solidFill>
              </a:rPr>
              <a:t>Rowad Tools </a:t>
            </a:r>
            <a:r>
              <a:rPr lang="en-US" sz="1200" dirty="0" smtClean="0"/>
              <a:t>are resources which are available for free to the startup community upon their joining to the program which includes:</a:t>
            </a:r>
          </a:p>
          <a:p>
            <a:endParaRPr lang="en-US" sz="1200" dirty="0"/>
          </a:p>
          <a:p>
            <a:pPr marL="171450" indent="-171450">
              <a:lnSpc>
                <a:spcPct val="150000"/>
              </a:lnSpc>
              <a:buFont typeface="Arial" panose="020B0604020202020204" pitchFamily="34" charset="0"/>
              <a:buChar char="•"/>
            </a:pPr>
            <a:r>
              <a:rPr lang="en-US" sz="1200" dirty="0"/>
              <a:t>Rowad Magazine – Launched in </a:t>
            </a:r>
            <a:r>
              <a:rPr lang="en-US" sz="1200" dirty="0" smtClean="0"/>
              <a:t>January 2013 </a:t>
            </a:r>
            <a:r>
              <a:rPr lang="en-US" sz="1200" i="1" dirty="0" smtClean="0"/>
              <a:t>(total publication 18) </a:t>
            </a:r>
          </a:p>
          <a:p>
            <a:pPr marL="171450" indent="-171450">
              <a:lnSpc>
                <a:spcPct val="150000"/>
              </a:lnSpc>
              <a:buFont typeface="Arial" panose="020B0604020202020204" pitchFamily="34" charset="0"/>
              <a:buChar char="•"/>
            </a:pPr>
            <a:r>
              <a:rPr lang="en-US" sz="1200" dirty="0" smtClean="0"/>
              <a:t>Rowad Online Platform </a:t>
            </a:r>
            <a:r>
              <a:rPr lang="en-US" sz="1200" dirty="0" smtClean="0">
                <a:hlinkClick r:id="rId2"/>
              </a:rPr>
              <a:t>www.rowad.co</a:t>
            </a:r>
            <a:r>
              <a:rPr lang="en-US" sz="1200" dirty="0" smtClean="0"/>
              <a:t> - Launched in February 2016</a:t>
            </a:r>
          </a:p>
          <a:p>
            <a:pPr marL="171450" indent="-171450">
              <a:lnSpc>
                <a:spcPct val="150000"/>
              </a:lnSpc>
              <a:buFont typeface="Arial" panose="020B0604020202020204" pitchFamily="34" charset="0"/>
              <a:buChar char="•"/>
            </a:pPr>
            <a:r>
              <a:rPr lang="en-US" sz="1200" dirty="0" smtClean="0"/>
              <a:t>Rowad App – Launched in February 2017 </a:t>
            </a:r>
          </a:p>
          <a:p>
            <a:endParaRPr lang="en-US" sz="1200" dirty="0"/>
          </a:p>
        </p:txBody>
      </p:sp>
    </p:spTree>
    <p:extLst>
      <p:ext uri="{BB962C8B-B14F-4D97-AF65-F5344CB8AC3E}">
        <p14:creationId xmlns:p14="http://schemas.microsoft.com/office/powerpoint/2010/main" val="810451006"/>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3186973" y="2646006"/>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9" name="Text Placeholder 4"/>
          <p:cNvSpPr txBox="1">
            <a:spLocks/>
          </p:cNvSpPr>
          <p:nvPr/>
        </p:nvSpPr>
        <p:spPr>
          <a:xfrm>
            <a:off x="3186973" y="1813729"/>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10" name="Title 1"/>
          <p:cNvSpPr txBox="1">
            <a:spLocks/>
          </p:cNvSpPr>
          <p:nvPr/>
        </p:nvSpPr>
        <p:spPr>
          <a:xfrm>
            <a:off x="760342" y="2370585"/>
            <a:ext cx="7964558" cy="174421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r>
              <a:rPr lang="en-US" sz="3200" cap="none" dirty="0">
                <a:cs typeface="Poppins" panose="02000000000000000000" pitchFamily="2" charset="0"/>
              </a:rPr>
              <a:t>Seed </a:t>
            </a:r>
            <a:r>
              <a:rPr lang="en-US" sz="3200" cap="none" dirty="0" smtClean="0">
                <a:cs typeface="Poppins" panose="02000000000000000000" pitchFamily="2" charset="0"/>
              </a:rPr>
              <a:t>Fuel - </a:t>
            </a:r>
            <a:r>
              <a:rPr lang="en-US" sz="3200" cap="none" dirty="0">
                <a:cs typeface="Poppins" panose="02000000000000000000" pitchFamily="2" charset="0"/>
              </a:rPr>
              <a:t>Rowad </a:t>
            </a:r>
          </a:p>
        </p:txBody>
      </p:sp>
    </p:spTree>
    <p:extLst>
      <p:ext uri="{BB962C8B-B14F-4D97-AF65-F5344CB8AC3E}">
        <p14:creationId xmlns:p14="http://schemas.microsoft.com/office/powerpoint/2010/main" val="3647801726"/>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537" t="13476" r="36745" b="7996"/>
          <a:stretch/>
        </p:blipFill>
        <p:spPr>
          <a:xfrm>
            <a:off x="561975" y="2998839"/>
            <a:ext cx="768247" cy="1917419"/>
          </a:xfrm>
          <a:prstGeom prst="rect">
            <a:avLst/>
          </a:prstGeom>
        </p:spPr>
      </p:pic>
      <p:sp>
        <p:nvSpPr>
          <p:cNvPr id="2" name="Title 1"/>
          <p:cNvSpPr>
            <a:spLocks noGrp="1"/>
          </p:cNvSpPr>
          <p:nvPr>
            <p:ph type="title"/>
          </p:nvPr>
        </p:nvSpPr>
        <p:spPr/>
        <p:txBody>
          <a:bodyPr>
            <a:noAutofit/>
          </a:bodyPr>
          <a:lstStyle/>
          <a:p>
            <a:r>
              <a:rPr lang="en-US" sz="1800" b="1" dirty="0">
                <a:latin typeface="ITC Avant Garde Std Bk"/>
                <a:cs typeface="ITC Avant Garde Std Bk"/>
              </a:rPr>
              <a:t>Seed-Fuel Rowad </a:t>
            </a:r>
          </a:p>
        </p:txBody>
      </p:sp>
      <p:sp>
        <p:nvSpPr>
          <p:cNvPr id="3" name="Content Placeholder 2"/>
          <p:cNvSpPr txBox="1">
            <a:spLocks/>
          </p:cNvSpPr>
          <p:nvPr/>
        </p:nvSpPr>
        <p:spPr>
          <a:xfrm>
            <a:off x="590550" y="2099086"/>
            <a:ext cx="8096250" cy="2803525"/>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a:latin typeface="ITC Avant Garde Std Bk" pitchFamily="34" charset="0"/>
              </a:rPr>
              <a:t>Seed Fuel- Rowad is Bahrain’s pioneer Accelerator providing startups at seed and early stages an entrepreneur program that includes coaching, mentoring, training, access to networks and investors, special startup services, and up to BHD 25,000 in equity investment funding. </a:t>
            </a:r>
          </a:p>
          <a:p>
            <a:pPr marL="0" indent="0" algn="just">
              <a:buNone/>
            </a:pPr>
            <a:endParaRPr lang="en-US" sz="1200" dirty="0" smtClean="0">
              <a:latin typeface="ITC Avant Garde Std Bk" pitchFamily="34" charset="0"/>
            </a:endParaRPr>
          </a:p>
        </p:txBody>
      </p:sp>
      <p:sp>
        <p:nvSpPr>
          <p:cNvPr id="4" name="Title 1"/>
          <p:cNvSpPr txBox="1">
            <a:spLocks/>
          </p:cNvSpPr>
          <p:nvPr/>
        </p:nvSpPr>
        <p:spPr>
          <a:xfrm>
            <a:off x="561975" y="1570483"/>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err="1" smtClean="0">
                <a:solidFill>
                  <a:srgbClr val="000E1F"/>
                </a:solidFill>
              </a:rPr>
              <a:t>SeedFuel</a:t>
            </a:r>
            <a:r>
              <a:rPr lang="en-US" dirty="0" smtClean="0">
                <a:solidFill>
                  <a:srgbClr val="000E1F"/>
                </a:solidFill>
              </a:rPr>
              <a:t> – Rowad </a:t>
            </a:r>
            <a:endParaRPr lang="en-US" dirty="0">
              <a:solidFill>
                <a:srgbClr val="000E1F"/>
              </a:solidFill>
            </a:endParaRPr>
          </a:p>
        </p:txBody>
      </p:sp>
      <p:sp>
        <p:nvSpPr>
          <p:cNvPr id="10" name="TextBox 9"/>
          <p:cNvSpPr txBox="1"/>
          <p:nvPr/>
        </p:nvSpPr>
        <p:spPr>
          <a:xfrm>
            <a:off x="1562100" y="2974840"/>
            <a:ext cx="7124700" cy="180818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a:latin typeface="ITC Avant Garde Std Bk" pitchFamily="34" charset="0"/>
              </a:rPr>
              <a:t>Seed </a:t>
            </a:r>
            <a:r>
              <a:rPr lang="en-US" sz="1200" dirty="0" smtClean="0">
                <a:latin typeface="ITC Avant Garde Std Bk" pitchFamily="34" charset="0"/>
              </a:rPr>
              <a:t>Fuel - Rowad </a:t>
            </a:r>
            <a:r>
              <a:rPr lang="en-US" sz="1200" dirty="0">
                <a:latin typeface="ITC Avant Garde Std Bk" pitchFamily="34" charset="0"/>
              </a:rPr>
              <a:t>has recently joined the Global Accelerator Network (</a:t>
            </a:r>
            <a:r>
              <a:rPr lang="en-US" sz="1200" dirty="0" smtClean="0">
                <a:latin typeface="ITC Avant Garde Std Bk" pitchFamily="34" charset="0"/>
              </a:rPr>
              <a:t>GAN)</a:t>
            </a:r>
          </a:p>
          <a:p>
            <a:pPr>
              <a:lnSpc>
                <a:spcPct val="150000"/>
              </a:lnSpc>
            </a:pPr>
            <a:endParaRPr lang="en-US" sz="900" dirty="0" smtClean="0">
              <a:latin typeface="ITC Avant Garde Std Bk" pitchFamily="34" charset="0"/>
            </a:endParaRPr>
          </a:p>
          <a:p>
            <a:pPr marL="171450" indent="-171450">
              <a:buFont typeface="Arial" panose="020B0604020202020204" pitchFamily="34" charset="0"/>
              <a:buChar char="•"/>
            </a:pPr>
            <a:r>
              <a:rPr lang="en-US" sz="1200" dirty="0" smtClean="0">
                <a:latin typeface="ITC Avant Garde Std Bk" pitchFamily="34" charset="0"/>
              </a:rPr>
              <a:t>Seed </a:t>
            </a:r>
            <a:r>
              <a:rPr lang="en-US" sz="1200" dirty="0">
                <a:latin typeface="ITC Avant Garde Std Bk" pitchFamily="34" charset="0"/>
              </a:rPr>
              <a:t>Fuel-Rowad is the first Bahraini accelerator to be part of GAN and first home-grown from the </a:t>
            </a:r>
            <a:r>
              <a:rPr lang="en-US" sz="1200" dirty="0" smtClean="0">
                <a:latin typeface="ITC Avant Garde Std Bk" pitchFamily="34" charset="0"/>
              </a:rPr>
              <a:t>GCC</a:t>
            </a:r>
          </a:p>
          <a:p>
            <a:endParaRPr lang="en-US" sz="800" dirty="0" smtClean="0">
              <a:latin typeface="ITC Avant Garde Std Bk" pitchFamily="34" charset="0"/>
            </a:endParaRPr>
          </a:p>
          <a:p>
            <a:pPr marL="171450" indent="-171450">
              <a:lnSpc>
                <a:spcPct val="150000"/>
              </a:lnSpc>
              <a:buFont typeface="Arial" panose="020B0604020202020204" pitchFamily="34" charset="0"/>
              <a:buChar char="•"/>
            </a:pPr>
            <a:r>
              <a:rPr lang="en-US" sz="1200" dirty="0" smtClean="0">
                <a:latin typeface="ITC Avant Garde Std Bk" pitchFamily="34" charset="0"/>
              </a:rPr>
              <a:t>Seed </a:t>
            </a:r>
            <a:r>
              <a:rPr lang="en-US" sz="1200" dirty="0">
                <a:latin typeface="ITC Avant Garde Std Bk" pitchFamily="34" charset="0"/>
              </a:rPr>
              <a:t>Fuel- Rowad current portfolio</a:t>
            </a:r>
            <a:r>
              <a:rPr lang="en-US" sz="1200" dirty="0"/>
              <a:t> comprises </a:t>
            </a:r>
            <a:r>
              <a:rPr lang="en-US" sz="1200" dirty="0" smtClean="0"/>
              <a:t>of </a:t>
            </a:r>
            <a:r>
              <a:rPr lang="en-US" sz="1200" b="1" dirty="0" smtClean="0"/>
              <a:t>10 </a:t>
            </a:r>
            <a:r>
              <a:rPr lang="en-US" sz="1200" b="1" dirty="0"/>
              <a:t>Seed stage businesses </a:t>
            </a:r>
            <a:r>
              <a:rPr lang="en-US" sz="1200" dirty="0"/>
              <a:t>since the launch of the project in 2016. </a:t>
            </a:r>
            <a:endParaRPr lang="en-US" sz="1200" dirty="0">
              <a:latin typeface="ITC Avant Garde Std Bk" pitchFamily="34" charset="0"/>
            </a:endParaRPr>
          </a:p>
          <a:p>
            <a:endParaRPr lang="en-US" sz="1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588" y="1337964"/>
            <a:ext cx="1101212" cy="638782"/>
          </a:xfrm>
          <a:prstGeom prst="rect">
            <a:avLst/>
          </a:prstGeom>
        </p:spPr>
      </p:pic>
    </p:spTree>
    <p:extLst>
      <p:ext uri="{BB962C8B-B14F-4D97-AF65-F5344CB8AC3E}">
        <p14:creationId xmlns:p14="http://schemas.microsoft.com/office/powerpoint/2010/main" val="259848118"/>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ITC Avant Garde Std Bk"/>
                <a:cs typeface="ITC Avant Garde Std Bk"/>
              </a:rPr>
              <a:t>Seed-Fuel Rowad </a:t>
            </a:r>
          </a:p>
        </p:txBody>
      </p:sp>
      <p:sp>
        <p:nvSpPr>
          <p:cNvPr id="3" name="Content Placeholder 2"/>
          <p:cNvSpPr txBox="1">
            <a:spLocks/>
          </p:cNvSpPr>
          <p:nvPr/>
        </p:nvSpPr>
        <p:spPr>
          <a:xfrm>
            <a:off x="590550" y="2187574"/>
            <a:ext cx="8096250" cy="2803525"/>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a:t>The GAN Network is seen over 6 continents, 100+ cities, 70+ accelerators—1 standard for entrepreneurial excellence and Seed Fuel is proud to be part of it. GAN was created in 2010, when the two </a:t>
            </a:r>
            <a:r>
              <a:rPr lang="en-US" sz="1200" dirty="0" err="1"/>
              <a:t>TechStars</a:t>
            </a:r>
            <a:r>
              <a:rPr lang="en-US" sz="1200" dirty="0"/>
              <a:t> co-founders, Brad Feld and David Cohen had the idea to connect the top mentorship-driven, seed-stage accelerators around the world. </a:t>
            </a:r>
          </a:p>
          <a:p>
            <a:pPr marL="0" indent="0" algn="just">
              <a:buNone/>
            </a:pPr>
            <a:endParaRPr lang="en-US" sz="1200" dirty="0" smtClean="0"/>
          </a:p>
          <a:p>
            <a:pPr marL="0" indent="0" algn="just">
              <a:buNone/>
            </a:pPr>
            <a:r>
              <a:rPr lang="en-US" sz="1200" dirty="0" smtClean="0"/>
              <a:t>Being </a:t>
            </a:r>
            <a:r>
              <a:rPr lang="en-US" sz="1200" dirty="0"/>
              <a:t>part of Seed Fuel </a:t>
            </a:r>
            <a:r>
              <a:rPr lang="en-US" sz="1200" dirty="0" smtClean="0"/>
              <a:t>gives </a:t>
            </a:r>
            <a:r>
              <a:rPr lang="en-US" sz="1200" dirty="0"/>
              <a:t>startups access to the entire GAN Launch platform which includes a network for exchanges, further investment, and support tools such as perks</a:t>
            </a:r>
            <a:r>
              <a:rPr lang="en-US" sz="1200" dirty="0" smtClean="0"/>
              <a:t>.</a:t>
            </a:r>
          </a:p>
          <a:p>
            <a:pPr marL="0" indent="0" algn="just">
              <a:buNone/>
            </a:pPr>
            <a:endParaRPr lang="en-US" sz="1200" dirty="0"/>
          </a:p>
          <a:p>
            <a:pPr marL="0" indent="0">
              <a:buNone/>
            </a:pPr>
            <a:r>
              <a:rPr lang="en-US" sz="1200" dirty="0" smtClean="0"/>
              <a:t>The Seed Fuel GAN perks include Amazon Web Services, GAN Exchange, IBM Cloud , IBM Watson Analytics, </a:t>
            </a:r>
            <a:r>
              <a:rPr lang="en-US" sz="1200" dirty="0" err="1" smtClean="0"/>
              <a:t>Coachademy</a:t>
            </a:r>
            <a:r>
              <a:rPr lang="en-US" sz="1200" dirty="0" smtClean="0"/>
              <a:t>, </a:t>
            </a:r>
            <a:r>
              <a:rPr lang="en-US" sz="1200" dirty="0" err="1" smtClean="0"/>
              <a:t>Covintus</a:t>
            </a:r>
            <a:r>
              <a:rPr lang="en-US" sz="1200" dirty="0" smtClean="0"/>
              <a:t>, </a:t>
            </a:r>
            <a:r>
              <a:rPr lang="en-US" sz="1200" dirty="0" err="1" smtClean="0"/>
              <a:t>Inc</a:t>
            </a:r>
            <a:r>
              <a:rPr lang="en-US" sz="1200" dirty="0" smtClean="0"/>
              <a:t>, Microsoft </a:t>
            </a:r>
            <a:r>
              <a:rPr lang="en-US" sz="1200" dirty="0" err="1" smtClean="0"/>
              <a:t>Bizspark</a:t>
            </a:r>
            <a:r>
              <a:rPr lang="en-US" sz="1200" dirty="0" smtClean="0"/>
              <a:t> and much more.</a:t>
            </a:r>
          </a:p>
          <a:p>
            <a:pPr marL="0" indent="0" algn="just">
              <a:buNone/>
            </a:pPr>
            <a:endParaRPr lang="en-US" sz="1200" dirty="0"/>
          </a:p>
          <a:p>
            <a:pPr marL="0" indent="0" algn="just">
              <a:buNone/>
            </a:pPr>
            <a:endParaRPr lang="en-US" sz="1200" dirty="0"/>
          </a:p>
          <a:p>
            <a:pPr algn="just"/>
            <a:endParaRPr lang="en-US" sz="1200" dirty="0"/>
          </a:p>
        </p:txBody>
      </p:sp>
      <p:sp>
        <p:nvSpPr>
          <p:cNvPr id="4" name="Title 1"/>
          <p:cNvSpPr txBox="1">
            <a:spLocks/>
          </p:cNvSpPr>
          <p:nvPr/>
        </p:nvSpPr>
        <p:spPr>
          <a:xfrm>
            <a:off x="561975" y="1570483"/>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err="1" smtClean="0">
                <a:solidFill>
                  <a:srgbClr val="000E1F"/>
                </a:solidFill>
              </a:rPr>
              <a:t>SeedFuel</a:t>
            </a:r>
            <a:r>
              <a:rPr lang="en-US" dirty="0" smtClean="0">
                <a:solidFill>
                  <a:srgbClr val="000E1F"/>
                </a:solidFill>
              </a:rPr>
              <a:t> – Rowad </a:t>
            </a:r>
            <a:endParaRPr lang="en-US" dirty="0">
              <a:solidFill>
                <a:srgbClr val="000E1F"/>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789" y="1294632"/>
            <a:ext cx="697302" cy="839608"/>
          </a:xfrm>
          <a:prstGeom prst="rect">
            <a:avLst/>
          </a:prstGeom>
        </p:spPr>
      </p:pic>
    </p:spTree>
    <p:extLst>
      <p:ext uri="{BB962C8B-B14F-4D97-AF65-F5344CB8AC3E}">
        <p14:creationId xmlns:p14="http://schemas.microsoft.com/office/powerpoint/2010/main" val="711075183"/>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3186973" y="2646006"/>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9" name="Text Placeholder 4"/>
          <p:cNvSpPr txBox="1">
            <a:spLocks/>
          </p:cNvSpPr>
          <p:nvPr/>
        </p:nvSpPr>
        <p:spPr>
          <a:xfrm>
            <a:off x="3186973" y="1813729"/>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10" name="Title 1"/>
          <p:cNvSpPr txBox="1">
            <a:spLocks/>
          </p:cNvSpPr>
          <p:nvPr/>
        </p:nvSpPr>
        <p:spPr>
          <a:xfrm>
            <a:off x="760342" y="2370585"/>
            <a:ext cx="7964558" cy="174421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r>
              <a:rPr lang="en-US" sz="3200" cap="none" dirty="0" smtClean="0">
                <a:cs typeface="Poppins" panose="02000000000000000000" pitchFamily="2" charset="0"/>
              </a:rPr>
              <a:t>Invested™ Platform </a:t>
            </a:r>
            <a:endParaRPr lang="en-US" sz="3200" cap="none" dirty="0">
              <a:cs typeface="Poppins" panose="02000000000000000000" pitchFamily="2" charset="0"/>
            </a:endParaRPr>
          </a:p>
        </p:txBody>
      </p:sp>
    </p:spTree>
    <p:extLst>
      <p:ext uri="{BB962C8B-B14F-4D97-AF65-F5344CB8AC3E}">
        <p14:creationId xmlns:p14="http://schemas.microsoft.com/office/powerpoint/2010/main" val="3625446647"/>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latin typeface="ITC Avant Garde Std Bk"/>
                <a:cs typeface="ITC Avant Garde Std Bk"/>
              </a:rPr>
              <a:t>Invested™ Platform </a:t>
            </a:r>
            <a:endParaRPr lang="en-US" sz="1800" b="1" dirty="0">
              <a:latin typeface="ITC Avant Garde Std Bk"/>
              <a:cs typeface="ITC Avant Garde Std Bk"/>
            </a:endParaRPr>
          </a:p>
        </p:txBody>
      </p:sp>
      <p:sp>
        <p:nvSpPr>
          <p:cNvPr id="3" name="Content Placeholder 2"/>
          <p:cNvSpPr txBox="1">
            <a:spLocks/>
          </p:cNvSpPr>
          <p:nvPr/>
        </p:nvSpPr>
        <p:spPr>
          <a:xfrm>
            <a:off x="523875" y="2082798"/>
            <a:ext cx="8096250" cy="2803525"/>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424480">
              <a:buNone/>
            </a:pPr>
            <a:r>
              <a:rPr lang="en-US" sz="1200" dirty="0">
                <a:latin typeface="ITC Avant Garde Std Bk" pitchFamily="34" charset="0"/>
              </a:rPr>
              <a:t>Invested Platform established in </a:t>
            </a:r>
            <a:r>
              <a:rPr lang="en-US" sz="1200" dirty="0" smtClean="0">
                <a:latin typeface="ITC Avant Garde Std Bk" pitchFamily="34" charset="0"/>
              </a:rPr>
              <a:t>2016, </a:t>
            </a:r>
            <a:r>
              <a:rPr lang="en-US" sz="1200" dirty="0">
                <a:latin typeface="ITC Avant Garde Std Bk" pitchFamily="34" charset="0"/>
              </a:rPr>
              <a:t>The Invested Platform provides investors access to tools and knowledge to support them through their startup investment journeys</a:t>
            </a:r>
            <a:r>
              <a:rPr lang="en-US" sz="1200" dirty="0" smtClean="0">
                <a:latin typeface="ITC Avant Garde Std Bk" pitchFamily="34" charset="0"/>
              </a:rPr>
              <a:t>.</a:t>
            </a:r>
          </a:p>
          <a:p>
            <a:pPr marL="0" indent="0" algn="just" defTabSz="424480">
              <a:buNone/>
            </a:pPr>
            <a:endParaRPr lang="en-US" sz="1200" dirty="0">
              <a:latin typeface="ITC Avant Garde Std Bk" pitchFamily="34" charset="0"/>
            </a:endParaRPr>
          </a:p>
          <a:p>
            <a:pPr marL="0" indent="0" algn="just" defTabSz="424480">
              <a:buNone/>
            </a:pPr>
            <a:r>
              <a:rPr lang="en-US" sz="1200" dirty="0" smtClean="0">
                <a:latin typeface="ITC Avant Garde Std Bk" pitchFamily="34" charset="0"/>
              </a:rPr>
              <a:t>Invested </a:t>
            </a:r>
            <a:r>
              <a:rPr lang="en-US" sz="1200" dirty="0">
                <a:latin typeface="ITC Avant Garde Std Bk" pitchFamily="34" charset="0"/>
              </a:rPr>
              <a:t>has a growing investor population that includes angels, VCs, and corporates</a:t>
            </a:r>
            <a:r>
              <a:rPr lang="en-US" sz="1200" dirty="0" smtClean="0">
                <a:latin typeface="ITC Avant Garde Std Bk" pitchFamily="34" charset="0"/>
              </a:rPr>
              <a:t>. </a:t>
            </a:r>
            <a:endParaRPr lang="en-US" sz="1200" dirty="0">
              <a:latin typeface="ITC Avant Garde Std Bk" pitchFamily="34" charset="0"/>
            </a:endParaRPr>
          </a:p>
          <a:p>
            <a:pPr algn="just" defTabSz="424480"/>
            <a:endParaRPr lang="en-US" sz="1200" dirty="0">
              <a:latin typeface="ITC Avant Garde Std Bk" pitchFamily="34" charset="0"/>
            </a:endParaRPr>
          </a:p>
          <a:p>
            <a:pPr marL="0" indent="0" algn="just" defTabSz="424480">
              <a:buNone/>
            </a:pPr>
            <a:r>
              <a:rPr lang="en-US" sz="1200" dirty="0">
                <a:latin typeface="ITC Avant Garde Std Bk" pitchFamily="34" charset="0"/>
              </a:rPr>
              <a:t>The aim is to develop a sophisticated class of investors in Bahrain and the region  by empowering them with tools, knowledge and support through their startup investment journeys.</a:t>
            </a:r>
          </a:p>
        </p:txBody>
      </p:sp>
      <p:sp>
        <p:nvSpPr>
          <p:cNvPr id="4" name="Title 1"/>
          <p:cNvSpPr txBox="1">
            <a:spLocks/>
          </p:cNvSpPr>
          <p:nvPr/>
        </p:nvSpPr>
        <p:spPr>
          <a:xfrm>
            <a:off x="561975" y="1570483"/>
            <a:ext cx="8229600" cy="287906"/>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1700" b="1" i="0" kern="1200">
                <a:solidFill>
                  <a:srgbClr val="FFFFFE"/>
                </a:solidFill>
                <a:latin typeface="ITC Avant Garde Std Bk"/>
                <a:ea typeface="+mj-ea"/>
                <a:cs typeface="ITC Avant Garde Std Bk"/>
              </a:defRPr>
            </a:lvl1pPr>
          </a:lstStyle>
          <a:p>
            <a:r>
              <a:rPr lang="en-US" dirty="0" smtClean="0">
                <a:solidFill>
                  <a:srgbClr val="000E1F"/>
                </a:solidFill>
              </a:rPr>
              <a:t>About Invested Platform </a:t>
            </a:r>
            <a:endParaRPr lang="en-US" dirty="0">
              <a:solidFill>
                <a:srgbClr val="000E1F"/>
              </a:solidFill>
            </a:endParaRPr>
          </a:p>
        </p:txBody>
      </p:sp>
      <p:pic>
        <p:nvPicPr>
          <p:cNvPr id="7" name="Picture 6" descr="\\bdb.com\fsdata\Advisory\Rowad Events\InvestED\Invested - 1\Branding\Logos\InvestEd_BrandLogo.jpg"/>
          <p:cNvPicPr/>
          <p:nvPr/>
        </p:nvPicPr>
        <p:blipFill rotWithShape="1">
          <a:blip r:embed="rId2" cstate="print">
            <a:extLst>
              <a:ext uri="{28A0092B-C50C-407E-A947-70E740481C1C}">
                <a14:useLocalDpi xmlns:a14="http://schemas.microsoft.com/office/drawing/2010/main" val="0"/>
              </a:ext>
            </a:extLst>
          </a:blip>
          <a:srcRect t="26106" b="284"/>
          <a:stretch/>
        </p:blipFill>
        <p:spPr bwMode="auto">
          <a:xfrm>
            <a:off x="7673955" y="1207332"/>
            <a:ext cx="980030" cy="888165"/>
          </a:xfrm>
          <a:prstGeom prst="rect">
            <a:avLst/>
          </a:prstGeom>
          <a:noFill/>
          <a:ln>
            <a:noFill/>
          </a:ln>
          <a:extLst>
            <a:ext uri="{53640926-AAD7-44D8-BBD7-CCE9431645EC}">
              <a14:shadowObscured xmlns:a14="http://schemas.microsoft.com/office/drawing/2010/main"/>
            </a:ext>
          </a:extLst>
        </p:spPr>
      </p:pic>
      <p:graphicFrame>
        <p:nvGraphicFramePr>
          <p:cNvPr id="10" name="Diagram 9"/>
          <p:cNvGraphicFramePr/>
          <p:nvPr>
            <p:extLst>
              <p:ext uri="{D42A27DB-BD31-4B8C-83A1-F6EECF244321}">
                <p14:modId xmlns:p14="http://schemas.microsoft.com/office/powerpoint/2010/main" val="3440133685"/>
              </p:ext>
            </p:extLst>
          </p:nvPr>
        </p:nvGraphicFramePr>
        <p:xfrm>
          <a:off x="419100" y="3113839"/>
          <a:ext cx="8338727" cy="221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537739"/>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a:xfrm>
            <a:off x="3186973" y="1813729"/>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10" name="Title 1"/>
          <p:cNvSpPr txBox="1">
            <a:spLocks/>
          </p:cNvSpPr>
          <p:nvPr/>
        </p:nvSpPr>
        <p:spPr>
          <a:xfrm>
            <a:off x="760342" y="2370585"/>
            <a:ext cx="7964558" cy="174421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r>
              <a:rPr lang="en-US" sz="3200" cap="none" dirty="0" smtClean="0">
                <a:cs typeface="Poppins" panose="02000000000000000000" pitchFamily="2" charset="0"/>
              </a:rPr>
              <a:t>Key Milestones</a:t>
            </a:r>
            <a:endParaRPr lang="en-US" sz="3200" cap="none" dirty="0">
              <a:cs typeface="Poppins" panose="02000000000000000000" pitchFamily="2" charset="0"/>
            </a:endParaRPr>
          </a:p>
        </p:txBody>
      </p:sp>
    </p:spTree>
    <p:extLst>
      <p:ext uri="{BB962C8B-B14F-4D97-AF65-F5344CB8AC3E}">
        <p14:creationId xmlns:p14="http://schemas.microsoft.com/office/powerpoint/2010/main" val="66717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37</a:t>
            </a:fld>
            <a:endParaRPr lang="en-US"/>
          </a:p>
        </p:txBody>
      </p:sp>
    </p:spTree>
    <p:extLst>
      <p:ext uri="{BB962C8B-B14F-4D97-AF65-F5344CB8AC3E}">
        <p14:creationId xmlns:p14="http://schemas.microsoft.com/office/powerpoint/2010/main" val="419618762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2311707" y="1538508"/>
            <a:ext cx="880562" cy="870552"/>
          </a:xfrm>
          <a:prstGeom prst="flowChartConnector">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87134" y="1969568"/>
            <a:ext cx="1533525" cy="23348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228600" y="1970468"/>
            <a:ext cx="1533525" cy="2334832"/>
          </a:xfrm>
          <a:prstGeom prst="rect">
            <a:avLst/>
          </a:prstGeom>
          <a:noFill/>
          <a:ln w="19050">
            <a:solidFill>
              <a:srgbClr val="000E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1800" b="1" dirty="0">
                <a:latin typeface="ITC Avant Garde Std Bk"/>
                <a:cs typeface="ITC Avant Garde Std Bk"/>
              </a:rPr>
              <a:t>Rowad Program Key Milestones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55" y="1530159"/>
            <a:ext cx="885088" cy="885088"/>
          </a:xfrm>
          <a:prstGeom prst="rect">
            <a:avLst/>
          </a:prstGeom>
        </p:spPr>
      </p:pic>
      <p:sp>
        <p:nvSpPr>
          <p:cNvPr id="7" name="Rectangle 6"/>
          <p:cNvSpPr/>
          <p:nvPr/>
        </p:nvSpPr>
        <p:spPr>
          <a:xfrm>
            <a:off x="228600" y="3314700"/>
            <a:ext cx="1533525" cy="990600"/>
          </a:xfrm>
          <a:prstGeom prst="rect">
            <a:avLst/>
          </a:prstGeom>
          <a:solidFill>
            <a:srgbClr val="000E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effectLst>
                  <a:outerShdw blurRad="38100" dist="38100" dir="2700000" algn="tl">
                    <a:srgbClr val="000000">
                      <a:alpha val="43137"/>
                    </a:srgbClr>
                  </a:outerShdw>
                </a:effectLst>
              </a:rPr>
              <a:t>coaching sessions were provided through the Rowad Program </a:t>
            </a:r>
            <a:r>
              <a:rPr lang="en-US" sz="1100" dirty="0" smtClean="0">
                <a:effectLst>
                  <a:outerShdw blurRad="38100" dist="38100" dir="2700000" algn="tl">
                    <a:srgbClr val="000000">
                      <a:alpha val="43137"/>
                    </a:srgbClr>
                  </a:outerShdw>
                </a:effectLst>
              </a:rPr>
              <a:t>in 2016</a:t>
            </a:r>
            <a:endParaRPr lang="en-US" sz="1100" dirty="0">
              <a:effectLst>
                <a:outerShdw blurRad="38100" dist="38100" dir="2700000" algn="tl">
                  <a:srgbClr val="000000">
                    <a:alpha val="43137"/>
                  </a:srgbClr>
                </a:outerShdw>
              </a:effectLst>
            </a:endParaRPr>
          </a:p>
        </p:txBody>
      </p:sp>
      <p:sp>
        <p:nvSpPr>
          <p:cNvPr id="8" name="TextBox 7"/>
          <p:cNvSpPr txBox="1"/>
          <p:nvPr/>
        </p:nvSpPr>
        <p:spPr>
          <a:xfrm>
            <a:off x="352425" y="2590800"/>
            <a:ext cx="1285875" cy="461665"/>
          </a:xfrm>
          <a:prstGeom prst="rect">
            <a:avLst/>
          </a:prstGeom>
          <a:noFill/>
        </p:spPr>
        <p:txBody>
          <a:bodyPr wrap="square" rtlCol="0">
            <a:spAutoFit/>
          </a:bodyPr>
          <a:lstStyle/>
          <a:p>
            <a:pPr algn="ctr"/>
            <a:r>
              <a:rPr lang="en-US" sz="2400" b="1" dirty="0" smtClean="0">
                <a:solidFill>
                  <a:srgbClr val="182F4F"/>
                </a:solidFill>
              </a:rPr>
              <a:t>1069</a:t>
            </a:r>
            <a:endParaRPr lang="en-US" sz="2400" b="1" dirty="0">
              <a:solidFill>
                <a:srgbClr val="182F4F"/>
              </a:solidFill>
            </a:endParaRPr>
          </a:p>
        </p:txBody>
      </p:sp>
      <p:sp>
        <p:nvSpPr>
          <p:cNvPr id="9" name="Rectangle 8"/>
          <p:cNvSpPr/>
          <p:nvPr/>
        </p:nvSpPr>
        <p:spPr>
          <a:xfrm>
            <a:off x="3792747" y="1970468"/>
            <a:ext cx="1533525" cy="2334832"/>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92747" y="3314700"/>
            <a:ext cx="1533525"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entrepreneurs attended training sessions through the Rowad Program in 2016</a:t>
            </a:r>
            <a:endParaRPr lang="en-US" sz="1100" dirty="0">
              <a:effectLst>
                <a:outerShdw blurRad="38100" dist="38100" dir="2700000" algn="tl">
                  <a:srgbClr val="000000">
                    <a:alpha val="43137"/>
                  </a:srgbClr>
                </a:outerShdw>
              </a:effectLst>
            </a:endParaRPr>
          </a:p>
        </p:txBody>
      </p:sp>
      <p:sp>
        <p:nvSpPr>
          <p:cNvPr id="12" name="TextBox 11"/>
          <p:cNvSpPr txBox="1"/>
          <p:nvPr/>
        </p:nvSpPr>
        <p:spPr>
          <a:xfrm>
            <a:off x="3916572" y="2590800"/>
            <a:ext cx="1285875" cy="461665"/>
          </a:xfrm>
          <a:prstGeom prst="rect">
            <a:avLst/>
          </a:prstGeom>
          <a:noFill/>
        </p:spPr>
        <p:txBody>
          <a:bodyPr wrap="square" rtlCol="0">
            <a:spAutoFit/>
          </a:bodyPr>
          <a:lstStyle/>
          <a:p>
            <a:pPr algn="ctr"/>
            <a:r>
              <a:rPr lang="en-US" sz="2400" b="1" dirty="0" smtClean="0">
                <a:solidFill>
                  <a:schemeClr val="accent3"/>
                </a:solidFill>
              </a:rPr>
              <a:t>2137</a:t>
            </a:r>
            <a:endParaRPr lang="en-US" sz="2400" b="1" dirty="0">
              <a:solidFill>
                <a:schemeClr val="accent3"/>
              </a:solidFill>
            </a:endParaRPr>
          </a:p>
        </p:txBody>
      </p:sp>
      <p:pic>
        <p:nvPicPr>
          <p:cNvPr id="13" name="Picture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05677" y="1530159"/>
            <a:ext cx="925791" cy="885088"/>
          </a:xfrm>
          <a:prstGeom prst="rect">
            <a:avLst/>
          </a:prstGeom>
        </p:spPr>
      </p:pic>
      <p:sp>
        <p:nvSpPr>
          <p:cNvPr id="15" name="Rectangle 14"/>
          <p:cNvSpPr/>
          <p:nvPr/>
        </p:nvSpPr>
        <p:spPr>
          <a:xfrm>
            <a:off x="5587134" y="3313800"/>
            <a:ext cx="1533525"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entrepreneurial events attendees</a:t>
            </a:r>
            <a:endParaRPr lang="en-US" sz="1100" dirty="0">
              <a:effectLst>
                <a:outerShdw blurRad="38100" dist="38100" dir="2700000" algn="tl">
                  <a:srgbClr val="000000">
                    <a:alpha val="43137"/>
                  </a:srgbClr>
                </a:outerShdw>
              </a:effectLst>
            </a:endParaRPr>
          </a:p>
        </p:txBody>
      </p:sp>
      <p:sp>
        <p:nvSpPr>
          <p:cNvPr id="16" name="TextBox 15"/>
          <p:cNvSpPr txBox="1"/>
          <p:nvPr/>
        </p:nvSpPr>
        <p:spPr>
          <a:xfrm>
            <a:off x="5710959" y="2589900"/>
            <a:ext cx="1285875" cy="461665"/>
          </a:xfrm>
          <a:prstGeom prst="rect">
            <a:avLst/>
          </a:prstGeom>
          <a:noFill/>
        </p:spPr>
        <p:txBody>
          <a:bodyPr wrap="square" rtlCol="0">
            <a:spAutoFit/>
          </a:bodyPr>
          <a:lstStyle/>
          <a:p>
            <a:pPr algn="ctr"/>
            <a:r>
              <a:rPr lang="en-US" sz="2400" b="1" dirty="0" smtClean="0">
                <a:solidFill>
                  <a:schemeClr val="accent4"/>
                </a:solidFill>
              </a:rPr>
              <a:t>1765</a:t>
            </a:r>
            <a:endParaRPr lang="en-US" sz="2400" b="1" dirty="0">
              <a:solidFill>
                <a:schemeClr val="accent4"/>
              </a:solidFill>
            </a:endParaRPr>
          </a:p>
        </p:txBody>
      </p:sp>
      <p:sp>
        <p:nvSpPr>
          <p:cNvPr id="17" name="Rectangle 16"/>
          <p:cNvSpPr/>
          <p:nvPr/>
        </p:nvSpPr>
        <p:spPr>
          <a:xfrm>
            <a:off x="1978125" y="1961781"/>
            <a:ext cx="1533525" cy="2334832"/>
          </a:xfrm>
          <a:prstGeom prst="rect">
            <a:avLst/>
          </a:prstGeom>
          <a:noFill/>
          <a:ln w="19050">
            <a:solidFill>
              <a:srgbClr val="0071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978126" y="3308513"/>
            <a:ext cx="1533525"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rPr>
              <a:t>Companies entered the Rowad Program in 2016</a:t>
            </a:r>
            <a:endParaRPr lang="en-US" sz="1100" dirty="0">
              <a:effectLst>
                <a:outerShdw blurRad="38100" dist="38100" dir="2700000" algn="tl">
                  <a:srgbClr val="000000">
                    <a:alpha val="43137"/>
                  </a:srgbClr>
                </a:outerShdw>
              </a:effectLst>
            </a:endParaRPr>
          </a:p>
        </p:txBody>
      </p:sp>
      <p:sp>
        <p:nvSpPr>
          <p:cNvPr id="21" name="TextBox 20"/>
          <p:cNvSpPr txBox="1"/>
          <p:nvPr/>
        </p:nvSpPr>
        <p:spPr>
          <a:xfrm>
            <a:off x="2101951" y="2584613"/>
            <a:ext cx="1285875" cy="461665"/>
          </a:xfrm>
          <a:prstGeom prst="rect">
            <a:avLst/>
          </a:prstGeom>
          <a:noFill/>
        </p:spPr>
        <p:txBody>
          <a:bodyPr wrap="square" rtlCol="0">
            <a:spAutoFit/>
          </a:bodyPr>
          <a:lstStyle/>
          <a:p>
            <a:pPr algn="ctr"/>
            <a:r>
              <a:rPr lang="en-US" sz="2400" b="1" dirty="0" smtClean="0">
                <a:solidFill>
                  <a:schemeClr val="accent5"/>
                </a:solidFill>
              </a:rPr>
              <a:t>749</a:t>
            </a:r>
            <a:endParaRPr lang="en-US" sz="2400" b="1" dirty="0">
              <a:solidFill>
                <a:schemeClr val="accent5"/>
              </a:solidFill>
            </a:endParaRPr>
          </a:p>
        </p:txBody>
      </p:sp>
      <p:pic>
        <p:nvPicPr>
          <p:cNvPr id="1028" name="Picture 4" descr="C:\Program Files\Microsoft Office\MEDIA\CAGCAT10\j0235319.wmf"/>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395046" y="1629121"/>
            <a:ext cx="699682" cy="714378"/>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Connector 24"/>
          <p:cNvSpPr/>
          <p:nvPr/>
        </p:nvSpPr>
        <p:spPr>
          <a:xfrm>
            <a:off x="5913615" y="1544695"/>
            <a:ext cx="880562" cy="870552"/>
          </a:xfrm>
          <a:prstGeom prst="flowChartConnector">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descr="C:\Users\samin\AppData\Local\Microsoft\Windows\Temporary Internet Files\Content.IE5\GE66RSPS\512px-Calendar_font_awesome.svg[1].png"/>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101193" y="1721604"/>
            <a:ext cx="505405" cy="50540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390534" y="1969568"/>
            <a:ext cx="1533525" cy="23348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7" name="Rectangle 26"/>
          <p:cNvSpPr/>
          <p:nvPr/>
        </p:nvSpPr>
        <p:spPr>
          <a:xfrm>
            <a:off x="7390534" y="3313800"/>
            <a:ext cx="1533525"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Total number of events organized/attended by the Rowad Team</a:t>
            </a:r>
            <a:endParaRPr lang="en-US" sz="1100" dirty="0">
              <a:effectLst>
                <a:outerShdw blurRad="38100" dist="38100" dir="2700000" algn="tl">
                  <a:srgbClr val="000000">
                    <a:alpha val="43137"/>
                  </a:srgbClr>
                </a:outerShdw>
              </a:effectLst>
            </a:endParaRPr>
          </a:p>
        </p:txBody>
      </p:sp>
      <p:sp>
        <p:nvSpPr>
          <p:cNvPr id="28" name="TextBox 27"/>
          <p:cNvSpPr txBox="1"/>
          <p:nvPr/>
        </p:nvSpPr>
        <p:spPr>
          <a:xfrm>
            <a:off x="7514359" y="2589900"/>
            <a:ext cx="1285875" cy="461665"/>
          </a:xfrm>
          <a:prstGeom prst="rect">
            <a:avLst/>
          </a:prstGeom>
          <a:noFill/>
        </p:spPr>
        <p:txBody>
          <a:bodyPr wrap="square" rtlCol="0">
            <a:spAutoFit/>
          </a:bodyPr>
          <a:lstStyle/>
          <a:p>
            <a:pPr algn="ctr"/>
            <a:r>
              <a:rPr lang="en-US" sz="2400" b="1" dirty="0" smtClean="0">
                <a:solidFill>
                  <a:schemeClr val="accent1"/>
                </a:solidFill>
              </a:rPr>
              <a:t>85</a:t>
            </a:r>
            <a:endParaRPr lang="en-US" sz="2400" b="1" dirty="0">
              <a:solidFill>
                <a:schemeClr val="accent1"/>
              </a:solidFill>
            </a:endParaRPr>
          </a:p>
        </p:txBody>
      </p:sp>
      <p:sp>
        <p:nvSpPr>
          <p:cNvPr id="29" name="Flowchart: Connector 28"/>
          <p:cNvSpPr/>
          <p:nvPr/>
        </p:nvSpPr>
        <p:spPr>
          <a:xfrm>
            <a:off x="7717015" y="1544695"/>
            <a:ext cx="880562" cy="870552"/>
          </a:xfrm>
          <a:prstGeom prst="flowChartConnecto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5" descr="C:\Users\samin\AppData\Local\Microsoft\Windows\Temporary Internet Files\Content.IE5\GE66RSPS\512px-Calendar_font_awesome.svg[1].png"/>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04593" y="1721604"/>
            <a:ext cx="505405" cy="50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49701"/>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2209239" y="1529821"/>
            <a:ext cx="880562" cy="870552"/>
          </a:xfrm>
          <a:prstGeom prst="flowChartConnector">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484666" y="1960881"/>
            <a:ext cx="1533525" cy="23348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126132" y="1961781"/>
            <a:ext cx="1533525" cy="2334832"/>
          </a:xfrm>
          <a:prstGeom prst="rect">
            <a:avLst/>
          </a:prstGeom>
          <a:noFill/>
          <a:ln w="19050">
            <a:solidFill>
              <a:srgbClr val="000E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1800" b="1" dirty="0">
                <a:latin typeface="ITC Avant Garde Std Bk"/>
                <a:cs typeface="ITC Avant Garde Std Bk"/>
              </a:rPr>
              <a:t>Rowad Program Key Milestones </a:t>
            </a:r>
            <a:r>
              <a:rPr lang="en-US" sz="1800" b="1" dirty="0" smtClean="0">
                <a:latin typeface="ITC Avant Garde Std Bk"/>
                <a:cs typeface="ITC Avant Garde Std Bk"/>
              </a:rPr>
              <a:t>2017 </a:t>
            </a:r>
            <a:endParaRPr lang="en-US" sz="1800" b="1" dirty="0">
              <a:latin typeface="ITC Avant Garde Std Bk"/>
              <a:cs typeface="ITC Avant Garde Std Bk"/>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87" y="1521472"/>
            <a:ext cx="885088" cy="885088"/>
          </a:xfrm>
          <a:prstGeom prst="rect">
            <a:avLst/>
          </a:prstGeom>
        </p:spPr>
      </p:pic>
      <p:sp>
        <p:nvSpPr>
          <p:cNvPr id="7" name="Rectangle 6"/>
          <p:cNvSpPr/>
          <p:nvPr/>
        </p:nvSpPr>
        <p:spPr>
          <a:xfrm>
            <a:off x="126132" y="3306013"/>
            <a:ext cx="1533525" cy="990600"/>
          </a:xfrm>
          <a:prstGeom prst="rect">
            <a:avLst/>
          </a:prstGeom>
          <a:solidFill>
            <a:srgbClr val="000E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effectLst>
                  <a:outerShdw blurRad="38100" dist="38100" dir="2700000" algn="tl">
                    <a:srgbClr val="000000">
                      <a:alpha val="43137"/>
                    </a:srgbClr>
                  </a:outerShdw>
                </a:effectLst>
              </a:rPr>
              <a:t>coaching sessions were provided through the Rowad </a:t>
            </a:r>
            <a:r>
              <a:rPr lang="en-US" sz="1100" dirty="0" smtClean="0">
                <a:effectLst>
                  <a:outerShdw blurRad="38100" dist="38100" dir="2700000" algn="tl">
                    <a:srgbClr val="000000">
                      <a:alpha val="43137"/>
                    </a:srgbClr>
                  </a:outerShdw>
                </a:effectLst>
              </a:rPr>
              <a:t>Program</a:t>
            </a:r>
          </a:p>
          <a:p>
            <a:pPr algn="ctr"/>
            <a:r>
              <a:rPr lang="en-US" sz="1100" dirty="0" smtClean="0">
                <a:effectLst>
                  <a:outerShdw blurRad="38100" dist="38100" dir="2700000" algn="tl">
                    <a:srgbClr val="000000">
                      <a:alpha val="43137"/>
                    </a:srgbClr>
                  </a:outerShdw>
                </a:effectLst>
              </a:rPr>
              <a:t> Jan - Jul 2017</a:t>
            </a:r>
            <a:endParaRPr lang="en-US" sz="1100" dirty="0">
              <a:effectLst>
                <a:outerShdw blurRad="38100" dist="38100" dir="2700000" algn="tl">
                  <a:srgbClr val="000000">
                    <a:alpha val="43137"/>
                  </a:srgbClr>
                </a:outerShdw>
              </a:effectLst>
            </a:endParaRPr>
          </a:p>
        </p:txBody>
      </p:sp>
      <p:sp>
        <p:nvSpPr>
          <p:cNvPr id="8" name="TextBox 7"/>
          <p:cNvSpPr txBox="1"/>
          <p:nvPr/>
        </p:nvSpPr>
        <p:spPr>
          <a:xfrm>
            <a:off x="249957" y="2582113"/>
            <a:ext cx="1285875" cy="461665"/>
          </a:xfrm>
          <a:prstGeom prst="rect">
            <a:avLst/>
          </a:prstGeom>
          <a:noFill/>
        </p:spPr>
        <p:txBody>
          <a:bodyPr wrap="square" rtlCol="0">
            <a:spAutoFit/>
          </a:bodyPr>
          <a:lstStyle/>
          <a:p>
            <a:pPr algn="ctr"/>
            <a:r>
              <a:rPr lang="en-US" sz="2400" b="1" dirty="0" smtClean="0">
                <a:solidFill>
                  <a:schemeClr val="accent2"/>
                </a:solidFill>
              </a:rPr>
              <a:t>400</a:t>
            </a:r>
            <a:endParaRPr lang="en-US" sz="2400" b="1" dirty="0">
              <a:solidFill>
                <a:schemeClr val="accent2"/>
              </a:solidFill>
            </a:endParaRPr>
          </a:p>
        </p:txBody>
      </p:sp>
      <p:sp>
        <p:nvSpPr>
          <p:cNvPr id="9" name="Rectangle 8"/>
          <p:cNvSpPr/>
          <p:nvPr/>
        </p:nvSpPr>
        <p:spPr>
          <a:xfrm>
            <a:off x="3690279" y="1961781"/>
            <a:ext cx="1533525" cy="2334832"/>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690279" y="3306013"/>
            <a:ext cx="1533525"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Local, regional and International </a:t>
            </a:r>
            <a:r>
              <a:rPr lang="en-US" sz="1100" dirty="0"/>
              <a:t>mentors joined the Rowad Mentoring Program </a:t>
            </a:r>
            <a:r>
              <a:rPr lang="en-US" sz="1100" dirty="0" smtClean="0"/>
              <a:t>since its launched in 2016</a:t>
            </a:r>
            <a:endParaRPr lang="en-US" sz="1100" dirty="0">
              <a:effectLst>
                <a:outerShdw blurRad="38100" dist="38100" dir="2700000" algn="tl">
                  <a:srgbClr val="000000">
                    <a:alpha val="43137"/>
                  </a:srgbClr>
                </a:outerShdw>
              </a:effectLst>
            </a:endParaRPr>
          </a:p>
        </p:txBody>
      </p:sp>
      <p:sp>
        <p:nvSpPr>
          <p:cNvPr id="12" name="TextBox 11"/>
          <p:cNvSpPr txBox="1"/>
          <p:nvPr/>
        </p:nvSpPr>
        <p:spPr>
          <a:xfrm>
            <a:off x="3814104" y="2582113"/>
            <a:ext cx="1285875" cy="461665"/>
          </a:xfrm>
          <a:prstGeom prst="rect">
            <a:avLst/>
          </a:prstGeom>
          <a:noFill/>
        </p:spPr>
        <p:txBody>
          <a:bodyPr wrap="square" rtlCol="0">
            <a:spAutoFit/>
          </a:bodyPr>
          <a:lstStyle/>
          <a:p>
            <a:pPr algn="ctr"/>
            <a:r>
              <a:rPr lang="en-US" sz="2400" b="1" dirty="0" smtClean="0">
                <a:solidFill>
                  <a:schemeClr val="accent3"/>
                </a:solidFill>
              </a:rPr>
              <a:t>35</a:t>
            </a:r>
            <a:endParaRPr lang="en-US" sz="2400" b="1" dirty="0">
              <a:solidFill>
                <a:schemeClr val="accent3"/>
              </a:solidFill>
            </a:endParaRPr>
          </a:p>
        </p:txBody>
      </p:sp>
      <p:pic>
        <p:nvPicPr>
          <p:cNvPr id="13" name="Picture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03209" y="1521472"/>
            <a:ext cx="925791" cy="885088"/>
          </a:xfrm>
          <a:prstGeom prst="rect">
            <a:avLst/>
          </a:prstGeom>
        </p:spPr>
      </p:pic>
      <p:sp>
        <p:nvSpPr>
          <p:cNvPr id="15" name="Rectangle 14"/>
          <p:cNvSpPr/>
          <p:nvPr/>
        </p:nvSpPr>
        <p:spPr>
          <a:xfrm>
            <a:off x="5484666" y="3305113"/>
            <a:ext cx="1533525"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Partners joined the Rowad Partners program since its launched in 2016  </a:t>
            </a:r>
            <a:endParaRPr lang="en-US" sz="1100" dirty="0">
              <a:effectLst>
                <a:outerShdw blurRad="38100" dist="38100" dir="2700000" algn="tl">
                  <a:srgbClr val="000000">
                    <a:alpha val="43137"/>
                  </a:srgbClr>
                </a:outerShdw>
              </a:effectLst>
            </a:endParaRPr>
          </a:p>
        </p:txBody>
      </p:sp>
      <p:sp>
        <p:nvSpPr>
          <p:cNvPr id="16" name="TextBox 15"/>
          <p:cNvSpPr txBox="1"/>
          <p:nvPr/>
        </p:nvSpPr>
        <p:spPr>
          <a:xfrm>
            <a:off x="5608491" y="2581213"/>
            <a:ext cx="1285875" cy="461665"/>
          </a:xfrm>
          <a:prstGeom prst="rect">
            <a:avLst/>
          </a:prstGeom>
          <a:noFill/>
        </p:spPr>
        <p:txBody>
          <a:bodyPr wrap="square" rtlCol="0">
            <a:spAutoFit/>
          </a:bodyPr>
          <a:lstStyle/>
          <a:p>
            <a:pPr algn="ctr"/>
            <a:r>
              <a:rPr lang="en-US" sz="2400" b="1" dirty="0" smtClean="0">
                <a:solidFill>
                  <a:schemeClr val="accent4"/>
                </a:solidFill>
              </a:rPr>
              <a:t>19 </a:t>
            </a:r>
            <a:endParaRPr lang="en-US" sz="2400" b="1" dirty="0">
              <a:solidFill>
                <a:schemeClr val="accent4"/>
              </a:solidFill>
            </a:endParaRPr>
          </a:p>
        </p:txBody>
      </p:sp>
      <p:sp>
        <p:nvSpPr>
          <p:cNvPr id="17" name="Rectangle 16"/>
          <p:cNvSpPr/>
          <p:nvPr/>
        </p:nvSpPr>
        <p:spPr>
          <a:xfrm>
            <a:off x="1875657" y="1953094"/>
            <a:ext cx="1533525" cy="2334832"/>
          </a:xfrm>
          <a:prstGeom prst="rect">
            <a:avLst/>
          </a:prstGeom>
          <a:noFill/>
          <a:ln w="19050">
            <a:solidFill>
              <a:srgbClr val="0071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875658" y="3299826"/>
            <a:ext cx="1533525"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rPr>
              <a:t>Companies entered the Rowad Program</a:t>
            </a:r>
          </a:p>
          <a:p>
            <a:pPr algn="ctr"/>
            <a:r>
              <a:rPr lang="en-US" sz="1100" dirty="0" smtClean="0">
                <a:effectLst>
                  <a:outerShdw blurRad="38100" dist="38100" dir="2700000" algn="tl">
                    <a:srgbClr val="000000">
                      <a:alpha val="43137"/>
                    </a:srgbClr>
                  </a:outerShdw>
                </a:effectLst>
              </a:rPr>
              <a:t>Jan – July 2017</a:t>
            </a:r>
            <a:endParaRPr lang="en-US" sz="1100" dirty="0">
              <a:effectLst>
                <a:outerShdw blurRad="38100" dist="38100" dir="2700000" algn="tl">
                  <a:srgbClr val="000000">
                    <a:alpha val="43137"/>
                  </a:srgbClr>
                </a:outerShdw>
              </a:effectLst>
            </a:endParaRPr>
          </a:p>
        </p:txBody>
      </p:sp>
      <p:sp>
        <p:nvSpPr>
          <p:cNvPr id="21" name="TextBox 20"/>
          <p:cNvSpPr txBox="1"/>
          <p:nvPr/>
        </p:nvSpPr>
        <p:spPr>
          <a:xfrm>
            <a:off x="1999483" y="2575926"/>
            <a:ext cx="1285875" cy="461665"/>
          </a:xfrm>
          <a:prstGeom prst="rect">
            <a:avLst/>
          </a:prstGeom>
          <a:noFill/>
        </p:spPr>
        <p:txBody>
          <a:bodyPr wrap="square" rtlCol="0">
            <a:spAutoFit/>
          </a:bodyPr>
          <a:lstStyle/>
          <a:p>
            <a:pPr algn="ctr"/>
            <a:r>
              <a:rPr lang="en-US" sz="2400" b="1" dirty="0" smtClean="0">
                <a:solidFill>
                  <a:schemeClr val="accent5"/>
                </a:solidFill>
              </a:rPr>
              <a:t>268</a:t>
            </a:r>
            <a:endParaRPr lang="en-US" sz="2400" b="1" dirty="0">
              <a:solidFill>
                <a:schemeClr val="accent5"/>
              </a:solidFill>
            </a:endParaRPr>
          </a:p>
        </p:txBody>
      </p:sp>
      <p:pic>
        <p:nvPicPr>
          <p:cNvPr id="1028" name="Picture 4" descr="C:\Program Files\Microsoft Office\MEDIA\CAGCAT10\j0235319.wmf"/>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292578" y="1620434"/>
            <a:ext cx="699682" cy="714378"/>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Connector 24"/>
          <p:cNvSpPr/>
          <p:nvPr/>
        </p:nvSpPr>
        <p:spPr>
          <a:xfrm>
            <a:off x="5811147" y="1536008"/>
            <a:ext cx="880562" cy="870552"/>
          </a:xfrm>
          <a:prstGeom prst="flowChartConnector">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descr="C:\Users\samin\AppData\Local\Microsoft\Windows\Temporary Internet Files\Content.IE5\GE66RSPS\512px-Calendar_font_awesome.svg[1].png"/>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998725" y="1712917"/>
            <a:ext cx="505405" cy="50540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288066" y="1953094"/>
            <a:ext cx="1533525" cy="23348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3" name="Rectangle 22"/>
          <p:cNvSpPr/>
          <p:nvPr/>
        </p:nvSpPr>
        <p:spPr>
          <a:xfrm>
            <a:off x="7288066" y="3297326"/>
            <a:ext cx="1533525"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Investors joined the Invested Platform since its launch in 2016 </a:t>
            </a:r>
            <a:endParaRPr lang="en-US" sz="1100" dirty="0">
              <a:effectLst>
                <a:outerShdw blurRad="38100" dist="38100" dir="2700000" algn="tl">
                  <a:srgbClr val="000000">
                    <a:alpha val="43137"/>
                  </a:srgbClr>
                </a:outerShdw>
              </a:effectLst>
            </a:endParaRPr>
          </a:p>
        </p:txBody>
      </p:sp>
      <p:sp>
        <p:nvSpPr>
          <p:cNvPr id="24" name="TextBox 23"/>
          <p:cNvSpPr txBox="1"/>
          <p:nvPr/>
        </p:nvSpPr>
        <p:spPr>
          <a:xfrm>
            <a:off x="7411891" y="2573426"/>
            <a:ext cx="1285875" cy="461665"/>
          </a:xfrm>
          <a:prstGeom prst="rect">
            <a:avLst/>
          </a:prstGeom>
          <a:noFill/>
        </p:spPr>
        <p:txBody>
          <a:bodyPr wrap="square" rtlCol="0">
            <a:spAutoFit/>
          </a:bodyPr>
          <a:lstStyle/>
          <a:p>
            <a:pPr algn="ctr"/>
            <a:r>
              <a:rPr lang="en-US" sz="2400" b="1" dirty="0" smtClean="0">
                <a:solidFill>
                  <a:schemeClr val="accent1"/>
                </a:solidFill>
              </a:rPr>
              <a:t>60 </a:t>
            </a:r>
            <a:endParaRPr lang="en-US" sz="2400" b="1" dirty="0">
              <a:solidFill>
                <a:schemeClr val="accent1"/>
              </a:solidFill>
            </a:endParaRPr>
          </a:p>
        </p:txBody>
      </p:sp>
      <p:sp>
        <p:nvSpPr>
          <p:cNvPr id="26" name="Flowchart: Connector 25"/>
          <p:cNvSpPr/>
          <p:nvPr/>
        </p:nvSpPr>
        <p:spPr>
          <a:xfrm>
            <a:off x="7614547" y="1528221"/>
            <a:ext cx="880562" cy="870552"/>
          </a:xfrm>
          <a:prstGeom prst="flowChartConnecto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descr="C:\Users\samin\Desktop\20-512.png"/>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758509" y="1622023"/>
            <a:ext cx="623491" cy="62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5027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79973"/>
            <a:ext cx="8229600" cy="868627"/>
          </a:xfrm>
        </p:spPr>
        <p:txBody>
          <a:bodyPr/>
          <a:lstStyle/>
          <a:p>
            <a:pPr algn="l"/>
            <a:r>
              <a:rPr lang="en-US" dirty="0" smtClean="0"/>
              <a:t>THANK YOU</a:t>
            </a:r>
            <a:endParaRPr lang="en-US" dirty="0"/>
          </a:p>
        </p:txBody>
      </p:sp>
      <p:sp>
        <p:nvSpPr>
          <p:cNvPr id="2" name="Rectangle 1"/>
          <p:cNvSpPr/>
          <p:nvPr/>
        </p:nvSpPr>
        <p:spPr>
          <a:xfrm>
            <a:off x="457200" y="1898661"/>
            <a:ext cx="7134225" cy="1815882"/>
          </a:xfrm>
          <a:prstGeom prst="rect">
            <a:avLst/>
          </a:prstGeom>
        </p:spPr>
        <p:txBody>
          <a:bodyPr wrap="square">
            <a:spAutoFit/>
          </a:bodyPr>
          <a:lstStyle/>
          <a:p>
            <a:r>
              <a:rPr lang="en-US" sz="1400" b="1" dirty="0"/>
              <a:t>Development Services Division</a:t>
            </a:r>
            <a:endParaRPr lang="en-US" sz="1400" b="1" dirty="0" smtClean="0">
              <a:latin typeface="ITC Avant Garde Std Bk"/>
            </a:endParaRPr>
          </a:p>
          <a:p>
            <a:r>
              <a:rPr lang="en-US" sz="1400" b="1" dirty="0" smtClean="0">
                <a:latin typeface="ITC Avant Garde Std Bk"/>
              </a:rPr>
              <a:t>Bahrain </a:t>
            </a:r>
            <a:r>
              <a:rPr lang="en-US" sz="1400" b="1" dirty="0">
                <a:latin typeface="ITC Avant Garde Std Bk"/>
              </a:rPr>
              <a:t>Development </a:t>
            </a:r>
            <a:r>
              <a:rPr lang="en-US" sz="1400" b="1" dirty="0" smtClean="0">
                <a:latin typeface="ITC Avant Garde Std Bk"/>
              </a:rPr>
              <a:t>Bank</a:t>
            </a:r>
            <a:r>
              <a:rPr lang="en-US" sz="1400" b="1" dirty="0">
                <a:latin typeface="ITC Avant Garde Std Bk"/>
              </a:rPr>
              <a:t/>
            </a:r>
            <a:br>
              <a:rPr lang="en-US" sz="1400" b="1" dirty="0">
                <a:latin typeface="ITC Avant Garde Std Bk"/>
              </a:rPr>
            </a:br>
            <a:r>
              <a:rPr lang="en-US" sz="1400" b="1" dirty="0">
                <a:latin typeface="ITC Avant Garde Std Bk"/>
              </a:rPr>
              <a:t>P.O. Box 20501, Kingdom of Bahrain</a:t>
            </a:r>
            <a:br>
              <a:rPr lang="en-US" sz="1400" b="1" dirty="0">
                <a:latin typeface="ITC Avant Garde Std Bk"/>
              </a:rPr>
            </a:br>
            <a:r>
              <a:rPr lang="en-US" sz="1400" dirty="0">
                <a:latin typeface="ITC Avant Garde Std Bk"/>
              </a:rPr>
              <a:t/>
            </a:r>
            <a:br>
              <a:rPr lang="en-US" sz="1400" dirty="0">
                <a:latin typeface="ITC Avant Garde Std Bk"/>
              </a:rPr>
            </a:br>
            <a:r>
              <a:rPr lang="en-US" sz="1400" dirty="0">
                <a:latin typeface="ITC Avant Garde Std Bk"/>
              </a:rPr>
              <a:t>Tel: +973 </a:t>
            </a:r>
            <a:r>
              <a:rPr lang="en-US" sz="1400" dirty="0" smtClean="0">
                <a:latin typeface="ITC Avant Garde Std Bk"/>
              </a:rPr>
              <a:t>17511028</a:t>
            </a:r>
            <a:r>
              <a:rPr lang="en-US" sz="1400" dirty="0">
                <a:latin typeface="ITC Avant Garde Std Bk"/>
              </a:rPr>
              <a:t/>
            </a:r>
            <a:br>
              <a:rPr lang="en-US" sz="1400" dirty="0">
                <a:latin typeface="ITC Avant Garde Std Bk"/>
              </a:rPr>
            </a:br>
            <a:r>
              <a:rPr lang="en-US" sz="1400" dirty="0">
                <a:latin typeface="ITC Avant Garde Std Bk"/>
              </a:rPr>
              <a:t>Fax: +973 17006231</a:t>
            </a:r>
            <a:br>
              <a:rPr lang="en-US" sz="1400" dirty="0">
                <a:latin typeface="ITC Avant Garde Std Bk"/>
              </a:rPr>
            </a:br>
            <a:r>
              <a:rPr lang="en-US" sz="1400" dirty="0">
                <a:latin typeface="ITC Avant Garde Std Bk"/>
              </a:rPr>
              <a:t>Email: </a:t>
            </a:r>
            <a:r>
              <a:rPr lang="en-US" sz="1400" dirty="0" smtClean="0">
                <a:latin typeface="ITC Avant Garde Std Bk"/>
              </a:rPr>
              <a:t>rowad@bdb-bh.com</a:t>
            </a:r>
            <a:endParaRPr lang="en-US" sz="1400" dirty="0">
              <a:latin typeface="ITC Avant Garde Std Bk"/>
            </a:endParaRPr>
          </a:p>
          <a:p>
            <a:r>
              <a:rPr lang="en-US" sz="1400" dirty="0">
                <a:latin typeface="ITC Avant Garde Std Bk"/>
              </a:rPr>
              <a:t>Website: </a:t>
            </a:r>
            <a:r>
              <a:rPr lang="en-US" sz="1400" dirty="0" smtClean="0">
                <a:latin typeface="ITC Avant Garde Std Bk"/>
              </a:rPr>
              <a:t>www.rowad.co</a:t>
            </a:r>
            <a:endParaRPr lang="en-US" sz="1400" dirty="0">
              <a:latin typeface="ITC Avant Garde Std Bk"/>
            </a:endParaRPr>
          </a:p>
        </p:txBody>
      </p:sp>
    </p:spTree>
    <p:extLst>
      <p:ext uri="{BB962C8B-B14F-4D97-AF65-F5344CB8AC3E}">
        <p14:creationId xmlns:p14="http://schemas.microsoft.com/office/powerpoint/2010/main" val="105889233"/>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a:xfrm>
            <a:off x="3186973" y="1813729"/>
            <a:ext cx="4090608" cy="411435"/>
          </a:xfrm>
          <a:prstGeom prst="rect">
            <a:avLst/>
          </a:prstGeom>
        </p:spPr>
        <p:txBody>
          <a:bodyPr vert="horz" lIns="91440" tIns="45720" rIns="91440" bIns="45720" rtlCol="0"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bg2"/>
                </a:solidFill>
                <a:latin typeface="ITC Avant Garde Std Demi"/>
                <a:ea typeface="+mn-ea"/>
                <a:cs typeface="ITC Avant Garde Std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10" name="Title 1"/>
          <p:cNvSpPr txBox="1">
            <a:spLocks/>
          </p:cNvSpPr>
          <p:nvPr/>
        </p:nvSpPr>
        <p:spPr>
          <a:xfrm>
            <a:off x="760342" y="2370585"/>
            <a:ext cx="7964558" cy="174421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bg2"/>
                </a:solidFill>
                <a:latin typeface="ITC Avant Garde Std Bk"/>
                <a:ea typeface="+mj-ea"/>
                <a:cs typeface="ITC Avant Garde Std Bk"/>
              </a:defRPr>
            </a:lvl1pPr>
          </a:lstStyle>
          <a:p>
            <a:r>
              <a:rPr lang="en-US" sz="3200" cap="none" dirty="0" smtClean="0">
                <a:cs typeface="Poppins" panose="02000000000000000000" pitchFamily="2" charset="0"/>
              </a:rPr>
              <a:t>Glossary </a:t>
            </a:r>
            <a:endParaRPr lang="en-US" sz="3200" cap="none" dirty="0">
              <a:cs typeface="Poppins" panose="02000000000000000000" pitchFamily="2" charset="0"/>
            </a:endParaRPr>
          </a:p>
        </p:txBody>
      </p:sp>
    </p:spTree>
    <p:extLst>
      <p:ext uri="{BB962C8B-B14F-4D97-AF65-F5344CB8AC3E}">
        <p14:creationId xmlns:p14="http://schemas.microsoft.com/office/powerpoint/2010/main" val="1001896869"/>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latin typeface="ITC Avant Garde Std Bk"/>
                <a:cs typeface="ITC Avant Garde Std Bk"/>
              </a:rPr>
              <a:t>Glossary </a:t>
            </a:r>
            <a:endParaRPr lang="en-US" sz="1800" b="1" dirty="0">
              <a:latin typeface="ITC Avant Garde Std Bk"/>
              <a:cs typeface="ITC Avant Garde Std Bk"/>
            </a:endParaRPr>
          </a:p>
        </p:txBody>
      </p:sp>
      <p:sp>
        <p:nvSpPr>
          <p:cNvPr id="10" name="TextBox 9"/>
          <p:cNvSpPr txBox="1"/>
          <p:nvPr/>
        </p:nvSpPr>
        <p:spPr>
          <a:xfrm>
            <a:off x="142873" y="1504949"/>
            <a:ext cx="8543925" cy="3477875"/>
          </a:xfrm>
          <a:prstGeom prst="rect">
            <a:avLst/>
          </a:prstGeom>
          <a:noFill/>
        </p:spPr>
        <p:txBody>
          <a:bodyPr wrap="square" rtlCol="0">
            <a:spAutoFit/>
          </a:bodyPr>
          <a:lstStyle/>
          <a:p>
            <a:pPr lvl="0" algn="just"/>
            <a:r>
              <a:rPr lang="en-US" sz="1000" b="1" dirty="0"/>
              <a:t>Rowad coaching </a:t>
            </a:r>
            <a:r>
              <a:rPr lang="en-US" sz="1000" dirty="0" smtClean="0"/>
              <a:t>focuses </a:t>
            </a:r>
            <a:r>
              <a:rPr lang="en-US" sz="1000" dirty="0"/>
              <a:t>on enabling and empowering entrepreneurs. </a:t>
            </a:r>
            <a:r>
              <a:rPr lang="en-US" sz="1000" dirty="0" smtClean="0"/>
              <a:t>The program </a:t>
            </a:r>
            <a:r>
              <a:rPr lang="en-US" sz="1000" dirty="0" smtClean="0">
                <a:solidFill>
                  <a:srgbClr val="182F4F"/>
                </a:solidFill>
              </a:rPr>
              <a:t>aims </a:t>
            </a:r>
            <a:r>
              <a:rPr lang="en-US" sz="1000" dirty="0" smtClean="0"/>
              <a:t>providing </a:t>
            </a:r>
            <a:r>
              <a:rPr lang="en-US" sz="1000" dirty="0"/>
              <a:t>guidance and assistance for entrepreneurs at any stage of the business cycle starting as early as the idea stage. Provided by our in house certified coaches &amp; </a:t>
            </a:r>
            <a:r>
              <a:rPr lang="en-US" sz="1000" dirty="0" smtClean="0"/>
              <a:t>mentors.</a:t>
            </a:r>
          </a:p>
          <a:p>
            <a:pPr lvl="0" algn="just"/>
            <a:endParaRPr lang="en-US" sz="1000" dirty="0"/>
          </a:p>
          <a:p>
            <a:pPr lvl="0" algn="just"/>
            <a:r>
              <a:rPr lang="en-US" sz="1000" b="1" dirty="0"/>
              <a:t>Rowad Training </a:t>
            </a:r>
            <a:r>
              <a:rPr lang="en-US" sz="1000" dirty="0">
                <a:cs typeface="ITC Avant Garde Std Bk"/>
              </a:rPr>
              <a:t>is a variety of capacity building programs that are designed to help entrepreneurs develop and enhance their soft and business skills in order to be able to start-up or scale their business and be able to attract funding whenever required. These programs are available for start-ups and growing enterprises and those at other stages of the business </a:t>
            </a:r>
            <a:r>
              <a:rPr lang="en-US" sz="1000" dirty="0" smtClean="0">
                <a:cs typeface="ITC Avant Garde Std Bk"/>
              </a:rPr>
              <a:t>cycle</a:t>
            </a:r>
            <a:endParaRPr lang="en-US" sz="1000" dirty="0"/>
          </a:p>
          <a:p>
            <a:pPr algn="just"/>
            <a:endParaRPr lang="en-US" sz="1000" b="1" dirty="0" smtClean="0"/>
          </a:p>
          <a:p>
            <a:pPr algn="just"/>
            <a:r>
              <a:rPr lang="en-US" sz="1000" b="1" dirty="0"/>
              <a:t>Rowad Funding </a:t>
            </a:r>
            <a:r>
              <a:rPr lang="en-US" sz="1000" dirty="0">
                <a:cs typeface="ITC Avant Garde Std Bk"/>
              </a:rPr>
              <a:t>supports the growth and development of innovative projects through equity &amp; debt financing clubbed with advisory support services</a:t>
            </a:r>
            <a:r>
              <a:rPr lang="en-US" sz="1000" dirty="0" smtClean="0">
                <a:cs typeface="ITC Avant Garde Std Bk"/>
              </a:rPr>
              <a:t>.</a:t>
            </a:r>
          </a:p>
          <a:p>
            <a:pPr algn="just"/>
            <a:endParaRPr lang="en-US" sz="1000" b="1" dirty="0" smtClean="0"/>
          </a:p>
          <a:p>
            <a:pPr algn="just"/>
            <a:r>
              <a:rPr lang="en-US" sz="1000" b="1" dirty="0" smtClean="0">
                <a:cs typeface="ITC Avant Garde Std Bk"/>
              </a:rPr>
              <a:t>Rowad Mentoring </a:t>
            </a:r>
            <a:r>
              <a:rPr lang="en-US" sz="1000" dirty="0" smtClean="0">
                <a:cs typeface="ITC Avant Garde Std Bk"/>
              </a:rPr>
              <a:t>is </a:t>
            </a:r>
            <a:r>
              <a:rPr lang="en-US" sz="1000" dirty="0">
                <a:cs typeface="ITC Avant Garde Std Bk"/>
              </a:rPr>
              <a:t>a network built to help all types of entrepreneurs at any stage of the business cycle. Our network consists of individuals from different backgrounds which include entrepreneurs, industry specialists, academics, certified mentors, and organizations to support entrepreneurs and assist them to start-up, grow, or even enhance their distressed enterprise.</a:t>
            </a:r>
          </a:p>
          <a:p>
            <a:pPr algn="just"/>
            <a:endParaRPr lang="en-US" sz="1000" b="1" dirty="0" smtClean="0"/>
          </a:p>
          <a:p>
            <a:pPr algn="just"/>
            <a:r>
              <a:rPr lang="en-US" sz="1000" b="1" dirty="0" smtClean="0"/>
              <a:t>Rowad Partners </a:t>
            </a:r>
            <a:r>
              <a:rPr lang="en-US" sz="1000" dirty="0" smtClean="0"/>
              <a:t>provide </a:t>
            </a:r>
            <a:r>
              <a:rPr lang="en-US" sz="1000" dirty="0"/>
              <a:t>the entrepreneurs access to partners that can assist in startup, growth, and expansion stages of the business that include value propositions to help </a:t>
            </a:r>
            <a:r>
              <a:rPr lang="en-US" sz="1000" dirty="0" smtClean="0"/>
              <a:t>entrepreneurs succeed.</a:t>
            </a:r>
          </a:p>
          <a:p>
            <a:pPr algn="just"/>
            <a:endParaRPr lang="en-US" sz="1000" b="1" dirty="0"/>
          </a:p>
          <a:p>
            <a:pPr algn="just"/>
            <a:r>
              <a:rPr lang="en-US" sz="1000" b="1" dirty="0" smtClean="0"/>
              <a:t>Rowad Networks </a:t>
            </a:r>
            <a:r>
              <a:rPr lang="en-US" sz="1000" dirty="0" smtClean="0"/>
              <a:t>is </a:t>
            </a:r>
            <a:r>
              <a:rPr lang="en-US" sz="1000" dirty="0"/>
              <a:t>comprised of a various organizations and industry professionals that support and assist our program platform along with our entrepreneurs and clientele.  Our network allows us to reach further into the entrepreneurship global eco-system connecting us with other support platforms and programs to enable us to empower infinite possibilities.</a:t>
            </a:r>
          </a:p>
          <a:p>
            <a:pPr algn="just"/>
            <a:r>
              <a:rPr lang="en-US" sz="1000" b="1" dirty="0" smtClean="0"/>
              <a:t> </a:t>
            </a:r>
            <a:endParaRPr lang="en-US" sz="1000" b="1" dirty="0"/>
          </a:p>
        </p:txBody>
      </p:sp>
    </p:spTree>
    <p:extLst>
      <p:ext uri="{BB962C8B-B14F-4D97-AF65-F5344CB8AC3E}">
        <p14:creationId xmlns:p14="http://schemas.microsoft.com/office/powerpoint/2010/main" val="901832126"/>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latin typeface="ITC Avant Garde Std Bk"/>
                <a:cs typeface="ITC Avant Garde Std Bk"/>
              </a:rPr>
              <a:t>Glossary </a:t>
            </a:r>
            <a:endParaRPr lang="en-US" sz="1800" b="1" dirty="0">
              <a:latin typeface="ITC Avant Garde Std Bk"/>
              <a:cs typeface="ITC Avant Garde Std Bk"/>
            </a:endParaRPr>
          </a:p>
        </p:txBody>
      </p:sp>
      <p:sp>
        <p:nvSpPr>
          <p:cNvPr id="10" name="TextBox 9"/>
          <p:cNvSpPr txBox="1"/>
          <p:nvPr/>
        </p:nvSpPr>
        <p:spPr>
          <a:xfrm>
            <a:off x="142875" y="1533525"/>
            <a:ext cx="8543925" cy="3200876"/>
          </a:xfrm>
          <a:prstGeom prst="rect">
            <a:avLst/>
          </a:prstGeom>
          <a:noFill/>
        </p:spPr>
        <p:txBody>
          <a:bodyPr wrap="square" rtlCol="0">
            <a:spAutoFit/>
          </a:bodyPr>
          <a:lstStyle/>
          <a:p>
            <a:pPr algn="just"/>
            <a:r>
              <a:rPr lang="en-US" sz="1000" b="1" dirty="0"/>
              <a:t>Rowad Majlis™ </a:t>
            </a:r>
            <a:r>
              <a:rPr lang="en-US" sz="1000" dirty="0"/>
              <a:t>is a quarterly entrepreneur networking event designed to bring together the entrepreneurial community in a casual setting to network with industry specialists, support organizations, and other entrepreneurs that can help support their enterprise to startup, grow, and thrive. </a:t>
            </a:r>
            <a:endParaRPr lang="en-US" sz="1000" dirty="0" smtClean="0"/>
          </a:p>
          <a:p>
            <a:pPr algn="just"/>
            <a:endParaRPr lang="en-US" sz="1000" dirty="0"/>
          </a:p>
          <a:p>
            <a:pPr algn="just"/>
            <a:r>
              <a:rPr lang="en-US" sz="1000" b="1" dirty="0" smtClean="0"/>
              <a:t>Rowad </a:t>
            </a:r>
            <a:r>
              <a:rPr lang="en-US" sz="1000" b="1" dirty="0"/>
              <a:t>Talk™ </a:t>
            </a:r>
            <a:r>
              <a:rPr lang="en-US" sz="1000" dirty="0"/>
              <a:t>is a platform hosting profound discussions on entrepreneurship, successes, failures, and upcoming trends. Featuring in depth one on one interviews with successful entrepreneurs, industry specialists, and </a:t>
            </a:r>
            <a:r>
              <a:rPr lang="en-US" sz="1000" dirty="0" smtClean="0"/>
              <a:t>experts</a:t>
            </a:r>
            <a:r>
              <a:rPr lang="en-US" sz="1000" dirty="0"/>
              <a:t>.</a:t>
            </a:r>
            <a:endParaRPr lang="en-US" sz="1000" dirty="0" smtClean="0"/>
          </a:p>
          <a:p>
            <a:pPr algn="just"/>
            <a:endParaRPr lang="en-US" sz="1000" dirty="0"/>
          </a:p>
          <a:p>
            <a:pPr algn="just"/>
            <a:r>
              <a:rPr lang="en-US" sz="1000" b="1" dirty="0"/>
              <a:t>Invested™ </a:t>
            </a:r>
            <a:r>
              <a:rPr lang="en-US" sz="1000" dirty="0"/>
              <a:t>is an investor focused event bringing together regional and international investors operating as a catalyst in establishing an investor platform for any investor interested in startups located in Bahrain and the region. The investor community is brought together through an online platform </a:t>
            </a:r>
            <a:r>
              <a:rPr lang="en-US" sz="1000" u="sng" dirty="0">
                <a:hlinkClick r:id="rId2"/>
              </a:rPr>
              <a:t>www.rowad.co/invested</a:t>
            </a:r>
            <a:r>
              <a:rPr lang="en-US" sz="1000" dirty="0"/>
              <a:t> which is currently managed by the Rowad Program team. </a:t>
            </a:r>
          </a:p>
          <a:p>
            <a:pPr algn="just"/>
            <a:endParaRPr lang="en-US" sz="1000" dirty="0"/>
          </a:p>
          <a:p>
            <a:pPr algn="just">
              <a:lnSpc>
                <a:spcPct val="115000"/>
              </a:lnSpc>
            </a:pPr>
            <a:r>
              <a:rPr lang="en-US" sz="1000" b="1" dirty="0" smtClean="0"/>
              <a:t>The </a:t>
            </a:r>
            <a:r>
              <a:rPr lang="en-US" sz="1000" b="1" dirty="0"/>
              <a:t>Speed™ </a:t>
            </a:r>
            <a:r>
              <a:rPr lang="en-US" sz="1000" dirty="0"/>
              <a:t>is a networking focused activity </a:t>
            </a:r>
            <a:r>
              <a:rPr lang="en-US" sz="1000" dirty="0" smtClean="0"/>
              <a:t>to </a:t>
            </a:r>
            <a:r>
              <a:rPr lang="en-US" sz="1000" dirty="0"/>
              <a:t>connect entrepreneurs to investors, support organizations, and mentors. The activity is used to facilitate an entrepreneur to be able to develop connections with individuals that will help support their enterprise to startup, grow, and thrive in a speed networking setting. </a:t>
            </a:r>
          </a:p>
          <a:p>
            <a:pPr algn="just">
              <a:lnSpc>
                <a:spcPct val="115000"/>
              </a:lnSpc>
            </a:pPr>
            <a:endParaRPr lang="en-US" sz="1000" dirty="0">
              <a:ea typeface="ITC Avant Garde Std Bk"/>
              <a:cs typeface="Times New Roman"/>
            </a:endParaRPr>
          </a:p>
          <a:p>
            <a:pPr algn="just">
              <a:lnSpc>
                <a:spcPct val="115000"/>
              </a:lnSpc>
            </a:pPr>
            <a:r>
              <a:rPr lang="en-US" sz="1000" b="1" dirty="0" smtClean="0"/>
              <a:t>Pitched</a:t>
            </a:r>
            <a:r>
              <a:rPr lang="en-US" sz="1000" b="1" dirty="0"/>
              <a:t>™ </a:t>
            </a:r>
            <a:r>
              <a:rPr lang="en-US" sz="1000" dirty="0"/>
              <a:t>is a newly designed workshop for entrepreneurs to learn and develop pitching skills. The workshop educational and practical element which highlights the importance of pitching for different stages of the business cycle starting from pitching an idea through to more mature investment rounds. Pitched™  offers practical feedback through actual practice pitching in front of pitch panel. </a:t>
            </a:r>
            <a:endParaRPr lang="en-US" sz="1000" dirty="0">
              <a:ea typeface="ITC Avant Garde Std Bk"/>
              <a:cs typeface="Times New Roman"/>
            </a:endParaRPr>
          </a:p>
        </p:txBody>
      </p:sp>
    </p:spTree>
    <p:extLst>
      <p:ext uri="{BB962C8B-B14F-4D97-AF65-F5344CB8AC3E}">
        <p14:creationId xmlns:p14="http://schemas.microsoft.com/office/powerpoint/2010/main" val="992426903"/>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latin typeface="ITC Avant Garde Std Bk"/>
                <a:cs typeface="ITC Avant Garde Std Bk"/>
              </a:rPr>
              <a:t>Glossary </a:t>
            </a:r>
            <a:endParaRPr lang="en-US" sz="1800" b="1" dirty="0">
              <a:latin typeface="ITC Avant Garde Std Bk"/>
              <a:cs typeface="ITC Avant Garde Std Bk"/>
            </a:endParaRPr>
          </a:p>
        </p:txBody>
      </p:sp>
      <p:sp>
        <p:nvSpPr>
          <p:cNvPr id="10" name="TextBox 9"/>
          <p:cNvSpPr txBox="1"/>
          <p:nvPr/>
        </p:nvSpPr>
        <p:spPr>
          <a:xfrm>
            <a:off x="142875" y="1552575"/>
            <a:ext cx="8543925" cy="2400657"/>
          </a:xfrm>
          <a:prstGeom prst="rect">
            <a:avLst/>
          </a:prstGeom>
          <a:noFill/>
        </p:spPr>
        <p:txBody>
          <a:bodyPr wrap="square" rtlCol="0">
            <a:spAutoFit/>
          </a:bodyPr>
          <a:lstStyle/>
          <a:p>
            <a:pPr algn="just"/>
            <a:r>
              <a:rPr lang="en-US" sz="1000" b="1" dirty="0"/>
              <a:t>Rowad online Platform </a:t>
            </a:r>
            <a:r>
              <a:rPr lang="en-US" sz="1000" dirty="0"/>
              <a:t>provide entrepreneurs in both segments of businesses and students access to all the Rowad pillars. It is an interactive experience allowing the user to actively manage their entrepreneur journey, be aware of entrepreneur events and activities, links to all supporting organizations and partners, and investment fund matching</a:t>
            </a:r>
          </a:p>
          <a:p>
            <a:pPr algn="just"/>
            <a:endParaRPr lang="en-US" sz="1000" dirty="0"/>
          </a:p>
          <a:p>
            <a:pPr algn="just"/>
            <a:r>
              <a:rPr lang="en-US" sz="1000" b="1" dirty="0"/>
              <a:t>Rowad App </a:t>
            </a:r>
            <a:r>
              <a:rPr lang="en-US" sz="1000" dirty="0"/>
              <a:t>is designed to helps encourage startups, entrepreneurs and Experts( investors, mentors, VCs, accelerators, and industry specialists) to network and connect on a more continuous basis outside of the regular Rowad activities (i.e. The Speed™, invest</a:t>
            </a:r>
            <a:r>
              <a:rPr lang="en-US" sz="1000" b="1" dirty="0"/>
              <a:t>ed</a:t>
            </a:r>
            <a:r>
              <a:rPr lang="en-US" sz="1000" dirty="0"/>
              <a:t>™, Pitched™, Rowad Talk™, Rowad Majlis™).  The app incorporates an element of </a:t>
            </a:r>
            <a:r>
              <a:rPr lang="en-US" sz="1000" dirty="0" err="1"/>
              <a:t>fintech</a:t>
            </a:r>
            <a:r>
              <a:rPr lang="en-US" sz="1000" dirty="0"/>
              <a:t> by utilizing </a:t>
            </a:r>
            <a:r>
              <a:rPr lang="en-US" sz="1000" dirty="0" err="1"/>
              <a:t>cryptocoins</a:t>
            </a:r>
            <a:r>
              <a:rPr lang="en-US" sz="1000" dirty="0"/>
              <a:t> that can be transferred from Experts to entrepreneurs and startups giving them the ability to redeem their coins in exchange for </a:t>
            </a:r>
            <a:r>
              <a:rPr lang="en-US" sz="1000" b="1" dirty="0" err="1"/>
              <a:t>ro</a:t>
            </a:r>
            <a:r>
              <a:rPr lang="en-US" sz="1000" dirty="0" err="1"/>
              <a:t>wards</a:t>
            </a:r>
            <a:r>
              <a:rPr lang="en-US" sz="1000" dirty="0"/>
              <a:t>™ (free coaching sessions, workshops passes </a:t>
            </a:r>
            <a:r>
              <a:rPr lang="en-US" sz="1000" dirty="0" err="1"/>
              <a:t>etc</a:t>
            </a:r>
            <a:r>
              <a:rPr lang="en-US" sz="1000" dirty="0"/>
              <a:t>).</a:t>
            </a:r>
          </a:p>
          <a:p>
            <a:pPr algn="just"/>
            <a:endParaRPr lang="en-US" sz="1000" dirty="0" smtClean="0"/>
          </a:p>
          <a:p>
            <a:pPr algn="just"/>
            <a:r>
              <a:rPr lang="en-US" sz="1000" b="1" dirty="0"/>
              <a:t>Rowad Magazine </a:t>
            </a:r>
            <a:r>
              <a:rPr lang="en-US" sz="1000" dirty="0"/>
              <a:t>is designed to provide its readers an overview of entrepreneur related articles, events, and highlights various entrepreneurs through special cover stories and interviews. Rowad magazine aims at being not only a magazine, but a reference tool for entrepreneurs locally and regionally with a vision to reach international platforms. Rowad magazine is a licensed publication registered in Bahrain for distribution locally and internationally. The magazine is available in both print and online versions</a:t>
            </a:r>
          </a:p>
          <a:p>
            <a:pPr algn="just"/>
            <a:endParaRPr lang="en-US" sz="1000" dirty="0"/>
          </a:p>
        </p:txBody>
      </p:sp>
    </p:spTree>
    <p:extLst>
      <p:ext uri="{BB962C8B-B14F-4D97-AF65-F5344CB8AC3E}">
        <p14:creationId xmlns:p14="http://schemas.microsoft.com/office/powerpoint/2010/main" val="4207156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38</a:t>
            </a:fld>
            <a:endParaRPr lang="en-US"/>
          </a:p>
        </p:txBody>
      </p:sp>
    </p:spTree>
    <p:extLst>
      <p:ext uri="{BB962C8B-B14F-4D97-AF65-F5344CB8AC3E}">
        <p14:creationId xmlns:p14="http://schemas.microsoft.com/office/powerpoint/2010/main" val="3502419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39</a:t>
            </a:fld>
            <a:endParaRPr lang="en-US"/>
          </a:p>
        </p:txBody>
      </p:sp>
    </p:spTree>
    <p:extLst>
      <p:ext uri="{BB962C8B-B14F-4D97-AF65-F5344CB8AC3E}">
        <p14:creationId xmlns:p14="http://schemas.microsoft.com/office/powerpoint/2010/main" val="254054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a:t>
            </a:fld>
            <a:endParaRPr lang="en-US"/>
          </a:p>
        </p:txBody>
      </p:sp>
    </p:spTree>
    <p:extLst>
      <p:ext uri="{BB962C8B-B14F-4D97-AF65-F5344CB8AC3E}">
        <p14:creationId xmlns:p14="http://schemas.microsoft.com/office/powerpoint/2010/main" val="3816640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40</a:t>
            </a:fld>
            <a:endParaRPr lang="en-US"/>
          </a:p>
        </p:txBody>
      </p:sp>
    </p:spTree>
    <p:extLst>
      <p:ext uri="{BB962C8B-B14F-4D97-AF65-F5344CB8AC3E}">
        <p14:creationId xmlns:p14="http://schemas.microsoft.com/office/powerpoint/2010/main" val="1755400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41</a:t>
            </a:fld>
            <a:endParaRPr lang="en-US"/>
          </a:p>
        </p:txBody>
      </p:sp>
    </p:spTree>
    <p:extLst>
      <p:ext uri="{BB962C8B-B14F-4D97-AF65-F5344CB8AC3E}">
        <p14:creationId xmlns:p14="http://schemas.microsoft.com/office/powerpoint/2010/main" val="2043850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42</a:t>
            </a:fld>
            <a:endParaRPr lang="en-US"/>
          </a:p>
        </p:txBody>
      </p:sp>
    </p:spTree>
    <p:extLst>
      <p:ext uri="{BB962C8B-B14F-4D97-AF65-F5344CB8AC3E}">
        <p14:creationId xmlns:p14="http://schemas.microsoft.com/office/powerpoint/2010/main" val="1892601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43</a:t>
            </a:fld>
            <a:endParaRPr lang="en-US"/>
          </a:p>
        </p:txBody>
      </p:sp>
    </p:spTree>
    <p:extLst>
      <p:ext uri="{BB962C8B-B14F-4D97-AF65-F5344CB8AC3E}">
        <p14:creationId xmlns:p14="http://schemas.microsoft.com/office/powerpoint/2010/main" val="100776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44</a:t>
            </a:fld>
            <a:endParaRPr lang="en-US"/>
          </a:p>
        </p:txBody>
      </p:sp>
    </p:spTree>
    <p:extLst>
      <p:ext uri="{BB962C8B-B14F-4D97-AF65-F5344CB8AC3E}">
        <p14:creationId xmlns:p14="http://schemas.microsoft.com/office/powerpoint/2010/main" val="73976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45</a:t>
            </a:fld>
            <a:endParaRPr lang="en-US"/>
          </a:p>
        </p:txBody>
      </p:sp>
    </p:spTree>
    <p:extLst>
      <p:ext uri="{BB962C8B-B14F-4D97-AF65-F5344CB8AC3E}">
        <p14:creationId xmlns:p14="http://schemas.microsoft.com/office/powerpoint/2010/main" val="2801402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46</a:t>
            </a:fld>
            <a:endParaRPr lang="en-US"/>
          </a:p>
        </p:txBody>
      </p:sp>
    </p:spTree>
    <p:extLst>
      <p:ext uri="{BB962C8B-B14F-4D97-AF65-F5344CB8AC3E}">
        <p14:creationId xmlns:p14="http://schemas.microsoft.com/office/powerpoint/2010/main" val="1324655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47</a:t>
            </a:fld>
            <a:endParaRPr lang="en-US"/>
          </a:p>
        </p:txBody>
      </p:sp>
    </p:spTree>
    <p:extLst>
      <p:ext uri="{BB962C8B-B14F-4D97-AF65-F5344CB8AC3E}">
        <p14:creationId xmlns:p14="http://schemas.microsoft.com/office/powerpoint/2010/main" val="2014662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48</a:t>
            </a:fld>
            <a:endParaRPr lang="en-US"/>
          </a:p>
        </p:txBody>
      </p:sp>
    </p:spTree>
    <p:extLst>
      <p:ext uri="{BB962C8B-B14F-4D97-AF65-F5344CB8AC3E}">
        <p14:creationId xmlns:p14="http://schemas.microsoft.com/office/powerpoint/2010/main" val="4054840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49</a:t>
            </a:fld>
            <a:endParaRPr lang="en-US"/>
          </a:p>
        </p:txBody>
      </p:sp>
    </p:spTree>
    <p:extLst>
      <p:ext uri="{BB962C8B-B14F-4D97-AF65-F5344CB8AC3E}">
        <p14:creationId xmlns:p14="http://schemas.microsoft.com/office/powerpoint/2010/main" val="82139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a:t>
            </a:fld>
            <a:endParaRPr lang="en-US"/>
          </a:p>
        </p:txBody>
      </p:sp>
    </p:spTree>
    <p:extLst>
      <p:ext uri="{BB962C8B-B14F-4D97-AF65-F5344CB8AC3E}">
        <p14:creationId xmlns:p14="http://schemas.microsoft.com/office/powerpoint/2010/main" val="1162002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50</a:t>
            </a:fld>
            <a:endParaRPr lang="en-US"/>
          </a:p>
        </p:txBody>
      </p:sp>
    </p:spTree>
    <p:extLst>
      <p:ext uri="{BB962C8B-B14F-4D97-AF65-F5344CB8AC3E}">
        <p14:creationId xmlns:p14="http://schemas.microsoft.com/office/powerpoint/2010/main" val="1933499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51</a:t>
            </a:fld>
            <a:endParaRPr lang="en-US"/>
          </a:p>
        </p:txBody>
      </p:sp>
    </p:spTree>
    <p:extLst>
      <p:ext uri="{BB962C8B-B14F-4D97-AF65-F5344CB8AC3E}">
        <p14:creationId xmlns:p14="http://schemas.microsoft.com/office/powerpoint/2010/main" val="3582411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52</a:t>
            </a:fld>
            <a:endParaRPr lang="en-US"/>
          </a:p>
        </p:txBody>
      </p:sp>
    </p:spTree>
    <p:extLst>
      <p:ext uri="{BB962C8B-B14F-4D97-AF65-F5344CB8AC3E}">
        <p14:creationId xmlns:p14="http://schemas.microsoft.com/office/powerpoint/2010/main" val="1961900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53</a:t>
            </a:fld>
            <a:endParaRPr lang="en-US"/>
          </a:p>
        </p:txBody>
      </p:sp>
    </p:spTree>
    <p:extLst>
      <p:ext uri="{BB962C8B-B14F-4D97-AF65-F5344CB8AC3E}">
        <p14:creationId xmlns:p14="http://schemas.microsoft.com/office/powerpoint/2010/main" val="4165710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54</a:t>
            </a:fld>
            <a:endParaRPr lang="en-US"/>
          </a:p>
        </p:txBody>
      </p:sp>
    </p:spTree>
    <p:extLst>
      <p:ext uri="{BB962C8B-B14F-4D97-AF65-F5344CB8AC3E}">
        <p14:creationId xmlns:p14="http://schemas.microsoft.com/office/powerpoint/2010/main" val="3066470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55</a:t>
            </a:fld>
            <a:endParaRPr lang="en-US"/>
          </a:p>
        </p:txBody>
      </p:sp>
    </p:spTree>
    <p:extLst>
      <p:ext uri="{BB962C8B-B14F-4D97-AF65-F5344CB8AC3E}">
        <p14:creationId xmlns:p14="http://schemas.microsoft.com/office/powerpoint/2010/main" val="15258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56</a:t>
            </a:fld>
            <a:endParaRPr lang="en-US"/>
          </a:p>
        </p:txBody>
      </p:sp>
    </p:spTree>
    <p:extLst>
      <p:ext uri="{BB962C8B-B14F-4D97-AF65-F5344CB8AC3E}">
        <p14:creationId xmlns:p14="http://schemas.microsoft.com/office/powerpoint/2010/main" val="3720732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57</a:t>
            </a:fld>
            <a:endParaRPr lang="en-US"/>
          </a:p>
        </p:txBody>
      </p:sp>
    </p:spTree>
    <p:extLst>
      <p:ext uri="{BB962C8B-B14F-4D97-AF65-F5344CB8AC3E}">
        <p14:creationId xmlns:p14="http://schemas.microsoft.com/office/powerpoint/2010/main" val="1213629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58</a:t>
            </a:fld>
            <a:endParaRPr lang="en-US"/>
          </a:p>
        </p:txBody>
      </p:sp>
    </p:spTree>
    <p:extLst>
      <p:ext uri="{BB962C8B-B14F-4D97-AF65-F5344CB8AC3E}">
        <p14:creationId xmlns:p14="http://schemas.microsoft.com/office/powerpoint/2010/main" val="1844069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59</a:t>
            </a:fld>
            <a:endParaRPr lang="en-US"/>
          </a:p>
        </p:txBody>
      </p:sp>
    </p:spTree>
    <p:extLst>
      <p:ext uri="{BB962C8B-B14F-4D97-AF65-F5344CB8AC3E}">
        <p14:creationId xmlns:p14="http://schemas.microsoft.com/office/powerpoint/2010/main" val="144911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a:t>
            </a:fld>
            <a:endParaRPr lang="en-US"/>
          </a:p>
        </p:txBody>
      </p:sp>
    </p:spTree>
    <p:extLst>
      <p:ext uri="{BB962C8B-B14F-4D97-AF65-F5344CB8AC3E}">
        <p14:creationId xmlns:p14="http://schemas.microsoft.com/office/powerpoint/2010/main" val="1006254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60</a:t>
            </a:fld>
            <a:endParaRPr lang="en-US"/>
          </a:p>
        </p:txBody>
      </p:sp>
    </p:spTree>
    <p:extLst>
      <p:ext uri="{BB962C8B-B14F-4D97-AF65-F5344CB8AC3E}">
        <p14:creationId xmlns:p14="http://schemas.microsoft.com/office/powerpoint/2010/main" val="113328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61</a:t>
            </a:fld>
            <a:endParaRPr lang="en-US"/>
          </a:p>
        </p:txBody>
      </p:sp>
    </p:spTree>
    <p:extLst>
      <p:ext uri="{BB962C8B-B14F-4D97-AF65-F5344CB8AC3E}">
        <p14:creationId xmlns:p14="http://schemas.microsoft.com/office/powerpoint/2010/main" val="3874677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62</a:t>
            </a:fld>
            <a:endParaRPr lang="en-US"/>
          </a:p>
        </p:txBody>
      </p:sp>
    </p:spTree>
    <p:extLst>
      <p:ext uri="{BB962C8B-B14F-4D97-AF65-F5344CB8AC3E}">
        <p14:creationId xmlns:p14="http://schemas.microsoft.com/office/powerpoint/2010/main" val="2998229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63</a:t>
            </a:fld>
            <a:endParaRPr lang="en-US"/>
          </a:p>
        </p:txBody>
      </p:sp>
    </p:spTree>
    <p:extLst>
      <p:ext uri="{BB962C8B-B14F-4D97-AF65-F5344CB8AC3E}">
        <p14:creationId xmlns:p14="http://schemas.microsoft.com/office/powerpoint/2010/main" val="1013752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64</a:t>
            </a:fld>
            <a:endParaRPr lang="en-US"/>
          </a:p>
        </p:txBody>
      </p:sp>
    </p:spTree>
    <p:extLst>
      <p:ext uri="{BB962C8B-B14F-4D97-AF65-F5344CB8AC3E}">
        <p14:creationId xmlns:p14="http://schemas.microsoft.com/office/powerpoint/2010/main" val="3273963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65</a:t>
            </a:fld>
            <a:endParaRPr lang="en-US"/>
          </a:p>
        </p:txBody>
      </p:sp>
    </p:spTree>
    <p:extLst>
      <p:ext uri="{BB962C8B-B14F-4D97-AF65-F5344CB8AC3E}">
        <p14:creationId xmlns:p14="http://schemas.microsoft.com/office/powerpoint/2010/main" val="2283832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66</a:t>
            </a:fld>
            <a:endParaRPr lang="en-US"/>
          </a:p>
        </p:txBody>
      </p:sp>
    </p:spTree>
    <p:extLst>
      <p:ext uri="{BB962C8B-B14F-4D97-AF65-F5344CB8AC3E}">
        <p14:creationId xmlns:p14="http://schemas.microsoft.com/office/powerpoint/2010/main" val="1470499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67</a:t>
            </a:fld>
            <a:endParaRPr lang="en-US"/>
          </a:p>
        </p:txBody>
      </p:sp>
    </p:spTree>
    <p:extLst>
      <p:ext uri="{BB962C8B-B14F-4D97-AF65-F5344CB8AC3E}">
        <p14:creationId xmlns:p14="http://schemas.microsoft.com/office/powerpoint/2010/main" val="1954093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68</a:t>
            </a:fld>
            <a:endParaRPr lang="en-US"/>
          </a:p>
        </p:txBody>
      </p:sp>
    </p:spTree>
    <p:extLst>
      <p:ext uri="{BB962C8B-B14F-4D97-AF65-F5344CB8AC3E}">
        <p14:creationId xmlns:p14="http://schemas.microsoft.com/office/powerpoint/2010/main" val="3907204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69</a:t>
            </a:fld>
            <a:endParaRPr lang="en-US"/>
          </a:p>
        </p:txBody>
      </p:sp>
    </p:spTree>
    <p:extLst>
      <p:ext uri="{BB962C8B-B14F-4D97-AF65-F5344CB8AC3E}">
        <p14:creationId xmlns:p14="http://schemas.microsoft.com/office/powerpoint/2010/main" val="298605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a:t>
            </a:fld>
            <a:endParaRPr lang="en-US"/>
          </a:p>
        </p:txBody>
      </p:sp>
    </p:spTree>
    <p:extLst>
      <p:ext uri="{BB962C8B-B14F-4D97-AF65-F5344CB8AC3E}">
        <p14:creationId xmlns:p14="http://schemas.microsoft.com/office/powerpoint/2010/main" val="2585461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70</a:t>
            </a:fld>
            <a:endParaRPr lang="en-US"/>
          </a:p>
        </p:txBody>
      </p:sp>
    </p:spTree>
    <p:extLst>
      <p:ext uri="{BB962C8B-B14F-4D97-AF65-F5344CB8AC3E}">
        <p14:creationId xmlns:p14="http://schemas.microsoft.com/office/powerpoint/2010/main" val="4134357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71</a:t>
            </a:fld>
            <a:endParaRPr lang="en-US"/>
          </a:p>
        </p:txBody>
      </p:sp>
    </p:spTree>
    <p:extLst>
      <p:ext uri="{BB962C8B-B14F-4D97-AF65-F5344CB8AC3E}">
        <p14:creationId xmlns:p14="http://schemas.microsoft.com/office/powerpoint/2010/main" val="988712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72</a:t>
            </a:fld>
            <a:endParaRPr lang="en-US"/>
          </a:p>
        </p:txBody>
      </p:sp>
    </p:spTree>
    <p:extLst>
      <p:ext uri="{BB962C8B-B14F-4D97-AF65-F5344CB8AC3E}">
        <p14:creationId xmlns:p14="http://schemas.microsoft.com/office/powerpoint/2010/main" val="440148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73</a:t>
            </a:fld>
            <a:endParaRPr lang="en-US"/>
          </a:p>
        </p:txBody>
      </p:sp>
    </p:spTree>
    <p:extLst>
      <p:ext uri="{BB962C8B-B14F-4D97-AF65-F5344CB8AC3E}">
        <p14:creationId xmlns:p14="http://schemas.microsoft.com/office/powerpoint/2010/main" val="3016574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74</a:t>
            </a:fld>
            <a:endParaRPr lang="en-US"/>
          </a:p>
        </p:txBody>
      </p:sp>
    </p:spTree>
    <p:extLst>
      <p:ext uri="{BB962C8B-B14F-4D97-AF65-F5344CB8AC3E}">
        <p14:creationId xmlns:p14="http://schemas.microsoft.com/office/powerpoint/2010/main" val="2928776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75</a:t>
            </a:fld>
            <a:endParaRPr lang="en-US"/>
          </a:p>
        </p:txBody>
      </p:sp>
    </p:spTree>
    <p:extLst>
      <p:ext uri="{BB962C8B-B14F-4D97-AF65-F5344CB8AC3E}">
        <p14:creationId xmlns:p14="http://schemas.microsoft.com/office/powerpoint/2010/main" val="920739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76</a:t>
            </a:fld>
            <a:endParaRPr lang="en-US"/>
          </a:p>
        </p:txBody>
      </p:sp>
    </p:spTree>
    <p:extLst>
      <p:ext uri="{BB962C8B-B14F-4D97-AF65-F5344CB8AC3E}">
        <p14:creationId xmlns:p14="http://schemas.microsoft.com/office/powerpoint/2010/main" val="3227883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77</a:t>
            </a:fld>
            <a:endParaRPr lang="en-US"/>
          </a:p>
        </p:txBody>
      </p:sp>
    </p:spTree>
    <p:extLst>
      <p:ext uri="{BB962C8B-B14F-4D97-AF65-F5344CB8AC3E}">
        <p14:creationId xmlns:p14="http://schemas.microsoft.com/office/powerpoint/2010/main" val="1292624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78</a:t>
            </a:fld>
            <a:endParaRPr lang="en-US"/>
          </a:p>
        </p:txBody>
      </p:sp>
    </p:spTree>
    <p:extLst>
      <p:ext uri="{BB962C8B-B14F-4D97-AF65-F5344CB8AC3E}">
        <p14:creationId xmlns:p14="http://schemas.microsoft.com/office/powerpoint/2010/main" val="4200560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79</a:t>
            </a:fld>
            <a:endParaRPr lang="en-US"/>
          </a:p>
        </p:txBody>
      </p:sp>
    </p:spTree>
    <p:extLst>
      <p:ext uri="{BB962C8B-B14F-4D97-AF65-F5344CB8AC3E}">
        <p14:creationId xmlns:p14="http://schemas.microsoft.com/office/powerpoint/2010/main" val="7556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a:t>
            </a:fld>
            <a:endParaRPr lang="en-US"/>
          </a:p>
        </p:txBody>
      </p:sp>
    </p:spTree>
    <p:extLst>
      <p:ext uri="{BB962C8B-B14F-4D97-AF65-F5344CB8AC3E}">
        <p14:creationId xmlns:p14="http://schemas.microsoft.com/office/powerpoint/2010/main" val="2530780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80</a:t>
            </a:fld>
            <a:endParaRPr lang="en-US"/>
          </a:p>
        </p:txBody>
      </p:sp>
    </p:spTree>
    <p:extLst>
      <p:ext uri="{BB962C8B-B14F-4D97-AF65-F5344CB8AC3E}">
        <p14:creationId xmlns:p14="http://schemas.microsoft.com/office/powerpoint/2010/main" val="3049813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81</a:t>
            </a:fld>
            <a:endParaRPr lang="en-US"/>
          </a:p>
        </p:txBody>
      </p:sp>
    </p:spTree>
    <p:extLst>
      <p:ext uri="{BB962C8B-B14F-4D97-AF65-F5344CB8AC3E}">
        <p14:creationId xmlns:p14="http://schemas.microsoft.com/office/powerpoint/2010/main" val="3915816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82</a:t>
            </a:fld>
            <a:endParaRPr lang="en-US"/>
          </a:p>
        </p:txBody>
      </p:sp>
    </p:spTree>
    <p:extLst>
      <p:ext uri="{BB962C8B-B14F-4D97-AF65-F5344CB8AC3E}">
        <p14:creationId xmlns:p14="http://schemas.microsoft.com/office/powerpoint/2010/main" val="504571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83</a:t>
            </a:fld>
            <a:endParaRPr lang="en-US"/>
          </a:p>
        </p:txBody>
      </p:sp>
    </p:spTree>
    <p:extLst>
      <p:ext uri="{BB962C8B-B14F-4D97-AF65-F5344CB8AC3E}">
        <p14:creationId xmlns:p14="http://schemas.microsoft.com/office/powerpoint/2010/main" val="3235276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84</a:t>
            </a:fld>
            <a:endParaRPr lang="en-US"/>
          </a:p>
        </p:txBody>
      </p:sp>
    </p:spTree>
    <p:extLst>
      <p:ext uri="{BB962C8B-B14F-4D97-AF65-F5344CB8AC3E}">
        <p14:creationId xmlns:p14="http://schemas.microsoft.com/office/powerpoint/2010/main" val="3528139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85</a:t>
            </a:fld>
            <a:endParaRPr lang="en-US"/>
          </a:p>
        </p:txBody>
      </p:sp>
    </p:spTree>
    <p:extLst>
      <p:ext uri="{BB962C8B-B14F-4D97-AF65-F5344CB8AC3E}">
        <p14:creationId xmlns:p14="http://schemas.microsoft.com/office/powerpoint/2010/main" val="22450195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86</a:t>
            </a:fld>
            <a:endParaRPr lang="en-US"/>
          </a:p>
        </p:txBody>
      </p:sp>
    </p:spTree>
    <p:extLst>
      <p:ext uri="{BB962C8B-B14F-4D97-AF65-F5344CB8AC3E}">
        <p14:creationId xmlns:p14="http://schemas.microsoft.com/office/powerpoint/2010/main" val="31867986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87</a:t>
            </a:fld>
            <a:endParaRPr lang="en-US"/>
          </a:p>
        </p:txBody>
      </p:sp>
    </p:spTree>
    <p:extLst>
      <p:ext uri="{BB962C8B-B14F-4D97-AF65-F5344CB8AC3E}">
        <p14:creationId xmlns:p14="http://schemas.microsoft.com/office/powerpoint/2010/main" val="2812852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88</a:t>
            </a:fld>
            <a:endParaRPr lang="en-US"/>
          </a:p>
        </p:txBody>
      </p:sp>
    </p:spTree>
    <p:extLst>
      <p:ext uri="{BB962C8B-B14F-4D97-AF65-F5344CB8AC3E}">
        <p14:creationId xmlns:p14="http://schemas.microsoft.com/office/powerpoint/2010/main" val="586882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89</a:t>
            </a:fld>
            <a:endParaRPr lang="en-US"/>
          </a:p>
        </p:txBody>
      </p:sp>
    </p:spTree>
    <p:extLst>
      <p:ext uri="{BB962C8B-B14F-4D97-AF65-F5344CB8AC3E}">
        <p14:creationId xmlns:p14="http://schemas.microsoft.com/office/powerpoint/2010/main" val="344820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a:t>
            </a:fld>
            <a:endParaRPr lang="en-US"/>
          </a:p>
        </p:txBody>
      </p:sp>
    </p:spTree>
    <p:extLst>
      <p:ext uri="{BB962C8B-B14F-4D97-AF65-F5344CB8AC3E}">
        <p14:creationId xmlns:p14="http://schemas.microsoft.com/office/powerpoint/2010/main" val="15827984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90</a:t>
            </a:fld>
            <a:endParaRPr lang="en-US"/>
          </a:p>
        </p:txBody>
      </p:sp>
    </p:spTree>
    <p:extLst>
      <p:ext uri="{BB962C8B-B14F-4D97-AF65-F5344CB8AC3E}">
        <p14:creationId xmlns:p14="http://schemas.microsoft.com/office/powerpoint/2010/main" val="2676612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91</a:t>
            </a:fld>
            <a:endParaRPr lang="en-US"/>
          </a:p>
        </p:txBody>
      </p:sp>
    </p:spTree>
    <p:extLst>
      <p:ext uri="{BB962C8B-B14F-4D97-AF65-F5344CB8AC3E}">
        <p14:creationId xmlns:p14="http://schemas.microsoft.com/office/powerpoint/2010/main" val="3945796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92</a:t>
            </a:fld>
            <a:endParaRPr lang="en-US"/>
          </a:p>
        </p:txBody>
      </p:sp>
    </p:spTree>
    <p:extLst>
      <p:ext uri="{BB962C8B-B14F-4D97-AF65-F5344CB8AC3E}">
        <p14:creationId xmlns:p14="http://schemas.microsoft.com/office/powerpoint/2010/main" val="3054490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93</a:t>
            </a:fld>
            <a:endParaRPr lang="en-US"/>
          </a:p>
        </p:txBody>
      </p:sp>
    </p:spTree>
    <p:extLst>
      <p:ext uri="{BB962C8B-B14F-4D97-AF65-F5344CB8AC3E}">
        <p14:creationId xmlns:p14="http://schemas.microsoft.com/office/powerpoint/2010/main" val="35896789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94</a:t>
            </a:fld>
            <a:endParaRPr lang="en-US"/>
          </a:p>
        </p:txBody>
      </p:sp>
    </p:spTree>
    <p:extLst>
      <p:ext uri="{BB962C8B-B14F-4D97-AF65-F5344CB8AC3E}">
        <p14:creationId xmlns:p14="http://schemas.microsoft.com/office/powerpoint/2010/main" val="3840399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95</a:t>
            </a:fld>
            <a:endParaRPr lang="en-US"/>
          </a:p>
        </p:txBody>
      </p:sp>
    </p:spTree>
    <p:extLst>
      <p:ext uri="{BB962C8B-B14F-4D97-AF65-F5344CB8AC3E}">
        <p14:creationId xmlns:p14="http://schemas.microsoft.com/office/powerpoint/2010/main" val="34970137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96</a:t>
            </a:fld>
            <a:endParaRPr lang="en-US"/>
          </a:p>
        </p:txBody>
      </p:sp>
    </p:spTree>
    <p:extLst>
      <p:ext uri="{BB962C8B-B14F-4D97-AF65-F5344CB8AC3E}">
        <p14:creationId xmlns:p14="http://schemas.microsoft.com/office/powerpoint/2010/main" val="3953702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97</a:t>
            </a:fld>
            <a:endParaRPr lang="en-US"/>
          </a:p>
        </p:txBody>
      </p:sp>
    </p:spTree>
    <p:extLst>
      <p:ext uri="{BB962C8B-B14F-4D97-AF65-F5344CB8AC3E}">
        <p14:creationId xmlns:p14="http://schemas.microsoft.com/office/powerpoint/2010/main" val="15363379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98</a:t>
            </a:fld>
            <a:endParaRPr lang="en-US"/>
          </a:p>
        </p:txBody>
      </p:sp>
    </p:spTree>
    <p:extLst>
      <p:ext uri="{BB962C8B-B14F-4D97-AF65-F5344CB8AC3E}">
        <p14:creationId xmlns:p14="http://schemas.microsoft.com/office/powerpoint/2010/main" val="42454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B34BE-C952-47ED-BA89-EC09B9084FBA}" type="slidenum">
              <a:rPr lang="en-US" smtClean="0"/>
              <a:t>99</a:t>
            </a:fld>
            <a:endParaRPr lang="en-US"/>
          </a:p>
        </p:txBody>
      </p:sp>
    </p:spTree>
    <p:extLst>
      <p:ext uri="{BB962C8B-B14F-4D97-AF65-F5344CB8AC3E}">
        <p14:creationId xmlns:p14="http://schemas.microsoft.com/office/powerpoint/2010/main" val="1139258388"/>
      </p:ext>
    </p:extLst>
  </p:cSld>
  <p:clrMapOvr>
    <a:masterClrMapping/>
  </p:clrMapOvr>
</p:sld>
</file>

<file path=ppt/theme/theme1.xml><?xml version="1.0" encoding="utf-8"?>
<a:theme xmlns:a="http://schemas.openxmlformats.org/drawingml/2006/main" name="Office Theme">
  <a:themeElements>
    <a:clrScheme name="Custom 2">
      <a:dk1>
        <a:srgbClr val="000E1F"/>
      </a:dk1>
      <a:lt1>
        <a:sysClr val="window" lastClr="FFFFFF"/>
      </a:lt1>
      <a:dk2>
        <a:srgbClr val="182F31"/>
      </a:dk2>
      <a:lt2>
        <a:srgbClr val="FFFFFF"/>
      </a:lt2>
      <a:accent1>
        <a:srgbClr val="666666"/>
      </a:accent1>
      <a:accent2>
        <a:srgbClr val="182F4F"/>
      </a:accent2>
      <a:accent3>
        <a:srgbClr val="662D91"/>
      </a:accent3>
      <a:accent4>
        <a:srgbClr val="D94897"/>
      </a:accent4>
      <a:accent5>
        <a:srgbClr val="0071BC"/>
      </a:accent5>
      <a:accent6>
        <a:srgbClr val="00FFFF"/>
      </a:accent6>
      <a:hlink>
        <a:srgbClr val="0071BC"/>
      </a:hlink>
      <a:folHlink>
        <a:srgbClr val="662D91"/>
      </a:folHlink>
    </a:clrScheme>
    <a:fontScheme name="Rowad 2">
      <a:majorFont>
        <a:latin typeface="ITC Avant Garde Std Md"/>
        <a:ea typeface=""/>
        <a:cs typeface=""/>
      </a:majorFont>
      <a:minorFont>
        <a:latin typeface="ITC Avant Garde Std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wad">
      <a:dk1>
        <a:srgbClr val="000E1F"/>
      </a:dk1>
      <a:lt1>
        <a:sysClr val="window" lastClr="FFFFFF"/>
      </a:lt1>
      <a:dk2>
        <a:srgbClr val="182F31"/>
      </a:dk2>
      <a:lt2>
        <a:srgbClr val="FFFFFF"/>
      </a:lt2>
      <a:accent1>
        <a:srgbClr val="666666"/>
      </a:accent1>
      <a:accent2>
        <a:srgbClr val="182F4F"/>
      </a:accent2>
      <a:accent3>
        <a:srgbClr val="662D91"/>
      </a:accent3>
      <a:accent4>
        <a:srgbClr val="D94897"/>
      </a:accent4>
      <a:accent5>
        <a:srgbClr val="0071BC"/>
      </a:accent5>
      <a:accent6>
        <a:srgbClr val="00FFFF"/>
      </a:accent6>
      <a:hlink>
        <a:srgbClr val="0071BC"/>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10386</TotalTime>
  <Words>2475</Words>
  <Application>Microsoft Office PowerPoint</Application>
  <PresentationFormat>Custom</PresentationFormat>
  <Paragraphs>629</Paragraphs>
  <Slides>376</Slides>
  <Notes>0</Notes>
  <HiddenSlides>0</HiddenSlides>
  <MMClips>0</MMClips>
  <ScaleCrop>false</ScaleCrop>
  <HeadingPairs>
    <vt:vector size="4" baseType="variant">
      <vt:variant>
        <vt:lpstr>Theme</vt:lpstr>
      </vt:variant>
      <vt:variant>
        <vt:i4>2</vt:i4>
      </vt:variant>
      <vt:variant>
        <vt:lpstr>Slide Titles</vt:lpstr>
      </vt:variant>
      <vt:variant>
        <vt:i4>376</vt:i4>
      </vt:variant>
    </vt:vector>
  </HeadingPairs>
  <TitlesOfParts>
    <vt:vector size="378" baseType="lpstr">
      <vt:lpstr>Office Theme</vt:lpstr>
      <vt:lpstr>Custom Design</vt:lpstr>
      <vt:lpstr>Rowad Program Presentation     December 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Bahrain Development Bank</vt:lpstr>
      <vt:lpstr>PowerPoint Presentation</vt:lpstr>
      <vt:lpstr>Rowad Program</vt:lpstr>
      <vt:lpstr>Rowad Program</vt:lpstr>
      <vt:lpstr>Rowad Program- About Rowad Essentials </vt:lpstr>
      <vt:lpstr>Rowad Essentials: Coaching</vt:lpstr>
      <vt:lpstr>Rowad Essentials: Training</vt:lpstr>
      <vt:lpstr>Rowad Essentials: Mentoring</vt:lpstr>
      <vt:lpstr>Rowad Essentials: Funding</vt:lpstr>
      <vt:lpstr>PowerPoint Presentation</vt:lpstr>
      <vt:lpstr>PowerPoint Presentation</vt:lpstr>
      <vt:lpstr>PowerPoint Presentation</vt:lpstr>
      <vt:lpstr>PowerPoint Presentation</vt:lpstr>
      <vt:lpstr>PowerPoint Presentation</vt:lpstr>
      <vt:lpstr>PowerPoint Presentation</vt:lpstr>
      <vt:lpstr>Seed-Fuel Rowad </vt:lpstr>
      <vt:lpstr>Seed-Fuel Rowad </vt:lpstr>
      <vt:lpstr>PowerPoint Presentation</vt:lpstr>
      <vt:lpstr>Invested™ Platform </vt:lpstr>
      <vt:lpstr>PowerPoint Presentation</vt:lpstr>
      <vt:lpstr>Rowad Program Key Milestones 2016 </vt:lpstr>
      <vt:lpstr>Rowad Program Key Milestones 2017 </vt:lpstr>
      <vt:lpstr>THANK YOU</vt:lpstr>
      <vt:lpstr>PowerPoint Presentation</vt:lpstr>
      <vt:lpstr>Glossary </vt:lpstr>
      <vt:lpstr>Glossary </vt:lpstr>
      <vt:lpstr>Glossary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murad</dc:creator>
  <cp:lastModifiedBy>Faaiza Adil</cp:lastModifiedBy>
  <cp:revision>337</cp:revision>
  <cp:lastPrinted>2016-02-16T07:20:49Z</cp:lastPrinted>
  <dcterms:created xsi:type="dcterms:W3CDTF">2016-01-07T06:11:44Z</dcterms:created>
  <dcterms:modified xsi:type="dcterms:W3CDTF">2017-12-10T13:21:48Z</dcterms:modified>
</cp:coreProperties>
</file>