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67" r:id="rId2"/>
    <p:sldId id="481" r:id="rId3"/>
    <p:sldId id="467" r:id="rId4"/>
    <p:sldId id="468" r:id="rId5"/>
    <p:sldId id="469" r:id="rId6"/>
    <p:sldId id="470" r:id="rId7"/>
    <p:sldId id="471" r:id="rId8"/>
    <p:sldId id="472" r:id="rId9"/>
    <p:sldId id="473" r:id="rId10"/>
    <p:sldId id="482" r:id="rId11"/>
    <p:sldId id="476" r:id="rId12"/>
    <p:sldId id="477" r:id="rId13"/>
    <p:sldId id="478" r:id="rId14"/>
    <p:sldId id="368" r:id="rId15"/>
    <p:sldId id="369" r:id="rId16"/>
    <p:sldId id="371" r:id="rId17"/>
    <p:sldId id="374" r:id="rId18"/>
    <p:sldId id="375" r:id="rId19"/>
    <p:sldId id="376" r:id="rId20"/>
    <p:sldId id="377" r:id="rId21"/>
    <p:sldId id="483" r:id="rId22"/>
    <p:sldId id="385" r:id="rId23"/>
    <p:sldId id="386" r:id="rId24"/>
    <p:sldId id="378" r:id="rId25"/>
    <p:sldId id="379" r:id="rId26"/>
    <p:sldId id="384" r:id="rId27"/>
    <p:sldId id="403" r:id="rId28"/>
    <p:sldId id="417" r:id="rId29"/>
    <p:sldId id="463" r:id="rId30"/>
    <p:sldId id="479" r:id="rId31"/>
    <p:sldId id="464" r:id="rId32"/>
    <p:sldId id="457" r:id="rId33"/>
    <p:sldId id="454" r:id="rId34"/>
    <p:sldId id="484" r:id="rId35"/>
    <p:sldId id="459" r:id="rId36"/>
    <p:sldId id="408" r:id="rId3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B85D2"/>
    <a:srgbClr val="333399"/>
    <a:srgbClr val="FF3399"/>
    <a:srgbClr val="008000"/>
    <a:srgbClr val="FF33CC"/>
    <a:srgbClr val="CC00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>
      <p:cViewPr varScale="1">
        <p:scale>
          <a:sx n="85" d="100"/>
          <a:sy n="85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6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1191525-9494-41D9-8964-6734D45E83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008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entury Gothic" panose="020B050202020202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44149D1-2734-4ED1-9A4E-44CC40B96862}" type="datetimeFigureOut">
              <a:rPr lang="en-US" altLang="en-US"/>
              <a:pPr>
                <a:defRPr/>
              </a:pPr>
              <a:t>7/30/2019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10225" cy="4184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entury Gothic" panose="020B050202020202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F8DC11-6BE7-48E1-B92B-B4B3922012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686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2E42B1C6-C519-47AE-BBD2-7BCCFFC41D64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611702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EE948D12-6DEB-4A21-9B0B-FEAFB56C1BC4}" type="slidenum">
              <a:rPr lang="en-US" altLang="en-US" sz="1200" smtClean="0"/>
              <a:pPr/>
              <a:t>20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025315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85728E57-E472-4396-A6A7-08E4491618AF}" type="slidenum">
              <a:rPr lang="en-US" altLang="en-US" sz="1200" smtClean="0"/>
              <a:pPr/>
              <a:t>22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86719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C8B4EE93-5CFB-454D-B783-7798BCCD953A}" type="slidenum">
              <a:rPr lang="en-US" altLang="en-US" sz="1200" smtClean="0"/>
              <a:pPr/>
              <a:t>23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123786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9925CF9B-0852-4908-8FC1-E5CFA872B16C}" type="slidenum">
              <a:rPr lang="en-US" altLang="en-US" sz="1200" smtClean="0"/>
              <a:pPr/>
              <a:t>24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0539477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DC2DEAA3-C4BE-4CE4-973E-2CD19C306AD8}" type="slidenum">
              <a:rPr lang="en-US" altLang="en-US" sz="1200" smtClean="0"/>
              <a:pPr/>
              <a:t>25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22923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F151E01-10CC-4FEE-8184-FF8BE1DBDB28}" type="slidenum">
              <a:rPr lang="en-US" altLang="en-US" sz="1200" smtClean="0"/>
              <a:pPr/>
              <a:t>26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983194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B7B720-6C9B-4025-B38D-285D771BD070}" type="slidenum">
              <a:rPr lang="ar-SA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02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cs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E23C01A-71FA-4536-B25E-AFE0E46E5442}" type="slidenum">
              <a:rPr lang="ar-SA" sz="1200" smtClean="0"/>
              <a:pPr/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043095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2AC2C-6D7A-43AD-AF38-FF22656A727C}" type="slidenum">
              <a:rPr lang="ar-BH" smtClean="0"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9459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8F9EA225-AC2A-4BF5-AC62-C13975789440}" type="slidenum">
              <a:rPr lang="en-US" altLang="en-US" sz="1200" smtClean="0"/>
              <a:pPr/>
              <a:t>14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32408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6A3FE40D-7117-40F6-84B9-516BB89828F1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294192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398C6742-55C9-4042-B875-A2731ABF80EF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644319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AD13CD0-897E-40D3-9930-53F4248CE662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217300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4BB7E7AF-BD32-4BC2-87D9-022AC3EDC376}" type="slidenum">
              <a:rPr lang="en-US" altLang="en-US" sz="1200" smtClean="0"/>
              <a:pPr/>
              <a:t>18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09157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3C36E823-DDE1-41BF-9D07-BF7DC2F580D8}" type="slidenum">
              <a:rPr lang="en-US" altLang="en-US" sz="1200" smtClean="0"/>
              <a:pPr/>
              <a:t>19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84663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F9625-2885-4E68-87FB-42C3DDDF23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88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AB71C-C51A-4873-9497-EF308BF070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81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84EE8-D880-4AC9-920D-FBB3ABBDA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844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A7592-4D15-460A-8E06-ED132F0B4A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555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AA3BF-99C7-4FC8-AB8E-82F30A9EFD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19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AAF8F-51C6-4050-B507-06C86F1B4E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10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0B85-AF47-403C-8739-FB3DF5D5D4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58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B435C-B6D8-4CA7-B079-150E43041B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950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177CE-9129-4E30-9C5D-E69518982A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013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337FA-EDEF-46A6-8ABF-161B239DCD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50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5648F-DE4F-416D-9A40-B9E223C864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25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52DD91B-D83E-4CE8-829B-0763119FEB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package" Target="../embeddings/Microsoft_Word_Document1.docx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jowder@unido.org" TargetMode="External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90550" y="4005263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US" altLang="en-US" sz="2000" dirty="0" smtClean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9612" y="2538660"/>
            <a:ext cx="69847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dirty="0" smtClean="0">
                <a:solidFill>
                  <a:srgbClr val="00B0F0"/>
                </a:solidFill>
              </a:rPr>
              <a:t> </a:t>
            </a:r>
            <a:endParaRPr lang="en-US" sz="8800" dirty="0">
              <a:solidFill>
                <a:srgbClr val="00B0F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1990289"/>
            <a:ext cx="8229600" cy="1143000"/>
          </a:xfrm>
        </p:spPr>
        <p:txBody>
          <a:bodyPr/>
          <a:lstStyle/>
          <a:p>
            <a:r>
              <a:rPr lang="en-US" sz="5400" b="1" dirty="0"/>
              <a:t>Health and </a:t>
            </a:r>
            <a:r>
              <a:rPr lang="en-US" sz="5400" b="1" dirty="0" smtClean="0"/>
              <a:t>Wellness Cluster</a:t>
            </a:r>
            <a:endParaRPr lang="en-US" sz="54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77035" y="4449179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Prepared and presented by:</a:t>
            </a:r>
          </a:p>
          <a:p>
            <a:pPr marL="0" indent="0" algn="ctr">
              <a:buNone/>
            </a:pPr>
            <a:r>
              <a:rPr lang="en-US" b="1" dirty="0" smtClean="0"/>
              <a:t>Dr. Amal Al Jowder</a:t>
            </a:r>
          </a:p>
          <a:p>
            <a:pPr marL="0" indent="0" algn="ctr">
              <a:buNone/>
            </a:pPr>
            <a:r>
              <a:rPr lang="en-US" b="1" dirty="0" smtClean="0"/>
              <a:t>Senior expert in health promotion at UNIDO </a:t>
            </a:r>
          </a:p>
          <a:p>
            <a:pPr marL="0" indent="0" algn="ctr">
              <a:buNone/>
            </a:pPr>
            <a:r>
              <a:rPr lang="en-US" b="1" dirty="0" smtClean="0"/>
              <a:t>EDIP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Wellness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smtClean="0">
                <a:solidFill>
                  <a:srgbClr val="00B0F0"/>
                </a:solidFill>
                <a:effectLst/>
              </a:rPr>
              <a:t>Well-being </a:t>
            </a:r>
            <a:r>
              <a:rPr lang="en-US" b="1" dirty="0">
                <a:solidFill>
                  <a:srgbClr val="00B0F0"/>
                </a:solidFill>
                <a:effectLst/>
              </a:rPr>
              <a:t>can be described as judging life positively and feeling good. Researchers from different disciplines have examined different aspects of well-being that include the following different </a:t>
            </a:r>
            <a:r>
              <a:rPr lang="en-US" b="1" dirty="0" smtClean="0">
                <a:solidFill>
                  <a:srgbClr val="00B0F0"/>
                </a:solidFill>
                <a:effectLst/>
              </a:rPr>
              <a:t>dimensions:</a:t>
            </a:r>
          </a:p>
          <a:p>
            <a:pPr algn="just"/>
            <a:endParaRPr lang="ar-JO" b="1" dirty="0" smtClean="0">
              <a:solidFill>
                <a:srgbClr val="00B0F0"/>
              </a:solidFill>
              <a:effectLst/>
            </a:endParaRPr>
          </a:p>
          <a:p>
            <a:pPr marL="0" lvl="0" indent="0" algn="just">
              <a:buNone/>
            </a:pPr>
            <a:r>
              <a:rPr lang="en-US" b="1" dirty="0" smtClean="0">
                <a:solidFill>
                  <a:srgbClr val="00B0F0"/>
                </a:solidFill>
                <a:effectLst/>
              </a:rPr>
              <a:t>1.Physical  2.Spiritual 3.Social 4.Economic 5.Emotional</a:t>
            </a:r>
          </a:p>
          <a:p>
            <a:pPr marL="0" lvl="0" indent="0" algn="just">
              <a:buNone/>
            </a:pPr>
            <a:r>
              <a:rPr lang="en-US" b="1" dirty="0" smtClean="0">
                <a:solidFill>
                  <a:srgbClr val="00B0F0"/>
                </a:solidFill>
                <a:effectLst/>
              </a:rPr>
              <a:t>6.Engaging </a:t>
            </a:r>
            <a:r>
              <a:rPr lang="en-US" b="1" dirty="0">
                <a:solidFill>
                  <a:srgbClr val="00B0F0"/>
                </a:solidFill>
                <a:effectLst/>
              </a:rPr>
              <a:t>activities and  work </a:t>
            </a:r>
            <a:r>
              <a:rPr lang="en-US" b="1" dirty="0" smtClean="0">
                <a:solidFill>
                  <a:srgbClr val="00B0F0"/>
                </a:solidFill>
                <a:effectLst/>
              </a:rPr>
              <a:t>7.Life </a:t>
            </a:r>
            <a:r>
              <a:rPr lang="en-US" b="1" dirty="0">
                <a:solidFill>
                  <a:srgbClr val="00B0F0"/>
                </a:solidFill>
                <a:effectLst/>
              </a:rPr>
              <a:t>satisfaction</a:t>
            </a:r>
            <a:r>
              <a:rPr lang="en-US" b="1" dirty="0">
                <a:effectLst/>
              </a:rPr>
              <a:t>. </a:t>
            </a:r>
          </a:p>
          <a:p>
            <a:pPr marL="0" indent="0" algn="just">
              <a:buNone/>
            </a:pPr>
            <a:endParaRPr lang="en-US" dirty="0">
              <a:effectLst/>
            </a:endParaRPr>
          </a:p>
          <a:p>
            <a:pPr marL="0" indent="0" algn="r">
              <a:buNone/>
            </a:pPr>
            <a:r>
              <a:rPr lang="en-US" sz="2000" b="1" dirty="0" smtClean="0">
                <a:solidFill>
                  <a:srgbClr val="2B85D2"/>
                </a:solidFill>
              </a:rPr>
              <a:t>CDC-USA</a:t>
            </a:r>
            <a:endParaRPr lang="en-US" sz="2000" b="1" dirty="0">
              <a:solidFill>
                <a:srgbClr val="2B85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6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304800"/>
            <a:ext cx="8229600" cy="1055077"/>
          </a:xfrm>
        </p:spPr>
        <p:txBody>
          <a:bodyPr/>
          <a:lstStyle/>
          <a:p>
            <a:r>
              <a:rPr lang="en-US" b="1" dirty="0" smtClean="0"/>
              <a:t>Health promotion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7256585" cy="3798277"/>
          </a:xfrm>
        </p:spPr>
        <p:txBody>
          <a:bodyPr>
            <a:normAutofit/>
          </a:bodyPr>
          <a:lstStyle/>
          <a:p>
            <a:pPr algn="l" rtl="0"/>
            <a:endParaRPr lang="en-US" b="0" dirty="0"/>
          </a:p>
          <a:p>
            <a:pPr algn="l" rtl="0"/>
            <a:endParaRPr lang="en-US" b="0" dirty="0"/>
          </a:p>
          <a:p>
            <a:pPr algn="l" rtl="0"/>
            <a:r>
              <a:rPr lang="en-US" b="1" dirty="0" smtClean="0">
                <a:solidFill>
                  <a:srgbClr val="00B0F0"/>
                </a:solidFill>
              </a:rPr>
              <a:t>Health promotion is the </a:t>
            </a:r>
            <a:r>
              <a:rPr lang="en-US" b="1" dirty="0" smtClean="0">
                <a:solidFill>
                  <a:srgbClr val="FF0000"/>
                </a:solidFill>
              </a:rPr>
              <a:t>process </a:t>
            </a:r>
            <a:r>
              <a:rPr lang="en-US" b="1" dirty="0" smtClean="0">
                <a:solidFill>
                  <a:srgbClr val="00B0F0"/>
                </a:solidFill>
              </a:rPr>
              <a:t>of </a:t>
            </a:r>
            <a:r>
              <a:rPr lang="en-US" b="1" dirty="0" smtClean="0">
                <a:solidFill>
                  <a:srgbClr val="FF0066"/>
                </a:solidFill>
              </a:rPr>
              <a:t>enabling </a:t>
            </a:r>
            <a:r>
              <a:rPr lang="en-US" b="1" dirty="0" smtClean="0">
                <a:solidFill>
                  <a:srgbClr val="CC0099"/>
                </a:solidFill>
              </a:rPr>
              <a:t>people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rgbClr val="00B0F0"/>
                </a:solidFill>
              </a:rPr>
              <a:t>to increase control over, and to improve their  health</a:t>
            </a:r>
          </a:p>
          <a:p>
            <a:pPr algn="l" rtl="0"/>
            <a:r>
              <a:rPr lang="en-US" b="1" dirty="0" smtClean="0">
                <a:solidFill>
                  <a:srgbClr val="00B0F0"/>
                </a:solidFill>
              </a:rPr>
              <a:t>In simple word : making  health easier choice  </a:t>
            </a:r>
          </a:p>
          <a:p>
            <a:pPr algn="l" rtl="0"/>
            <a:endParaRPr lang="en-US" b="0" dirty="0">
              <a:solidFill>
                <a:srgbClr val="00B0F0"/>
              </a:solidFill>
            </a:endParaRPr>
          </a:p>
          <a:p>
            <a:pPr algn="l" rtl="0"/>
            <a:endParaRPr lang="en-US" b="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1662" dirty="0">
                <a:solidFill>
                  <a:schemeClr val="accent2"/>
                </a:solidFill>
              </a:rPr>
              <a:t>  </a:t>
            </a:r>
            <a:r>
              <a:rPr lang="en-US" sz="1662" dirty="0">
                <a:solidFill>
                  <a:srgbClr val="00B0F0"/>
                </a:solidFill>
              </a:rPr>
              <a:t>Ottawa charter on health promotion 1986</a:t>
            </a:r>
          </a:p>
        </p:txBody>
      </p:sp>
    </p:spTree>
    <p:extLst>
      <p:ext uri="{BB962C8B-B14F-4D97-AF65-F5344CB8AC3E}">
        <p14:creationId xmlns:p14="http://schemas.microsoft.com/office/powerpoint/2010/main" val="233230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0"/>
            <a:ext cx="8229600" cy="1519604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2585" b="1" dirty="0"/>
              <a:t>ACTION AREA ACCORDING TO OTTAWA CHARTER </a:t>
            </a:r>
            <a:endParaRPr lang="en-US" sz="2585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1981200"/>
            <a:ext cx="6260123" cy="3798277"/>
          </a:xfrm>
        </p:spPr>
        <p:txBody>
          <a:bodyPr>
            <a:normAutofit/>
          </a:bodyPr>
          <a:lstStyle/>
          <a:p>
            <a:endParaRPr lang="en-US" b="0" dirty="0"/>
          </a:p>
          <a:p>
            <a:endParaRPr lang="en-US" b="0" dirty="0"/>
          </a:p>
          <a:p>
            <a:pPr algn="l" rtl="0"/>
            <a:r>
              <a:rPr lang="en-US" b="1" dirty="0" smtClean="0">
                <a:solidFill>
                  <a:srgbClr val="00B0F0"/>
                </a:solidFill>
              </a:rPr>
              <a:t>1.Build </a:t>
            </a:r>
            <a:r>
              <a:rPr lang="en-US" b="1" dirty="0">
                <a:solidFill>
                  <a:srgbClr val="00B0F0"/>
                </a:solidFill>
              </a:rPr>
              <a:t>Healthy Public Policy.</a:t>
            </a:r>
          </a:p>
          <a:p>
            <a:pPr algn="l" rtl="0"/>
            <a:r>
              <a:rPr lang="en-US" sz="2585" b="1" u="sng" dirty="0">
                <a:solidFill>
                  <a:srgbClr val="00B0F0"/>
                </a:solidFill>
              </a:rPr>
              <a:t>2.Create Supportive Environments</a:t>
            </a:r>
            <a:r>
              <a:rPr lang="en-US" b="1" dirty="0">
                <a:solidFill>
                  <a:srgbClr val="00B0F0"/>
                </a:solidFill>
              </a:rPr>
              <a:t>.</a:t>
            </a:r>
          </a:p>
          <a:p>
            <a:pPr algn="l" rtl="0"/>
            <a:r>
              <a:rPr lang="en-US" b="1" dirty="0">
                <a:solidFill>
                  <a:srgbClr val="00B0F0"/>
                </a:solidFill>
              </a:rPr>
              <a:t>3.Strengthen Community Actions.</a:t>
            </a:r>
          </a:p>
          <a:p>
            <a:pPr algn="l" rtl="0"/>
            <a:r>
              <a:rPr lang="en-US" b="1" dirty="0">
                <a:solidFill>
                  <a:srgbClr val="00B0F0"/>
                </a:solidFill>
              </a:rPr>
              <a:t>4.Develop Personal Skills.</a:t>
            </a:r>
          </a:p>
          <a:p>
            <a:pPr algn="l" rtl="0"/>
            <a:r>
              <a:rPr lang="en-US" b="1" dirty="0">
                <a:solidFill>
                  <a:srgbClr val="00B0F0"/>
                </a:solidFill>
              </a:rPr>
              <a:t>5.Re-orient Health Services.</a:t>
            </a:r>
          </a:p>
        </p:txBody>
      </p:sp>
    </p:spTree>
    <p:extLst>
      <p:ext uri="{BB962C8B-B14F-4D97-AF65-F5344CB8AC3E}">
        <p14:creationId xmlns:p14="http://schemas.microsoft.com/office/powerpoint/2010/main" val="115196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33400" y="-228600"/>
            <a:ext cx="8229600" cy="1055077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Who is In charge of Health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85" y="1740877"/>
            <a:ext cx="5562600" cy="3798277"/>
          </a:xfrm>
        </p:spPr>
        <p:txBody>
          <a:bodyPr/>
          <a:lstStyle/>
          <a:p>
            <a:pPr marL="422041" indent="-422041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Individuals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Families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Government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Academic instutions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 NGOs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Private sectors 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International organizations  </a:t>
            </a:r>
          </a:p>
          <a:p>
            <a:pPr marL="422041" indent="-422041">
              <a:buFont typeface="+mj-lt"/>
              <a:buAutoNum type="arabicPeriod"/>
            </a:pPr>
            <a:endParaRPr lang="en-US" sz="2954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91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27225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B0F0"/>
                </a:solidFill>
              </a:rPr>
              <a:t>The problem 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B0F0"/>
                </a:solidFill>
              </a:rPr>
              <a:t>Background of Wellness and Health Cluster initiative </a:t>
            </a:r>
            <a:endParaRPr lang="en-US" sz="3200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 smtClean="0">
                <a:solidFill>
                  <a:srgbClr val="00B0F0"/>
                </a:solidFill>
              </a:rPr>
              <a:t>Global wellness economy </a:t>
            </a:r>
            <a:endParaRPr lang="en-US" sz="3200" b="1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B0F0"/>
                </a:solidFill>
              </a:rPr>
              <a:t>Vision, Mission , </a:t>
            </a:r>
            <a:r>
              <a:rPr lang="en-US" sz="3200" b="1" dirty="0" smtClean="0">
                <a:solidFill>
                  <a:srgbClr val="00B0F0"/>
                </a:solidFill>
              </a:rPr>
              <a:t>Objectives , stakeholders partners ,activities,  and the road map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200" b="1" dirty="0" smtClean="0">
                <a:solidFill>
                  <a:srgbClr val="00B0F0"/>
                </a:solidFill>
              </a:rPr>
              <a:t>Indicators </a:t>
            </a:r>
            <a:r>
              <a:rPr lang="en-US" sz="3200" b="1" dirty="0">
                <a:solidFill>
                  <a:srgbClr val="00B0F0"/>
                </a:solidFill>
              </a:rPr>
              <a:t>of success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27584" y="1070761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initiative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2419" y="2204864"/>
            <a:ext cx="8686800" cy="5111750"/>
          </a:xfrm>
        </p:spPr>
        <p:txBody>
          <a:bodyPr/>
          <a:lstStyle/>
          <a:p>
            <a:r>
              <a:rPr lang="en-US" sz="3200" b="1" dirty="0">
                <a:solidFill>
                  <a:srgbClr val="00B0F0"/>
                </a:solidFill>
              </a:rPr>
              <a:t>Bahrain  and Gulf States are  experiencing a dramatic increase in non-communicable disease (NCD), such as cardiovascular disease (CVD), diabetes and cancer. </a:t>
            </a:r>
          </a:p>
          <a:p>
            <a:r>
              <a:rPr lang="en-US" sz="3200" b="1" dirty="0">
                <a:solidFill>
                  <a:srgbClr val="00B0F0"/>
                </a:solidFill>
              </a:rPr>
              <a:t>All of these disease have common risk factors related to unhealthy life styles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85813" y="1052736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4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340768"/>
            <a:ext cx="9000678" cy="46196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$"/>
            </a:pPr>
            <a:r>
              <a:rPr lang="en-US" sz="7200" b="1" dirty="0">
                <a:solidFill>
                  <a:srgbClr val="00B0F0"/>
                </a:solidFill>
                <a:latin typeface="Neue Helvetica W01"/>
              </a:rPr>
              <a:t>Entrepreneurs are  seeing problems as opportunities</a:t>
            </a:r>
            <a:endParaRPr lang="en-US" sz="7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8136904" cy="3694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6000" b="1" dirty="0" smtClean="0">
                <a:solidFill>
                  <a:srgbClr val="00B0F0"/>
                </a:solidFill>
              </a:rPr>
              <a:t>Initiative </a:t>
            </a:r>
            <a:r>
              <a:rPr lang="en-US" sz="6000" b="1" dirty="0">
                <a:solidFill>
                  <a:srgbClr val="00B0F0"/>
                </a:solidFill>
              </a:rPr>
              <a:t>of Health and Wellness is an  Innovative Solution for National Health Problem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2636912"/>
            <a:ext cx="7772400" cy="3694112"/>
          </a:xfrm>
        </p:spPr>
        <p:txBody>
          <a:bodyPr/>
          <a:lstStyle/>
          <a:p>
            <a:pPr algn="just"/>
            <a:r>
              <a:rPr lang="en-US" sz="2800" b="1" dirty="0">
                <a:solidFill>
                  <a:srgbClr val="00B0F0"/>
                </a:solidFill>
                <a:latin typeface="Trebuchet MS" panose="020B0603020202020204" pitchFamily="34" charset="0"/>
              </a:rPr>
              <a:t>UNIDO , through its Arab International Center for Entrepreneurship &amp; Investment Training (AICEI) based in Bahrain is developing a program for the creation and promotion of productive businesses and jobs around wellness and health hubs and clusters.  </a:t>
            </a:r>
          </a:p>
          <a:p>
            <a:pPr>
              <a:buNone/>
            </a:pPr>
            <a:endParaRPr lang="ar-BH" sz="2000" dirty="0">
              <a:solidFill>
                <a:srgbClr val="00B0F0"/>
              </a:solidFill>
              <a:latin typeface="ZapfEllipt BT" pitchFamily="2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1196752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1/3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844824"/>
            <a:ext cx="7772400" cy="369411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en-US" sz="2800" b="1" dirty="0">
                <a:solidFill>
                  <a:srgbClr val="00B0F0"/>
                </a:solidFill>
                <a:latin typeface="ZapfEllipt BT"/>
              </a:rPr>
              <a:t>The idea is based on the growing problem of Non-Communicable Diseases that is occurring in the Gulf countries which increases Health hazards and has also a negative impact on productivity and people wellbeing. 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50938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2/3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anose="02020603050405020304" pitchFamily="18" charset="0"/>
              </a:rPr>
              <a:t>Contents </a:t>
            </a:r>
            <a:endParaRPr lang="ar-BH" b="1" dirty="0" smtClean="0">
              <a:latin typeface="Times New Roman" panose="02020603050405020304" pitchFamily="18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315200" cy="3798277"/>
          </a:xfrm>
        </p:spPr>
        <p:txBody>
          <a:bodyPr/>
          <a:lstStyle/>
          <a:p>
            <a:pPr>
              <a:defRPr/>
            </a:pPr>
            <a:endParaRPr lang="en-US" b="0" dirty="0"/>
          </a:p>
          <a:p>
            <a:pPr>
              <a:defRPr/>
            </a:pPr>
            <a:endParaRPr lang="en-US" b="0" dirty="0"/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sz="3323" b="1" dirty="0">
                <a:solidFill>
                  <a:srgbClr val="00B0F0"/>
                </a:solidFill>
              </a:rPr>
              <a:t>1</a:t>
            </a:r>
            <a:r>
              <a:rPr lang="en-US" sz="3323" b="1" baseline="30000" dirty="0">
                <a:solidFill>
                  <a:srgbClr val="00B0F0"/>
                </a:solidFill>
              </a:rPr>
              <a:t>st</a:t>
            </a:r>
            <a:r>
              <a:rPr lang="en-US" sz="3323" b="1" dirty="0">
                <a:solidFill>
                  <a:srgbClr val="00B0F0"/>
                </a:solidFill>
              </a:rPr>
              <a:t> Part Health awareness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sz="3323" b="1" dirty="0">
                <a:solidFill>
                  <a:srgbClr val="00B0F0"/>
                </a:solidFill>
              </a:rPr>
              <a:t>2</a:t>
            </a:r>
            <a:r>
              <a:rPr lang="en-US" sz="3323" b="1" baseline="30000" dirty="0">
                <a:solidFill>
                  <a:srgbClr val="00B0F0"/>
                </a:solidFill>
              </a:rPr>
              <a:t>nd</a:t>
            </a:r>
            <a:r>
              <a:rPr lang="en-US" sz="3323" b="1" dirty="0">
                <a:solidFill>
                  <a:srgbClr val="00B0F0"/>
                </a:solidFill>
              </a:rPr>
              <a:t> Part health and </a:t>
            </a:r>
            <a:r>
              <a:rPr lang="en-US" sz="3323" b="1" dirty="0" smtClean="0">
                <a:solidFill>
                  <a:srgbClr val="00B0F0"/>
                </a:solidFill>
              </a:rPr>
              <a:t>wellness cluster </a:t>
            </a:r>
            <a:r>
              <a:rPr lang="en-US" sz="3323" b="1" dirty="0">
                <a:solidFill>
                  <a:srgbClr val="00B0F0"/>
                </a:solidFill>
              </a:rPr>
              <a:t>initiative   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endParaRPr lang="en-US" sz="3323" dirty="0">
              <a:solidFill>
                <a:srgbClr val="00B0F0"/>
              </a:solidFill>
            </a:endParaRPr>
          </a:p>
          <a:p>
            <a:pPr marL="0" indent="0">
              <a:buNone/>
              <a:defRPr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2464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2492896"/>
            <a:ext cx="7772400" cy="3159125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spcAft>
                <a:spcPts val="50"/>
              </a:spcAft>
              <a:defRPr/>
            </a:pPr>
            <a:r>
              <a:rPr lang="en-US" sz="3200" b="1" dirty="0">
                <a:solidFill>
                  <a:srgbClr val="00B0F0"/>
                </a:solidFill>
                <a:latin typeface="ZapfEllipt BT" pitchFamily="26" charset="0"/>
              </a:rPr>
              <a:t>So in order to address these problems but also to generate new business opportunities with a positive impact on income and job creation, the concept of establishing Wellness and Health Hubs and clusters (WHHCs) was developed </a:t>
            </a:r>
          </a:p>
          <a:p>
            <a:pPr eaLnBrk="1" hangingPunct="1">
              <a:spcBef>
                <a:spcPct val="0"/>
              </a:spcBef>
              <a:spcAft>
                <a:spcPts val="50"/>
              </a:spcAft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  <a:ea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25538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36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3/3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8544" cy="702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427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80072" y="3068960"/>
            <a:ext cx="8229600" cy="1143000"/>
          </a:xfrm>
        </p:spPr>
        <p:txBody>
          <a:bodyPr/>
          <a:lstStyle/>
          <a:p>
            <a:pPr algn="just"/>
            <a:r>
              <a:rPr lang="en-US" sz="3200" b="1" dirty="0">
                <a:solidFill>
                  <a:srgbClr val="00B0F0"/>
                </a:solidFill>
              </a:rPr>
              <a:t>Leading and unique health and wellness cluster in the region that create economic growth, and improves quality of people’s life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7904" y="1196752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Vision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852936"/>
            <a:ext cx="8731250" cy="1011238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00B0F0"/>
                </a:solidFill>
              </a:rPr>
              <a:t>To create Profitable business while providing an Innovative Solution for National Health Problem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79912" y="1268760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Mission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708920"/>
            <a:ext cx="8229600" cy="4525962"/>
          </a:xfrm>
        </p:spPr>
        <p:txBody>
          <a:bodyPr/>
          <a:lstStyle/>
          <a:p>
            <a:pPr marL="742950" indent="-742950" algn="just">
              <a:buFont typeface="Times New Roman" panose="02020603050405020304" pitchFamily="18" charset="0"/>
              <a:buAutoNum type="arabicPeriod"/>
            </a:pPr>
            <a:r>
              <a:rPr lang="en-US" sz="3600" b="1" dirty="0">
                <a:solidFill>
                  <a:srgbClr val="00B0F0"/>
                </a:solidFill>
                <a:latin typeface="ZapfEllipt BT" pitchFamily="26" charset="0"/>
              </a:rPr>
              <a:t>Increase awareness of local communities on how to live a balanced and healthier life and access to services and products;</a:t>
            </a:r>
          </a:p>
          <a:p>
            <a:pPr marL="742950" indent="-742950" algn="just"/>
            <a:endParaRPr lang="ar-BH" dirty="0">
              <a:solidFill>
                <a:schemeClr val="accent2"/>
              </a:solidFill>
              <a:latin typeface="ZapfEllipt BT" pitchFamily="26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24744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Objectives of the initiative 1/3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867328" cy="4525963"/>
          </a:xfrm>
        </p:spPr>
        <p:txBody>
          <a:bodyPr/>
          <a:lstStyle/>
          <a:p>
            <a:pPr marL="742950" indent="-742950" eaLnBrk="1" hangingPunct="1">
              <a:buFont typeface="+mj-lt"/>
              <a:buAutoNum type="arabicPeriod" startAt="2"/>
              <a:defRPr/>
            </a:pPr>
            <a:r>
              <a:rPr lang="en-US" sz="4000" b="1" dirty="0">
                <a:solidFill>
                  <a:srgbClr val="00B0F0"/>
                </a:solidFill>
                <a:latin typeface="ZapfEllipt BT" pitchFamily="26" charset="0"/>
              </a:rPr>
              <a:t>Generate new business opportunities and develop wellness and health clusters</a:t>
            </a:r>
            <a:endParaRPr lang="ar-BH" sz="4000" b="1" dirty="0">
              <a:solidFill>
                <a:srgbClr val="00B0F0"/>
              </a:solidFill>
              <a:latin typeface="ZapfEllipt BT" pitchFamily="26" charset="0"/>
            </a:endParaRPr>
          </a:p>
          <a:p>
            <a:pPr eaLnBrk="1" hangingPunct="1">
              <a:defRPr/>
            </a:pPr>
            <a:endParaRPr lang="en-US" sz="4000" b="1" dirty="0">
              <a:solidFill>
                <a:srgbClr val="0000FF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123514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ja-JP" sz="2400" dirty="0" smtClean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2816" y="1273488"/>
            <a:ext cx="6912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kumimoji="1" lang="en-US" altLang="ja-JP" sz="4000" dirty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Objectives of the initiative </a:t>
            </a: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2/3</a:t>
            </a:r>
            <a:endParaRPr kumimoji="1" lang="en-US" altLang="ja-JP" sz="4000" dirty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4406" y="1484784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>
                <a:solidFill>
                  <a:srgbClr val="2B85D2"/>
                </a:solidFill>
                <a:latin typeface="Calibri" panose="020F0502020204030204" pitchFamily="34" charset="0"/>
              </a:rPr>
              <a:t>Objectives of the initiative 3/3</a:t>
            </a:r>
            <a:br>
              <a:rPr kumimoji="1" lang="en-US" altLang="ja-JP" sz="4000" dirty="0">
                <a:solidFill>
                  <a:srgbClr val="2B85D2"/>
                </a:solidFill>
                <a:latin typeface="Calibri" panose="020F0502020204030204" pitchFamily="34" charset="0"/>
              </a:rPr>
            </a:br>
            <a:endParaRPr kumimoji="1" lang="en-US" altLang="ja-JP" sz="4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" y="2996952"/>
            <a:ext cx="8639175" cy="1143000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sz="3200" b="1" dirty="0">
                <a:solidFill>
                  <a:srgbClr val="00B0F0"/>
                </a:solidFill>
                <a:latin typeface="ZapfEllipt BT" pitchFamily="26" charset="0"/>
              </a:rPr>
              <a:t>Sensitize entrepreneurs on the theme of </a:t>
            </a:r>
            <a:r>
              <a:rPr lang="en-US" sz="3200" b="1" dirty="0" smtClean="0">
                <a:solidFill>
                  <a:srgbClr val="00B0F0"/>
                </a:solidFill>
                <a:latin typeface="ZapfEllipt BT" pitchFamily="26" charset="0"/>
              </a:rPr>
              <a:t>health and wellness</a:t>
            </a:r>
            <a:endParaRPr lang="ar-BH" sz="3200" b="1" dirty="0">
              <a:solidFill>
                <a:srgbClr val="00B0F0"/>
              </a:solidFill>
              <a:latin typeface="ZapfEllipt BT" pitchFamily="2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624" y="764704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Partnerships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1844824"/>
            <a:ext cx="77692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Entrepreneurs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Tamkeen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NHRA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MOCI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Chamber of Commerce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MOE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MOYS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Universities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Banks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Media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NGOS such as BBWS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2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endParaRPr lang="en-US" dirty="0" smtClean="0">
              <a:solidFill>
                <a:srgbClr val="333399"/>
              </a:solidFill>
              <a:latin typeface="Calibri"/>
              <a:ea typeface="+mn-ea"/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Education and Training Institute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Aerobic Fitness Gyms and Clubs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Hospital &amp; Healthcare Centers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Nutrition and </a:t>
            </a:r>
            <a:r>
              <a:rPr lang="en-US" sz="2800" b="1" dirty="0" smtClean="0">
                <a:solidFill>
                  <a:srgbClr val="00B0F0"/>
                </a:solidFill>
              </a:rPr>
              <a:t>Diet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</a:rPr>
              <a:t>IT and application </a:t>
            </a:r>
            <a:endParaRPr lang="en-US" sz="2800" b="1" dirty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Sporting Activities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Resort &amp; Spas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Shops and Retail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</a:rPr>
              <a:t>Restaurants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</a:rPr>
              <a:t>Scope open for entrepreneurs innovation and creativity 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11994" y="1077913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800" dirty="0">
                <a:solidFill>
                  <a:srgbClr val="0070C0"/>
                </a:solidFill>
              </a:rPr>
              <a:t>Health and Wellness Activities </a:t>
            </a:r>
            <a:endParaRPr kumimoji="1" lang="en-US" altLang="ja-JP" sz="2600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Pictures\2017-11-25\IMG-20170803-WA006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7471"/>
            <a:ext cx="4525725" cy="3009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C:\Users\User\Pictures\2017-11-17\20171011_11194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727" y="267471"/>
            <a:ext cx="4720081" cy="3043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536" y="3288323"/>
            <a:ext cx="4690465" cy="337624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17984"/>
            <a:ext cx="4423919" cy="344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4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45123"/>
            <a:ext cx="8229600" cy="1055077"/>
          </a:xfrm>
        </p:spPr>
        <p:txBody>
          <a:bodyPr/>
          <a:lstStyle/>
          <a:p>
            <a:r>
              <a:rPr lang="en-US" b="1" dirty="0" smtClean="0">
                <a:solidFill>
                  <a:srgbClr val="2B85D2"/>
                </a:solidFill>
              </a:rPr>
              <a:t>Definition of Health </a:t>
            </a:r>
            <a:endParaRPr lang="en-US" b="1" dirty="0">
              <a:solidFill>
                <a:srgbClr val="2B85D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1600200"/>
            <a:ext cx="6623538" cy="3798277"/>
          </a:xfrm>
        </p:spPr>
        <p:txBody>
          <a:bodyPr>
            <a:normAutofit/>
          </a:bodyPr>
          <a:lstStyle/>
          <a:p>
            <a:endParaRPr lang="en-US" b="0" dirty="0"/>
          </a:p>
          <a:p>
            <a:endParaRPr lang="en-US" b="0" dirty="0"/>
          </a:p>
          <a:p>
            <a:pPr algn="just" rtl="0"/>
            <a:r>
              <a:rPr lang="en-US" sz="2954" b="1" dirty="0">
                <a:solidFill>
                  <a:srgbClr val="00B0F0"/>
                </a:solidFill>
              </a:rPr>
              <a:t>Health is  a state of complete physical, mental and social well-being and not merely the absence of disease or infirmity</a:t>
            </a:r>
            <a:r>
              <a:rPr lang="en-US" b="1" dirty="0">
                <a:solidFill>
                  <a:srgbClr val="00B0F0"/>
                </a:solidFill>
              </a:rPr>
              <a:t>” </a:t>
            </a:r>
            <a:r>
              <a:rPr lang="en-US" b="1" dirty="0" smtClean="0">
                <a:solidFill>
                  <a:srgbClr val="00B0F0"/>
                </a:solidFill>
              </a:rPr>
              <a:t>WHO 1948</a:t>
            </a:r>
          </a:p>
        </p:txBody>
      </p:sp>
    </p:spTree>
    <p:extLst>
      <p:ext uri="{BB962C8B-B14F-4D97-AF65-F5344CB8AC3E}">
        <p14:creationId xmlns:p14="http://schemas.microsoft.com/office/powerpoint/2010/main" val="30599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" y="-16042"/>
            <a:ext cx="9144000" cy="3657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" y="3657600"/>
            <a:ext cx="4674205" cy="3155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657600"/>
            <a:ext cx="4499991" cy="315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9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468790"/>
              </p:ext>
            </p:extLst>
          </p:nvPr>
        </p:nvGraphicFramePr>
        <p:xfrm>
          <a:off x="179512" y="0"/>
          <a:ext cx="9144000" cy="7104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Document" r:id="rId4" imgW="9128233" imgH="8058311" progId="Word.Document.12">
                  <p:embed/>
                </p:oleObj>
              </mc:Choice>
              <mc:Fallback>
                <p:oleObj name="Document" r:id="rId4" imgW="9128233" imgH="805831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512" y="0"/>
                        <a:ext cx="9144000" cy="7104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199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119675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4000" dirty="0">
                <a:solidFill>
                  <a:srgbClr val="0070C0"/>
                </a:solidFill>
                <a:latin typeface="Calibri" panose="020F0502020204030204" pitchFamily="34" charset="0"/>
              </a:rPr>
              <a:t>Indicators of success 1/2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259632" y="2780928"/>
            <a:ext cx="82296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3064" y="2686072"/>
            <a:ext cx="8320936" cy="3912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health awareness session (lecture, event, </a:t>
            </a:r>
            <a:r>
              <a:rPr lang="en-US" sz="2800" dirty="0" smtClean="0">
                <a:solidFill>
                  <a:srgbClr val="00B0F0"/>
                </a:solidFill>
              </a:rPr>
              <a:t>media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H&amp;W presentation held in </a:t>
            </a:r>
            <a:r>
              <a:rPr lang="en-US" sz="2800" dirty="0" smtClean="0">
                <a:solidFill>
                  <a:srgbClr val="00B0F0"/>
                </a:solidFill>
              </a:rPr>
              <a:t>EDIP Course 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health and </a:t>
            </a:r>
            <a:r>
              <a:rPr lang="en-US" sz="2800" dirty="0" smtClean="0">
                <a:solidFill>
                  <a:srgbClr val="00B0F0"/>
                </a:solidFill>
              </a:rPr>
              <a:t>wellness ideas for  </a:t>
            </a:r>
            <a:r>
              <a:rPr lang="en-US" sz="2800" dirty="0">
                <a:solidFill>
                  <a:srgbClr val="00B0F0"/>
                </a:solidFill>
              </a:rPr>
              <a:t>startup business    </a:t>
            </a: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52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877342"/>
          </a:xfrm>
        </p:spPr>
        <p:txBody>
          <a:bodyPr/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B0F0"/>
                </a:solidFill>
                <a:effectLst/>
              </a:rPr>
              <a:t>Number of Counseling session held for health and wellness Entrepreneurs</a:t>
            </a:r>
            <a:endParaRPr lang="en-US" sz="28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3389361"/>
            <a:ext cx="8733656" cy="2990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activities that introduced health and wellness to students and public (lecture, event, media</a:t>
            </a:r>
            <a:r>
              <a:rPr lang="en-US" dirty="0" smtClean="0">
                <a:solidFill>
                  <a:srgbClr val="00B0F0"/>
                </a:solidFill>
              </a:rPr>
              <a:t>…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touch point with stakeholders and partners e.g. meeting, workshop, conference  </a:t>
            </a: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79712" y="1151920"/>
            <a:ext cx="5472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Indicators of success </a:t>
            </a:r>
            <a:r>
              <a:rPr lang="en-US" alt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2/2</a:t>
            </a:r>
            <a:endParaRPr lang="en-US" altLang="en-US" sz="36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1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086238"/>
              </p:ext>
            </p:extLst>
          </p:nvPr>
        </p:nvGraphicFramePr>
        <p:xfrm>
          <a:off x="1115616" y="2348880"/>
          <a:ext cx="6560854" cy="26487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269"/>
                <a:gridCol w="4711625"/>
                <a:gridCol w="130196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Key performance Indicator (KPI)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Number of health awareness session (lecture, event, media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16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Number of H&amp;W presentation held in </a:t>
                      </a:r>
                      <a:r>
                        <a:rPr lang="en-US" sz="1400" b="1" dirty="0" smtClean="0">
                          <a:solidFill>
                            <a:srgbClr val="0000FF"/>
                          </a:solidFill>
                          <a:effectLst/>
                        </a:rPr>
                        <a:t>EDIP Course 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5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Number of health and wellness </a:t>
                      </a:r>
                      <a:r>
                        <a:rPr lang="en-US" sz="1400" b="1" dirty="0" smtClean="0">
                          <a:solidFill>
                            <a:srgbClr val="0000FF"/>
                          </a:solidFill>
                          <a:effectLst/>
                        </a:rPr>
                        <a:t> ideas for startup </a:t>
                      </a: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business    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40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Number of Counseling session held for health and wellness Entrepreneurs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80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Number of activities that introduced health and wellness to students and public (lecture, event, media…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10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</a:rPr>
                        <a:t>Number of touch point with stakeholders and partners e.g. meeting, workshop, conference  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FF"/>
                          </a:solidFill>
                          <a:effectLst/>
                        </a:rPr>
                        <a:t>10</a:t>
                      </a:r>
                      <a:endParaRPr lang="en-US" sz="11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has been done in 2018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3711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Please follow us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50" y="3212976"/>
            <a:ext cx="2260239" cy="697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841" y="3190546"/>
            <a:ext cx="2057400" cy="7194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32" y="3190546"/>
            <a:ext cx="2027481" cy="7477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11760" y="1844824"/>
            <a:ext cx="5278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pc="300" dirty="0">
                <a:solidFill>
                  <a:srgbClr val="00B0F0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@UNIDOBahrain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59832" y="5085184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hlinkClick r:id="rId5"/>
              </a:rPr>
              <a:t>ajowder@unido.org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Mobile 39455060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37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564904"/>
            <a:ext cx="82296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6600" b="1" dirty="0" smtClean="0">
                <a:solidFill>
                  <a:srgbClr val="2B85D2"/>
                </a:solidFill>
                <a:latin typeface="Calibri" panose="020F0502020204030204" pitchFamily="34" charset="0"/>
              </a:rPr>
              <a:t>Thanks for your attention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769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9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7753" y="66587"/>
            <a:ext cx="9344449" cy="6356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sp>
        <p:nvSpPr>
          <p:cNvPr id="3" name="Rectangle 2"/>
          <p:cNvSpPr/>
          <p:nvPr/>
        </p:nvSpPr>
        <p:spPr>
          <a:xfrm>
            <a:off x="4924648" y="3429000"/>
            <a:ext cx="2064016" cy="770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grpSp>
        <p:nvGrpSpPr>
          <p:cNvPr id="7" name="Group 6"/>
          <p:cNvGrpSpPr/>
          <p:nvPr/>
        </p:nvGrpSpPr>
        <p:grpSpPr>
          <a:xfrm>
            <a:off x="1868422" y="399641"/>
            <a:ext cx="4972427" cy="5961186"/>
            <a:chOff x="1676400" y="-1"/>
            <a:chExt cx="5919643" cy="6686553"/>
          </a:xfrm>
        </p:grpSpPr>
        <p:pic>
          <p:nvPicPr>
            <p:cNvPr id="2056" name="Picture 8" descr="http://www.spiritradio.ie/sr_media/2013/03/Trees_With_Roots_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149108"/>
              <a:ext cx="5919643" cy="6537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s3.amazonaws.com/magnoliasoft.imageweb/bridgeman/supersize/lal30419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281" t="53948" r="47185" b="32887"/>
            <a:stretch/>
          </p:blipFill>
          <p:spPr bwMode="auto">
            <a:xfrm>
              <a:off x="4573538" y="3810000"/>
              <a:ext cx="353777" cy="60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s3.amazonaws.com/magnoliasoft.imageweb/bridgeman/supersize/lal30419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8" t="1" r="25207" b="45142"/>
            <a:stretch/>
          </p:blipFill>
          <p:spPr bwMode="auto">
            <a:xfrm>
              <a:off x="4594069" y="-1"/>
              <a:ext cx="2659811" cy="381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" name="Straight Arrow Connector 10"/>
          <p:cNvCxnSpPr/>
          <p:nvPr/>
        </p:nvCxnSpPr>
        <p:spPr>
          <a:xfrm>
            <a:off x="681877" y="5341656"/>
            <a:ext cx="1043354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6845" y="5029145"/>
            <a:ext cx="1781908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846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35126" y="3882772"/>
            <a:ext cx="633489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3039" y="3640015"/>
            <a:ext cx="283404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1477" b="1" dirty="0"/>
              <a:t> </a:t>
            </a:r>
            <a:r>
              <a:rPr lang="en-US" sz="1477" b="1" dirty="0">
                <a:solidFill>
                  <a:srgbClr val="0000FF"/>
                </a:solidFill>
              </a:rPr>
              <a:t>Healthy behavior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42222" y="1379624"/>
            <a:ext cx="908538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371551" y="3838455"/>
            <a:ext cx="661398" cy="10883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727250" y="1401548"/>
            <a:ext cx="844062" cy="0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25288" y="3640015"/>
            <a:ext cx="238894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77" b="1" dirty="0">
                <a:solidFill>
                  <a:srgbClr val="0000FF"/>
                </a:solidFill>
              </a:rPr>
              <a:t>Un healthy behaviors 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812674" y="5686445"/>
            <a:ext cx="811664" cy="4129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86766" y="6357291"/>
            <a:ext cx="3947925" cy="376385"/>
          </a:xfrm>
          <a:prstGeom prst="rect">
            <a:avLst/>
          </a:prstGeom>
          <a:solidFill>
            <a:srgbClr val="CAE67B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46" b="1" dirty="0" err="1">
                <a:solidFill>
                  <a:srgbClr val="FF0000"/>
                </a:solidFill>
              </a:rPr>
              <a:t>Dr.Amal</a:t>
            </a:r>
            <a:r>
              <a:rPr lang="en-US" sz="1846" b="1" dirty="0">
                <a:solidFill>
                  <a:srgbClr val="FF0000"/>
                </a:solidFill>
              </a:rPr>
              <a:t> Al Jowder Model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1692" y="1051798"/>
            <a:ext cx="1981200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2" b="1" dirty="0"/>
              <a:t>Quality of life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4357" y="1063290"/>
            <a:ext cx="2438400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2" b="1" dirty="0"/>
              <a:t>Disease and complication</a:t>
            </a:r>
            <a:endParaRPr lang="ar-BH" sz="1662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426940" y="5029145"/>
            <a:ext cx="90972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77" b="1" dirty="0">
                <a:solidFill>
                  <a:srgbClr val="0000FF"/>
                </a:solidFill>
              </a:rPr>
              <a:t>Poverty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73857" y="5408107"/>
            <a:ext cx="1190287" cy="319639"/>
          </a:xfrm>
          <a:prstGeom prst="rect">
            <a:avLst/>
          </a:prstGeom>
          <a:solidFill>
            <a:srgbClr val="CAE67B">
              <a:alpha val="4509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77" b="1" dirty="0">
                <a:solidFill>
                  <a:srgbClr val="0000FF"/>
                </a:solidFill>
              </a:rPr>
              <a:t>Ignorance</a:t>
            </a:r>
            <a:r>
              <a:rPr lang="en-US" sz="1477" b="1" dirty="0"/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24648" y="5938795"/>
            <a:ext cx="1628787" cy="319639"/>
          </a:xfrm>
          <a:prstGeom prst="rect">
            <a:avLst/>
          </a:prstGeom>
          <a:solidFill>
            <a:srgbClr val="CAE67B">
              <a:alpha val="45098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77" b="1" dirty="0">
                <a:solidFill>
                  <a:srgbClr val="0000FF"/>
                </a:solidFill>
              </a:rPr>
              <a:t>Unemployment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00437" y="5118583"/>
            <a:ext cx="1055084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rtl="1"/>
            <a:r>
              <a:rPr lang="en-US" sz="1477" b="1" dirty="0">
                <a:solidFill>
                  <a:srgbClr val="0000FF"/>
                </a:solidFill>
              </a:rPr>
              <a:t>Pollution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43113" y="5561208"/>
            <a:ext cx="1261873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>
                <a:solidFill>
                  <a:srgbClr val="0000FF"/>
                </a:solidFill>
              </a:rPr>
              <a:t>Education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58459" y="6035745"/>
            <a:ext cx="1926394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ar-BH" sz="1477" b="1" dirty="0"/>
              <a:t>ا</a:t>
            </a:r>
            <a:r>
              <a:rPr lang="en-US" sz="1477" b="1" dirty="0">
                <a:solidFill>
                  <a:srgbClr val="0000FF"/>
                </a:solidFill>
              </a:rPr>
              <a:t>Employment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56422" y="5043351"/>
            <a:ext cx="1441855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>
                <a:solidFill>
                  <a:srgbClr val="0000FF"/>
                </a:solidFill>
              </a:rPr>
              <a:t>Safe Environment</a:t>
            </a:r>
            <a:r>
              <a:rPr lang="en-US" sz="1477" b="1" dirty="0"/>
              <a:t>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4071" y="4827427"/>
            <a:ext cx="1252913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>
                <a:solidFill>
                  <a:srgbClr val="0000FF"/>
                </a:solidFill>
              </a:rPr>
              <a:t>Good</a:t>
            </a:r>
            <a:r>
              <a:rPr lang="en-US" sz="1477" b="1" dirty="0">
                <a:solidFill>
                  <a:srgbClr val="2B85D2"/>
                </a:solidFill>
              </a:rPr>
              <a:t> </a:t>
            </a:r>
            <a:r>
              <a:rPr lang="en-US" sz="1477" b="1" dirty="0">
                <a:solidFill>
                  <a:srgbClr val="0000FF"/>
                </a:solidFill>
              </a:rPr>
              <a:t>income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45311" y="4554417"/>
            <a:ext cx="1437667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rtl="1"/>
            <a:r>
              <a:rPr lang="en-US" sz="1477" b="1" dirty="0">
                <a:solidFill>
                  <a:srgbClr val="0000FF"/>
                </a:solidFill>
              </a:rPr>
              <a:t>Un healthy Housing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20192" y="4554417"/>
            <a:ext cx="1321276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 rtl="1"/>
            <a:r>
              <a:rPr lang="en-US" sz="1477" b="1" dirty="0">
                <a:solidFill>
                  <a:srgbClr val="0000FF"/>
                </a:solidFill>
              </a:rPr>
              <a:t>Healthy Housing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17753" y="5510157"/>
            <a:ext cx="1045543" cy="603883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none">
            <a:spAutoFit/>
          </a:bodyPr>
          <a:lstStyle/>
          <a:p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(Creative)</a:t>
            </a:r>
            <a:endParaRPr lang="ar-BH" sz="1662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1662" b="1" dirty="0"/>
          </a:p>
        </p:txBody>
      </p:sp>
      <p:sp>
        <p:nvSpPr>
          <p:cNvPr id="2053" name="Rectangle 2052"/>
          <p:cNvSpPr/>
          <p:nvPr/>
        </p:nvSpPr>
        <p:spPr>
          <a:xfrm>
            <a:off x="351692" y="2321006"/>
            <a:ext cx="1590530" cy="348109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(Proactive)</a:t>
            </a:r>
            <a:endParaRPr lang="en-US" sz="1662" b="1" dirty="0"/>
          </a:p>
        </p:txBody>
      </p:sp>
      <p:sp>
        <p:nvSpPr>
          <p:cNvPr id="2057" name="Rectangle 2056"/>
          <p:cNvSpPr/>
          <p:nvPr/>
        </p:nvSpPr>
        <p:spPr>
          <a:xfrm>
            <a:off x="6664144" y="1827591"/>
            <a:ext cx="1743378" cy="348109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r>
              <a:rPr lang="ar-BH" sz="1662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(Reactive)</a:t>
            </a:r>
            <a:endParaRPr lang="en-US" sz="1662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1803" y="4066131"/>
            <a:ext cx="2137651" cy="6604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en-US" sz="1846" b="1" dirty="0"/>
              <a:t>Peace and </a:t>
            </a:r>
            <a:r>
              <a:rPr lang="en-US" sz="1846" b="1" dirty="0">
                <a:solidFill>
                  <a:srgbClr val="0000FF"/>
                </a:solidFill>
              </a:rPr>
              <a:t>security </a:t>
            </a:r>
            <a:endParaRPr lang="ar-BH" sz="1846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6789" y="5893695"/>
            <a:ext cx="1370790" cy="3481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r>
              <a:rPr lang="en-US" sz="1662" dirty="0"/>
              <a:t>Insecurity </a:t>
            </a:r>
            <a:endParaRPr lang="ar-BH" sz="1662" dirty="0"/>
          </a:p>
        </p:txBody>
      </p:sp>
      <p:sp>
        <p:nvSpPr>
          <p:cNvPr id="8" name="TextBox 7"/>
          <p:cNvSpPr txBox="1"/>
          <p:nvPr/>
        </p:nvSpPr>
        <p:spPr>
          <a:xfrm>
            <a:off x="651392" y="1189028"/>
            <a:ext cx="1186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QOL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5531" y="1189028"/>
            <a:ext cx="1441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Diseases 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0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5" grpId="0" animBg="1"/>
      <p:bldP spid="36" grpId="0" animBg="1"/>
      <p:bldP spid="6" grpId="0" animBg="1"/>
      <p:bldP spid="2053" grpId="0" animBg="1"/>
      <p:bldP spid="2057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6371904" cy="1055077"/>
          </a:xfrm>
        </p:spPr>
        <p:txBody>
          <a:bodyPr>
            <a:normAutofit/>
          </a:bodyPr>
          <a:lstStyle/>
          <a:p>
            <a:r>
              <a:rPr lang="en-US" b="1" dirty="0"/>
              <a:t>Today </a:t>
            </a:r>
            <a:r>
              <a:rPr lang="en-US" b="1" dirty="0" smtClean="0"/>
              <a:t>Definition </a:t>
            </a:r>
            <a:r>
              <a:rPr lang="en-US" b="1" dirty="0"/>
              <a:t>of Health 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6963508" cy="41778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rgbClr val="00B0F0"/>
                </a:solidFill>
                <a:cs typeface="+mn-cs"/>
              </a:rPr>
              <a:t>Health is a dynamic rather than abstract state</a:t>
            </a:r>
            <a:r>
              <a:rPr lang="ar-BH" b="1" dirty="0">
                <a:solidFill>
                  <a:srgbClr val="00B0F0"/>
                </a:solidFill>
                <a:cs typeface="+mn-cs"/>
              </a:rPr>
              <a:t> </a:t>
            </a:r>
            <a:r>
              <a:rPr lang="en-US" b="1" dirty="0">
                <a:solidFill>
                  <a:srgbClr val="00B0F0"/>
                </a:solidFill>
                <a:cs typeface="+mn-cs"/>
              </a:rPr>
              <a:t>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00B0F0"/>
                </a:solidFill>
                <a:cs typeface="+mn-cs"/>
              </a:rPr>
              <a:t>Health is a resource for everyday life , not an </a:t>
            </a:r>
            <a:r>
              <a:rPr lang="en-US" b="1" dirty="0" smtClean="0">
                <a:solidFill>
                  <a:srgbClr val="00B0F0"/>
                </a:solidFill>
                <a:cs typeface="+mn-cs"/>
              </a:rPr>
              <a:t>objective of </a:t>
            </a:r>
            <a:r>
              <a:rPr lang="en-US" b="1" dirty="0">
                <a:solidFill>
                  <a:srgbClr val="00B0F0"/>
                </a:solidFill>
                <a:cs typeface="+mn-cs"/>
              </a:rPr>
              <a:t>living </a:t>
            </a:r>
            <a:endParaRPr lang="ar-BH" b="1" dirty="0">
              <a:solidFill>
                <a:srgbClr val="00B0F0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rgbClr val="00B0F0"/>
                </a:solidFill>
                <a:cs typeface="+mn-cs"/>
              </a:rPr>
              <a:t>The spiritual dimension of health is increasingly </a:t>
            </a:r>
            <a:endParaRPr lang="en-US" b="1" dirty="0" smtClean="0">
              <a:solidFill>
                <a:srgbClr val="00B0F0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00B0F0"/>
                </a:solidFill>
                <a:cs typeface="+mn-cs"/>
              </a:rPr>
              <a:t>recognized</a:t>
            </a:r>
            <a:endParaRPr lang="en-US" b="1" dirty="0">
              <a:solidFill>
                <a:srgbClr val="00B0F0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rgbClr val="00B0F0"/>
                </a:solidFill>
                <a:cs typeface="+mn-cs"/>
              </a:rPr>
              <a:t>So with such  comprehensive </a:t>
            </a:r>
            <a:r>
              <a:rPr lang="en-US" b="1" dirty="0" smtClean="0">
                <a:solidFill>
                  <a:srgbClr val="00B0F0"/>
                </a:solidFill>
                <a:cs typeface="+mn-cs"/>
              </a:rPr>
              <a:t>definition you  </a:t>
            </a:r>
            <a:r>
              <a:rPr lang="en-US" b="1" dirty="0">
                <a:solidFill>
                  <a:srgbClr val="00B0F0"/>
                </a:solidFill>
                <a:cs typeface="+mn-cs"/>
              </a:rPr>
              <a:t>may agree with me that :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B0F0"/>
                </a:solidFill>
                <a:cs typeface="+mn-cs"/>
              </a:rPr>
              <a:t>Health = Quality of life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74796" indent="-474796">
              <a:buFont typeface="+mj-lt"/>
              <a:buAutoNum type="arabicPeriod"/>
            </a:pP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395793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5393531" cy="1055077"/>
          </a:xfrm>
        </p:spPr>
        <p:txBody>
          <a:bodyPr>
            <a:normAutofit/>
          </a:bodyPr>
          <a:lstStyle/>
          <a:p>
            <a:r>
              <a:rPr lang="en-US" b="1" dirty="0"/>
              <a:t>Components of </a:t>
            </a:r>
            <a:r>
              <a:rPr lang="en-US" b="1" dirty="0" smtClean="0"/>
              <a:t>Health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6822831" cy="4177812"/>
          </a:xfrm>
        </p:spPr>
        <p:txBody>
          <a:bodyPr>
            <a:normAutofit/>
          </a:bodyPr>
          <a:lstStyle/>
          <a:p>
            <a:pPr marL="474796" indent="-474796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Physical health</a:t>
            </a:r>
          </a:p>
          <a:p>
            <a:pPr marL="474796" indent="-474796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Mental health</a:t>
            </a:r>
          </a:p>
          <a:p>
            <a:pPr marL="474796" indent="-474796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Social health</a:t>
            </a:r>
          </a:p>
          <a:p>
            <a:pPr marL="474796" indent="-474796">
              <a:buFont typeface="+mj-lt"/>
              <a:buAutoNum type="arabicPeriod"/>
            </a:pPr>
            <a:r>
              <a:rPr lang="en-US" sz="2954" b="1" dirty="0">
                <a:solidFill>
                  <a:srgbClr val="00B0F0"/>
                </a:solidFill>
              </a:rPr>
              <a:t>Spiritual health</a:t>
            </a:r>
          </a:p>
          <a:p>
            <a:pPr marL="0" indent="0">
              <a:buNone/>
            </a:pPr>
            <a:r>
              <a:rPr lang="en-US" sz="2954" b="1" dirty="0">
                <a:solidFill>
                  <a:srgbClr val="00B0F0"/>
                </a:solidFill>
              </a:rPr>
              <a:t>Each component  can be defined as an essential part of overall health of an individual</a:t>
            </a:r>
          </a:p>
          <a:p>
            <a:pPr marL="0" indent="0">
              <a:buNone/>
            </a:pPr>
            <a:endParaRPr lang="en-US" sz="3323" dirty="0"/>
          </a:p>
        </p:txBody>
      </p:sp>
    </p:spTree>
    <p:extLst>
      <p:ext uri="{BB962C8B-B14F-4D97-AF65-F5344CB8AC3E}">
        <p14:creationId xmlns:p14="http://schemas.microsoft.com/office/powerpoint/2010/main" val="53077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5420618" cy="1055077"/>
          </a:xfrm>
        </p:spPr>
        <p:txBody>
          <a:bodyPr>
            <a:normAutofit/>
          </a:bodyPr>
          <a:lstStyle/>
          <a:p>
            <a:r>
              <a:rPr lang="en-US" b="1" dirty="0" smtClean="0"/>
              <a:t>Factors affecting health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9800"/>
            <a:ext cx="7596554" cy="4177812"/>
          </a:xfrm>
        </p:spPr>
        <p:txBody>
          <a:bodyPr/>
          <a:lstStyle/>
          <a:p>
            <a:pPr marL="474796" indent="-474796">
              <a:buFont typeface="+mj-lt"/>
              <a:buAutoNum type="arabicPeriod"/>
            </a:pPr>
            <a:r>
              <a:rPr lang="en-US" b="1" dirty="0">
                <a:solidFill>
                  <a:srgbClr val="00B0F0"/>
                </a:solidFill>
              </a:rPr>
              <a:t>Quality of medical care is only 10%. </a:t>
            </a:r>
          </a:p>
          <a:p>
            <a:pPr marL="474796" indent="-474796">
              <a:buFont typeface="+mj-lt"/>
              <a:buAutoNum type="arabicPeriod"/>
            </a:pPr>
            <a:r>
              <a:rPr lang="en-US" b="1" dirty="0">
                <a:solidFill>
                  <a:srgbClr val="00B0F0"/>
                </a:solidFill>
              </a:rPr>
              <a:t>Heredity accounts for 18% </a:t>
            </a:r>
          </a:p>
          <a:p>
            <a:pPr marL="474796" indent="-474796">
              <a:buFont typeface="+mj-lt"/>
              <a:buAutoNum type="arabicPeriod"/>
            </a:pPr>
            <a:r>
              <a:rPr lang="en-US" b="1" dirty="0">
                <a:solidFill>
                  <a:srgbClr val="00B0F0"/>
                </a:solidFill>
              </a:rPr>
              <a:t>Environment is 19</a:t>
            </a:r>
            <a:r>
              <a:rPr lang="en-US" b="1" dirty="0" smtClean="0">
                <a:solidFill>
                  <a:srgbClr val="00B0F0"/>
                </a:solidFill>
              </a:rPr>
              <a:t>%.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16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24" y="381000"/>
            <a:ext cx="6217276" cy="1055077"/>
          </a:xfrm>
        </p:spPr>
        <p:txBody>
          <a:bodyPr>
            <a:normAutofit/>
          </a:bodyPr>
          <a:lstStyle/>
          <a:p>
            <a:r>
              <a:rPr lang="en-US" b="1" dirty="0"/>
              <a:t>Factors affecting health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62200"/>
            <a:ext cx="6611815" cy="3788729"/>
          </a:xfrm>
        </p:spPr>
        <p:txBody>
          <a:bodyPr/>
          <a:lstStyle/>
          <a:p>
            <a:pPr marL="474796" indent="-474796" algn="just">
              <a:buFont typeface="+mj-lt"/>
              <a:buAutoNum type="arabicPeriod" startAt="4"/>
            </a:pPr>
            <a:r>
              <a:rPr lang="en-US" b="1" dirty="0">
                <a:solidFill>
                  <a:srgbClr val="00B0F0"/>
                </a:solidFill>
              </a:rPr>
              <a:t>Everyday lifestyle choices are 53%.</a:t>
            </a:r>
          </a:p>
          <a:p>
            <a:pPr algn="just" rtl="0">
              <a:buFont typeface="Wingdings" panose="05000000000000000000" pitchFamily="2" charset="2"/>
              <a:buChar char="%"/>
            </a:pPr>
            <a:r>
              <a:rPr lang="en-US" b="1" dirty="0">
                <a:solidFill>
                  <a:srgbClr val="00B0F0"/>
                </a:solidFill>
              </a:rPr>
              <a:t> The decisions people make about their life and habits </a:t>
            </a:r>
            <a:r>
              <a:rPr lang="en-US" b="1" dirty="0" smtClean="0">
                <a:solidFill>
                  <a:srgbClr val="00B0F0"/>
                </a:solidFill>
              </a:rPr>
              <a:t>are the </a:t>
            </a:r>
            <a:r>
              <a:rPr lang="en-US" b="1" dirty="0">
                <a:solidFill>
                  <a:srgbClr val="00B0F0"/>
                </a:solidFill>
              </a:rPr>
              <a:t>largest factor in determining their state of </a:t>
            </a:r>
            <a:r>
              <a:rPr lang="en-US" b="1" dirty="0" smtClean="0">
                <a:solidFill>
                  <a:srgbClr val="00B0F0"/>
                </a:solidFill>
              </a:rPr>
              <a:t> health &amp; wellness.</a:t>
            </a: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00B0F0"/>
                </a:solidFill>
              </a:rPr>
              <a:t> 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292" dirty="0">
                <a:solidFill>
                  <a:srgbClr val="00B0F0"/>
                </a:solidFill>
              </a:rPr>
              <a:t>The U.S. Centers for Disease Control and Prevention report</a:t>
            </a:r>
            <a:endParaRPr lang="ar-BH" sz="1292" dirty="0">
              <a:solidFill>
                <a:srgbClr val="00B0F0"/>
              </a:solidFill>
            </a:endParaRPr>
          </a:p>
          <a:p>
            <a:pPr marL="474796" indent="-474796">
              <a:buFont typeface="+mj-lt"/>
              <a:buAutoNum type="arabicPeriod"/>
            </a:pPr>
            <a:endParaRPr lang="ar-BH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85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entury Gothic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9D3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9D3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4904</TotalTime>
  <Words>934</Words>
  <Application>Microsoft Office PowerPoint</Application>
  <PresentationFormat>On-screen Show (4:3)</PresentationFormat>
  <Paragraphs>195</Paragraphs>
  <Slides>36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50" baseType="lpstr">
      <vt:lpstr>MS PGothic</vt:lpstr>
      <vt:lpstr>MS PGothic</vt:lpstr>
      <vt:lpstr>Aharoni</vt:lpstr>
      <vt:lpstr>Arial</vt:lpstr>
      <vt:lpstr>Calibri</vt:lpstr>
      <vt:lpstr>Century Gothic</vt:lpstr>
      <vt:lpstr>Garamond</vt:lpstr>
      <vt:lpstr>Neue Helvetica W01</vt:lpstr>
      <vt:lpstr>Times New Roman</vt:lpstr>
      <vt:lpstr>Trebuchet MS</vt:lpstr>
      <vt:lpstr>Wingdings</vt:lpstr>
      <vt:lpstr>ZapfEllipt BT</vt:lpstr>
      <vt:lpstr>Default Design</vt:lpstr>
      <vt:lpstr>Document</vt:lpstr>
      <vt:lpstr>Health and Wellness Cluster</vt:lpstr>
      <vt:lpstr>Contents </vt:lpstr>
      <vt:lpstr>Definition of Health </vt:lpstr>
      <vt:lpstr>PowerPoint Presentation</vt:lpstr>
      <vt:lpstr>PowerPoint Presentation</vt:lpstr>
      <vt:lpstr>Today Definition of Health </vt:lpstr>
      <vt:lpstr>Components of Health</vt:lpstr>
      <vt:lpstr>Factors affecting health </vt:lpstr>
      <vt:lpstr>Factors affecting health </vt:lpstr>
      <vt:lpstr>Wellness</vt:lpstr>
      <vt:lpstr>Health promotion </vt:lpstr>
      <vt:lpstr> ACTION AREA ACCORDING TO OTTAWA CHARTER </vt:lpstr>
      <vt:lpstr> Who is In charge of 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Leading and unique health and wellness cluster in the region that create economic growth, and improves quality of people’s life </vt:lpstr>
      <vt:lpstr>To create Profitable business while providing an Innovative Solution for National Health Problem </vt:lpstr>
      <vt:lpstr>PowerPoint Presentation</vt:lpstr>
      <vt:lpstr>PowerPoint Presentation</vt:lpstr>
      <vt:lpstr>Sensitize entrepreneurs on the theme of health and wellness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Number of Counseling session held for health and wellness Entrepreneurs</vt:lpstr>
      <vt:lpstr>What is has been done in 2018</vt:lpstr>
      <vt:lpstr>Please follow us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Shaping the Spirit of Entrepreneurship</dc:title>
  <dc:creator>Afif</dc:creator>
  <cp:lastModifiedBy>WEIF 2017</cp:lastModifiedBy>
  <cp:revision>275</cp:revision>
  <cp:lastPrinted>2018-04-16T10:08:16Z</cp:lastPrinted>
  <dcterms:created xsi:type="dcterms:W3CDTF">2006-03-18T08:01:51Z</dcterms:created>
  <dcterms:modified xsi:type="dcterms:W3CDTF">2019-07-30T14:24:02Z</dcterms:modified>
</cp:coreProperties>
</file>