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16" r:id="rId6"/>
    <p:sldId id="322" r:id="rId7"/>
    <p:sldId id="321" r:id="rId8"/>
    <p:sldId id="325" r:id="rId9"/>
    <p:sldId id="326" r:id="rId10"/>
    <p:sldId id="327" r:id="rId11"/>
    <p:sldId id="323" r:id="rId12"/>
    <p:sldId id="324" r:id="rId13"/>
    <p:sldId id="338" r:id="rId14"/>
    <p:sldId id="328" r:id="rId15"/>
    <p:sldId id="332" r:id="rId16"/>
    <p:sldId id="265" r:id="rId17"/>
    <p:sldId id="266" r:id="rId18"/>
    <p:sldId id="271" r:id="rId19"/>
    <p:sldId id="342" r:id="rId20"/>
    <p:sldId id="343" r:id="rId21"/>
    <p:sldId id="344" r:id="rId22"/>
    <p:sldId id="340" r:id="rId23"/>
    <p:sldId id="259" r:id="rId24"/>
    <p:sldId id="337" r:id="rId25"/>
    <p:sldId id="346" r:id="rId26"/>
    <p:sldId id="350" r:id="rId27"/>
    <p:sldId id="345" r:id="rId28"/>
    <p:sldId id="284" r:id="rId29"/>
    <p:sldId id="341" r:id="rId30"/>
    <p:sldId id="339" r:id="rId31"/>
    <p:sldId id="333" r:id="rId32"/>
    <p:sldId id="334" r:id="rId33"/>
    <p:sldId id="329" r:id="rId34"/>
    <p:sldId id="273" r:id="rId35"/>
    <p:sldId id="347" r:id="rId36"/>
    <p:sldId id="348" r:id="rId37"/>
    <p:sldId id="349" r:id="rId38"/>
    <p:sldId id="286" r:id="rId39"/>
    <p:sldId id="313" r:id="rId40"/>
    <p:sldId id="283" r:id="rId41"/>
    <p:sldId id="335" r:id="rId42"/>
    <p:sldId id="336" r:id="rId4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DC0"/>
    <a:srgbClr val="E36955"/>
    <a:srgbClr val="3EB186"/>
    <a:srgbClr val="FFD34E"/>
    <a:srgbClr val="D74B4C"/>
    <a:srgbClr val="F09F55"/>
    <a:srgbClr val="BFBFBF"/>
    <a:srgbClr val="FFFFFF"/>
    <a:srgbClr val="53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84" d="100"/>
          <a:sy n="84" d="100"/>
        </p:scale>
        <p:origin x="808" y="64"/>
      </p:cViewPr>
      <p:guideLst>
        <p:guide orient="horz" pos="162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Weight</c:v>
                </c:pt>
              </c:strCache>
            </c:strRef>
          </c:tx>
          <c:dPt>
            <c:idx val="0"/>
            <c:bubble3D val="0"/>
            <c:spPr>
              <a:solidFill>
                <a:srgbClr val="E36955"/>
              </a:solidFill>
              <a:ln>
                <a:noFill/>
              </a:ln>
              <a:effectLst/>
            </c:spPr>
            <c:extLst>
              <c:ext xmlns:c16="http://schemas.microsoft.com/office/drawing/2014/chart" uri="{C3380CC4-5D6E-409C-BE32-E72D297353CC}">
                <c16:uniqueId val="{00000001-9C6F-4C6A-8A1E-45064AB1B565}"/>
              </c:ext>
            </c:extLst>
          </c:dPt>
          <c:dPt>
            <c:idx val="1"/>
            <c:bubble3D val="0"/>
            <c:spPr>
              <a:solidFill>
                <a:srgbClr val="408DC0"/>
              </a:solidFill>
              <a:ln>
                <a:noFill/>
              </a:ln>
              <a:effectLst/>
            </c:spPr>
            <c:extLst>
              <c:ext xmlns:c16="http://schemas.microsoft.com/office/drawing/2014/chart" uri="{C3380CC4-5D6E-409C-BE32-E72D297353CC}">
                <c16:uniqueId val="{00000003-9C6F-4C6A-8A1E-45064AB1B565}"/>
              </c:ext>
            </c:extLst>
          </c:dPt>
          <c:dPt>
            <c:idx val="2"/>
            <c:bubble3D val="0"/>
            <c:spPr>
              <a:solidFill>
                <a:srgbClr val="3EB186"/>
              </a:solidFill>
              <a:ln>
                <a:noFill/>
              </a:ln>
              <a:effectLst/>
            </c:spPr>
            <c:extLst>
              <c:ext xmlns:c16="http://schemas.microsoft.com/office/drawing/2014/chart" uri="{C3380CC4-5D6E-409C-BE32-E72D297353CC}">
                <c16:uniqueId val="{00000005-9C6F-4C6A-8A1E-45064AB1B565}"/>
              </c:ext>
            </c:extLst>
          </c:dPt>
          <c:cat>
            <c:strRef>
              <c:f>Sheet1!$A$2:$A$4</c:f>
              <c:strCache>
                <c:ptCount val="3"/>
                <c:pt idx="0">
                  <c:v>Stratup</c:v>
                </c:pt>
                <c:pt idx="1">
                  <c:v>Pre-Startup</c:v>
                </c:pt>
                <c:pt idx="2">
                  <c:v>Scaleups &amp; Mature</c:v>
                </c:pt>
              </c:strCache>
            </c:strRef>
          </c:cat>
          <c:val>
            <c:numRef>
              <c:f>Sheet1!$B$2:$B$4</c:f>
              <c:numCache>
                <c:formatCode>0%</c:formatCode>
                <c:ptCount val="3"/>
                <c:pt idx="0">
                  <c:v>0.2</c:v>
                </c:pt>
                <c:pt idx="1">
                  <c:v>0.37</c:v>
                </c:pt>
                <c:pt idx="2">
                  <c:v>0.43</c:v>
                </c:pt>
              </c:numCache>
            </c:numRef>
          </c:val>
          <c:extLst>
            <c:ext xmlns:c16="http://schemas.microsoft.com/office/drawing/2014/chart" uri="{C3380CC4-5D6E-409C-BE32-E72D297353CC}">
              <c16:uniqueId val="{00000006-9C6F-4C6A-8A1E-45064AB1B56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58270466631383"/>
          <c:y val="0.18967368106813018"/>
          <c:w val="0.6023613941726732"/>
          <c:h val="0.58965452055521006"/>
        </c:manualLayout>
      </c:layout>
      <c:barChart>
        <c:barDir val="col"/>
        <c:grouping val="clustered"/>
        <c:varyColors val="0"/>
        <c:ser>
          <c:idx val="0"/>
          <c:order val="0"/>
          <c:tx>
            <c:strRef>
              <c:f>Sheet1!$B$1</c:f>
              <c:strCache>
                <c:ptCount val="1"/>
                <c:pt idx="0">
                  <c:v>2016</c:v>
                </c:pt>
              </c:strCache>
            </c:strRef>
          </c:tx>
          <c:spPr>
            <a:solidFill>
              <a:srgbClr val="FFD3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1010</c:v>
                </c:pt>
              </c:numCache>
            </c:numRef>
          </c:val>
          <c:extLst>
            <c:ext xmlns:c16="http://schemas.microsoft.com/office/drawing/2014/chart" uri="{C3380CC4-5D6E-409C-BE32-E72D297353CC}">
              <c16:uniqueId val="{00000000-EB71-495F-A363-2DB0D81886B0}"/>
            </c:ext>
          </c:extLst>
        </c:ser>
        <c:ser>
          <c:idx val="1"/>
          <c:order val="1"/>
          <c:tx>
            <c:strRef>
              <c:f>Sheet1!$C$1</c:f>
              <c:strCache>
                <c:ptCount val="1"/>
                <c:pt idx="0">
                  <c:v>2017</c:v>
                </c:pt>
              </c:strCache>
            </c:strRef>
          </c:tx>
          <c:spPr>
            <a:solidFill>
              <a:srgbClr val="E369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1282</c:v>
                </c:pt>
              </c:numCache>
            </c:numRef>
          </c:val>
          <c:extLst>
            <c:ext xmlns:c16="http://schemas.microsoft.com/office/drawing/2014/chart" uri="{C3380CC4-5D6E-409C-BE32-E72D297353CC}">
              <c16:uniqueId val="{00000001-EB71-495F-A363-2DB0D81886B0}"/>
            </c:ext>
          </c:extLst>
        </c:ser>
        <c:dLbls>
          <c:showLegendKey val="0"/>
          <c:showVal val="1"/>
          <c:showCatName val="0"/>
          <c:showSerName val="0"/>
          <c:showPercent val="0"/>
          <c:showBubbleSize val="0"/>
        </c:dLbls>
        <c:gapWidth val="159"/>
        <c:axId val="931297295"/>
        <c:axId val="931298959"/>
      </c:barChart>
      <c:catAx>
        <c:axId val="931297295"/>
        <c:scaling>
          <c:orientation val="minMax"/>
        </c:scaling>
        <c:delete val="1"/>
        <c:axPos val="b"/>
        <c:numFmt formatCode="General" sourceLinked="1"/>
        <c:majorTickMark val="none"/>
        <c:minorTickMark val="none"/>
        <c:tickLblPos val="nextTo"/>
        <c:crossAx val="931298959"/>
        <c:crosses val="autoZero"/>
        <c:auto val="1"/>
        <c:lblAlgn val="ctr"/>
        <c:lblOffset val="100"/>
        <c:noMultiLvlLbl val="0"/>
      </c:catAx>
      <c:valAx>
        <c:axId val="931298959"/>
        <c:scaling>
          <c:orientation val="minMax"/>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31297295"/>
        <c:crosses val="autoZero"/>
        <c:crossBetween val="between"/>
      </c:valAx>
      <c:spPr>
        <a:noFill/>
        <a:ln>
          <a:noFill/>
        </a:ln>
        <a:effectLst/>
      </c:spPr>
    </c:plotArea>
    <c:legend>
      <c:legendPos val="b"/>
      <c:layout>
        <c:manualLayout>
          <c:xMode val="edge"/>
          <c:yMode val="edge"/>
          <c:x val="0.35107165718329997"/>
          <c:y val="0.80024014104211449"/>
          <c:w val="0.37378839044590817"/>
          <c:h val="5.862390094848796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ser>
          <c:idx val="0"/>
          <c:order val="0"/>
          <c:tx>
            <c:strRef>
              <c:f>Sheet1!$B$1</c:f>
              <c:strCache>
                <c:ptCount val="1"/>
                <c:pt idx="0">
                  <c:v>Sales</c:v>
                </c:pt>
              </c:strCache>
            </c:strRef>
          </c:tx>
          <c:spPr>
            <a:ln>
              <a:noFill/>
            </a:ln>
          </c:spPr>
          <c:dPt>
            <c:idx val="0"/>
            <c:bubble3D val="0"/>
            <c:spPr>
              <a:solidFill>
                <a:srgbClr val="C6181F"/>
              </a:solidFill>
              <a:ln w="19050">
                <a:noFill/>
              </a:ln>
              <a:effectLst/>
            </c:spPr>
            <c:extLst>
              <c:ext xmlns:c16="http://schemas.microsoft.com/office/drawing/2014/chart" uri="{C3380CC4-5D6E-409C-BE32-E72D297353CC}">
                <c16:uniqueId val="{00000001-D948-48BB-8448-9EBF2E9E6B66}"/>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948-48BB-8448-9EBF2E9E6B66}"/>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948-48BB-8448-9EBF2E9E6B66}"/>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dLbls>
          <c:showLegendKey val="0"/>
          <c:showVal val="0"/>
          <c:showCatName val="0"/>
          <c:showSerName val="0"/>
          <c:showPercent val="0"/>
          <c:showBubbleSize val="0"/>
          <c:showLeaderLines val="0"/>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0809-4B2A-BAB9-8B638983402F}"/>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0809-4B2A-BAB9-8B638983402F}"/>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0809-4B2A-BAB9-8B638983402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dLbls>
          <c:showLegendKey val="0"/>
          <c:showVal val="0"/>
          <c:showCatName val="0"/>
          <c:showSerName val="0"/>
          <c:showPercent val="0"/>
          <c:showBubbleSize val="0"/>
          <c:showLeaderLines val="0"/>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ser>
          <c:idx val="0"/>
          <c:order val="0"/>
          <c:tx>
            <c:strRef>
              <c:f>Sheet1!$B$1</c:f>
              <c:strCache>
                <c:ptCount val="1"/>
                <c:pt idx="0">
                  <c:v>Sales</c:v>
                </c:pt>
              </c:strCache>
            </c:strRef>
          </c:tx>
          <c:spPr>
            <a:ln>
              <a:noFill/>
            </a:ln>
          </c:spPr>
          <c:dPt>
            <c:idx val="0"/>
            <c:bubble3D val="0"/>
            <c:spPr>
              <a:solidFill>
                <a:srgbClr val="C6181F"/>
              </a:solidFill>
              <a:ln w="19050">
                <a:noFill/>
              </a:ln>
              <a:effectLst/>
            </c:spPr>
            <c:extLst>
              <c:ext xmlns:c16="http://schemas.microsoft.com/office/drawing/2014/chart" uri="{C3380CC4-5D6E-409C-BE32-E72D297353CC}">
                <c16:uniqueId val="{00000001-69AD-4823-A6D8-DB25ECAB2657}"/>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69AD-4823-A6D8-DB25ECAB2657}"/>
              </c:ext>
            </c:extLst>
          </c:dPt>
          <c:cat>
            <c:strRef>
              <c:f>Sheet1!$A$2:$A$3</c:f>
              <c:strCache>
                <c:ptCount val="2"/>
                <c:pt idx="0">
                  <c:v>1st Qtr</c:v>
                </c:pt>
                <c:pt idx="1">
                  <c:v>2nd Qtr</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69AD-4823-A6D8-DB25ECAB265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22391583954699E-2"/>
          <c:y val="4.8306022698815697E-2"/>
          <c:w val="0.91346792364422202"/>
          <c:h val="0.82521570694064295"/>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F5D4-4E88-A6E9-1E0A46A49DA0}"/>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F5D4-4E88-A6E9-1E0A46A49DA0}"/>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F5D4-4E88-A6E9-1E0A46A49DA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306138846946199E-2"/>
          <c:w val="0.91346792364422202"/>
          <c:h val="0.82521570694064295"/>
        </c:manualLayout>
      </c:layout>
      <c:doughnutChart>
        <c:varyColors val="1"/>
        <c:dLbls>
          <c:showLegendKey val="0"/>
          <c:showVal val="0"/>
          <c:showCatName val="0"/>
          <c:showSerName val="0"/>
          <c:showPercent val="0"/>
          <c:showBubbleSize val="0"/>
          <c:showLeaderLines val="0"/>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6265CD-9A80-4A5D-A04A-1243EDC5F273}" type="datetimeFigureOut">
              <a:rPr lang="en-US" smtClean="0"/>
              <a:t>1/8/2019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9DAF2F-A4D2-4AEF-9019-E8A6E2C3717A}" type="slidenum">
              <a:rPr lang="en-US" smtClean="0"/>
              <a:t>‹#›</a:t>
            </a:fld>
            <a:endParaRPr lang="en-US"/>
          </a:p>
        </p:txBody>
      </p:sp>
    </p:spTree>
    <p:extLst>
      <p:ext uri="{BB962C8B-B14F-4D97-AF65-F5344CB8AC3E}">
        <p14:creationId xmlns:p14="http://schemas.microsoft.com/office/powerpoint/2010/main" val="143967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2</a:t>
            </a:fld>
            <a:endParaRPr lang="en-US"/>
          </a:p>
        </p:txBody>
      </p:sp>
    </p:spTree>
    <p:extLst>
      <p:ext uri="{BB962C8B-B14F-4D97-AF65-F5344CB8AC3E}">
        <p14:creationId xmlns:p14="http://schemas.microsoft.com/office/powerpoint/2010/main" val="203061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34</a:t>
            </a:fld>
            <a:endParaRPr lang="en-US"/>
          </a:p>
        </p:txBody>
      </p:sp>
    </p:spTree>
    <p:extLst>
      <p:ext uri="{BB962C8B-B14F-4D97-AF65-F5344CB8AC3E}">
        <p14:creationId xmlns:p14="http://schemas.microsoft.com/office/powerpoint/2010/main" val="390286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38</a:t>
            </a:fld>
            <a:endParaRPr lang="en-US"/>
          </a:p>
        </p:txBody>
      </p:sp>
    </p:spTree>
    <p:extLst>
      <p:ext uri="{BB962C8B-B14F-4D97-AF65-F5344CB8AC3E}">
        <p14:creationId xmlns:p14="http://schemas.microsoft.com/office/powerpoint/2010/main" val="18113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39</a:t>
            </a:fld>
            <a:endParaRPr lang="en-US"/>
          </a:p>
        </p:txBody>
      </p:sp>
    </p:spTree>
    <p:extLst>
      <p:ext uri="{BB962C8B-B14F-4D97-AF65-F5344CB8AC3E}">
        <p14:creationId xmlns:p14="http://schemas.microsoft.com/office/powerpoint/2010/main" val="166424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8</a:t>
            </a:fld>
            <a:endParaRPr lang="en-US"/>
          </a:p>
        </p:txBody>
      </p:sp>
    </p:spTree>
    <p:extLst>
      <p:ext uri="{BB962C8B-B14F-4D97-AF65-F5344CB8AC3E}">
        <p14:creationId xmlns:p14="http://schemas.microsoft.com/office/powerpoint/2010/main" val="373907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9</a:t>
            </a:fld>
            <a:endParaRPr lang="en-US"/>
          </a:p>
        </p:txBody>
      </p:sp>
    </p:spTree>
    <p:extLst>
      <p:ext uri="{BB962C8B-B14F-4D97-AF65-F5344CB8AC3E}">
        <p14:creationId xmlns:p14="http://schemas.microsoft.com/office/powerpoint/2010/main" val="400772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-برنامج المحاسبة والتدقيق: السجلات الافتراضية والمنشآت التي تحتاج 5000 دينار من المتطلبات والمنشآت الناشئة (قائمة من 0-4 سنوات) = دعم بنسبة 100%، وسوف يتم اقتطاع هذا الدعم من قيمة الميزانية المحددة.</a:t>
            </a:r>
          </a:p>
          <a:p>
            <a:endParaRPr lang="ar-BH" dirty="0"/>
          </a:p>
          <a:p>
            <a:r>
              <a:rPr lang="ar-BH" dirty="0"/>
              <a:t>-برنامج التدقيق فقط: المنشآت الصغيرة والمتوسطة (قائمة منذ أكثر 4 سنوات) والمنشآت المتقدمة = دعم بنسبة 50%، وسوف يتم اقتطاع هذا الدعم من قيمة الميزانية المحددة.</a:t>
            </a:r>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16</a:t>
            </a:fld>
            <a:endParaRPr lang="en-US"/>
          </a:p>
        </p:txBody>
      </p:sp>
    </p:spTree>
    <p:extLst>
      <p:ext uri="{BB962C8B-B14F-4D97-AF65-F5344CB8AC3E}">
        <p14:creationId xmlns:p14="http://schemas.microsoft.com/office/powerpoint/2010/main" val="124510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17</a:t>
            </a:fld>
            <a:endParaRPr lang="en-US"/>
          </a:p>
        </p:txBody>
      </p:sp>
    </p:spTree>
    <p:extLst>
      <p:ext uri="{BB962C8B-B14F-4D97-AF65-F5344CB8AC3E}">
        <p14:creationId xmlns:p14="http://schemas.microsoft.com/office/powerpoint/2010/main" val="78830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21</a:t>
            </a:fld>
            <a:endParaRPr lang="en-US"/>
          </a:p>
        </p:txBody>
      </p:sp>
    </p:spTree>
    <p:extLst>
      <p:ext uri="{BB962C8B-B14F-4D97-AF65-F5344CB8AC3E}">
        <p14:creationId xmlns:p14="http://schemas.microsoft.com/office/powerpoint/2010/main" val="85157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28</a:t>
            </a:fld>
            <a:endParaRPr lang="en-US"/>
          </a:p>
        </p:txBody>
      </p:sp>
    </p:spTree>
    <p:extLst>
      <p:ext uri="{BB962C8B-B14F-4D97-AF65-F5344CB8AC3E}">
        <p14:creationId xmlns:p14="http://schemas.microsoft.com/office/powerpoint/2010/main" val="74449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29</a:t>
            </a:fld>
            <a:endParaRPr lang="en-US"/>
          </a:p>
        </p:txBody>
      </p:sp>
    </p:spTree>
    <p:extLst>
      <p:ext uri="{BB962C8B-B14F-4D97-AF65-F5344CB8AC3E}">
        <p14:creationId xmlns:p14="http://schemas.microsoft.com/office/powerpoint/2010/main" val="328641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DAF2F-A4D2-4AEF-9019-E8A6E2C3717A}" type="slidenum">
              <a:rPr lang="en-US" smtClean="0"/>
              <a:t>30</a:t>
            </a:fld>
            <a:endParaRPr lang="en-US"/>
          </a:p>
        </p:txBody>
      </p:sp>
    </p:spTree>
    <p:extLst>
      <p:ext uri="{BB962C8B-B14F-4D97-AF65-F5344CB8AC3E}">
        <p14:creationId xmlns:p14="http://schemas.microsoft.com/office/powerpoint/2010/main" val="181946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1E594C-64BD-4A7B-B3C2-4C6BDAF7518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169938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E594C-64BD-4A7B-B3C2-4C6BDAF7518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65285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E594C-64BD-4A7B-B3C2-4C6BDAF7518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121342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E594C-64BD-4A7B-B3C2-4C6BDAF7518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730E-BE0D-4191-A773-E333BAC7D193}" type="slidenum">
              <a:rPr lang="en-US" smtClean="0"/>
              <a:t>‹#›</a:t>
            </a:fld>
            <a:endParaRPr lang="en-US"/>
          </a:p>
        </p:txBody>
      </p:sp>
      <p:grpSp>
        <p:nvGrpSpPr>
          <p:cNvPr id="7" name="Group 6"/>
          <p:cNvGrpSpPr/>
          <p:nvPr userDrawn="1"/>
        </p:nvGrpSpPr>
        <p:grpSpPr>
          <a:xfrm>
            <a:off x="0" y="0"/>
            <a:ext cx="9144000" cy="5143500"/>
            <a:chOff x="0" y="0"/>
            <a:chExt cx="9144000" cy="514350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
            <a:stretch/>
          </p:blipFill>
          <p:spPr>
            <a:xfrm>
              <a:off x="1943100" y="0"/>
              <a:ext cx="7200900" cy="5143500"/>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 r="72267"/>
            <a:stretch/>
          </p:blipFill>
          <p:spPr>
            <a:xfrm flipH="1">
              <a:off x="0" y="0"/>
              <a:ext cx="1943100" cy="5143500"/>
            </a:xfrm>
            <a:prstGeom prst="rect">
              <a:avLst/>
            </a:prstGeom>
          </p:spPr>
        </p:pic>
      </p:grpSp>
      <p:sp>
        <p:nvSpPr>
          <p:cNvPr id="10" name="Title 1"/>
          <p:cNvSpPr txBox="1">
            <a:spLocks/>
          </p:cNvSpPr>
          <p:nvPr userDrawn="1"/>
        </p:nvSpPr>
        <p:spPr>
          <a:xfrm>
            <a:off x="437339" y="274638"/>
            <a:ext cx="7387608" cy="7043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585" kern="1200">
                <a:solidFill>
                  <a:srgbClr val="C00000"/>
                </a:solidFill>
                <a:latin typeface="VAG Round" panose="040B7200000000000000" pitchFamily="82" charset="0"/>
                <a:ea typeface="+mj-ea"/>
                <a:cs typeface="+mj-cs"/>
              </a:defRPr>
            </a:lvl1pPr>
          </a:lstStyle>
          <a:p>
            <a:r>
              <a:rPr lang="en-US" dirty="0"/>
              <a:t>Click to edit Master title style</a:t>
            </a:r>
          </a:p>
        </p:txBody>
      </p:sp>
      <p:sp>
        <p:nvSpPr>
          <p:cNvPr id="11" name="Content Placeholder 2"/>
          <p:cNvSpPr>
            <a:spLocks noGrp="1"/>
          </p:cNvSpPr>
          <p:nvPr>
            <p:ph idx="13"/>
          </p:nvPr>
        </p:nvSpPr>
        <p:spPr>
          <a:xfrm>
            <a:off x="457200" y="1352550"/>
            <a:ext cx="8229600" cy="3276600"/>
          </a:xfrm>
        </p:spPr>
        <p:txBody>
          <a:bodyPr>
            <a:normAutofit/>
          </a:bodyPr>
          <a:lstStyle>
            <a:lvl1pPr marL="0" indent="0" rtl="0">
              <a:buNone/>
              <a:defRPr sz="1292">
                <a:latin typeface="DendaNew" pitchFamily="50" charset="0"/>
              </a:defRPr>
            </a:lvl1pPr>
            <a:lvl2pPr>
              <a:defRPr sz="1846">
                <a:latin typeface="DendaNew" pitchFamily="50" charset="0"/>
              </a:defRPr>
            </a:lvl2pPr>
            <a:lvl3pPr>
              <a:defRPr sz="1662">
                <a:latin typeface="DendaNew" pitchFamily="50" charset="0"/>
              </a:defRPr>
            </a:lvl3pPr>
            <a:lvl4pPr>
              <a:defRPr sz="1477">
                <a:latin typeface="DendaNew" pitchFamily="50" charset="0"/>
              </a:defRPr>
            </a:lvl4pPr>
            <a:lvl5pPr>
              <a:defRPr sz="1477">
                <a:latin typeface="DendaNew" pitchFamily="50" charset="0"/>
              </a:defRPr>
            </a:lvl5pPr>
          </a:lstStyle>
          <a:p>
            <a:pPr lvl="0"/>
            <a:r>
              <a:rPr lang="en-US" dirty="0"/>
              <a:t>Click to edit Master text styles</a:t>
            </a:r>
          </a:p>
        </p:txBody>
      </p:sp>
    </p:spTree>
    <p:extLst>
      <p:ext uri="{BB962C8B-B14F-4D97-AF65-F5344CB8AC3E}">
        <p14:creationId xmlns:p14="http://schemas.microsoft.com/office/powerpoint/2010/main" val="366095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E594C-64BD-4A7B-B3C2-4C6BDAF7518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242099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1E594C-64BD-4A7B-B3C2-4C6BDAF7518B}"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169066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E594C-64BD-4A7B-B3C2-4C6BDAF7518B}"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199401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E594C-64BD-4A7B-B3C2-4C6BDAF7518B}"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254428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E594C-64BD-4A7B-B3C2-4C6BDAF7518B}"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0730E-BE0D-4191-A773-E333BAC7D193}" type="slidenum">
              <a:rPr lang="en-US" smtClean="0"/>
              <a:t>‹#›</a:t>
            </a:fld>
            <a:endParaRPr lang="en-US"/>
          </a:p>
        </p:txBody>
      </p:sp>
      <p:grpSp>
        <p:nvGrpSpPr>
          <p:cNvPr id="31" name="Group 30"/>
          <p:cNvGrpSpPr/>
          <p:nvPr userDrawn="1"/>
        </p:nvGrpSpPr>
        <p:grpSpPr>
          <a:xfrm>
            <a:off x="0" y="0"/>
            <a:ext cx="9144000" cy="5143500"/>
            <a:chOff x="0" y="0"/>
            <a:chExt cx="9144000" cy="514350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
            <a:stretch/>
          </p:blipFill>
          <p:spPr>
            <a:xfrm>
              <a:off x="1943100" y="0"/>
              <a:ext cx="7200900" cy="5143500"/>
            </a:xfrm>
            <a:prstGeom prst="rect">
              <a:avLst/>
            </a:prstGeom>
          </p:spPr>
        </p:pic>
        <p:pic>
          <p:nvPicPr>
            <p:cNvPr id="33" name="Picture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 r="72267"/>
            <a:stretch/>
          </p:blipFill>
          <p:spPr>
            <a:xfrm flipH="1">
              <a:off x="0" y="0"/>
              <a:ext cx="1943100" cy="5143500"/>
            </a:xfrm>
            <a:prstGeom prst="rect">
              <a:avLst/>
            </a:prstGeom>
          </p:spPr>
        </p:pic>
      </p:grpSp>
    </p:spTree>
    <p:extLst>
      <p:ext uri="{BB962C8B-B14F-4D97-AF65-F5344CB8AC3E}">
        <p14:creationId xmlns:p14="http://schemas.microsoft.com/office/powerpoint/2010/main" val="224136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E594C-64BD-4A7B-B3C2-4C6BDAF7518B}"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356231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E594C-64BD-4A7B-B3C2-4C6BDAF7518B}"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730E-BE0D-4191-A773-E333BAC7D193}" type="slidenum">
              <a:rPr lang="en-US" smtClean="0"/>
              <a:t>‹#›</a:t>
            </a:fld>
            <a:endParaRPr lang="en-US"/>
          </a:p>
        </p:txBody>
      </p:sp>
    </p:spTree>
    <p:extLst>
      <p:ext uri="{BB962C8B-B14F-4D97-AF65-F5344CB8AC3E}">
        <p14:creationId xmlns:p14="http://schemas.microsoft.com/office/powerpoint/2010/main" val="2778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1E594C-64BD-4A7B-B3C2-4C6BDAF7518B}" type="datetimeFigureOut">
              <a:rPr lang="en-US" smtClean="0"/>
              <a:t>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F0730E-BE0D-4191-A773-E333BAC7D193}" type="slidenum">
              <a:rPr lang="en-US" smtClean="0"/>
              <a:t>‹#›</a:t>
            </a:fld>
            <a:endParaRPr lang="en-US"/>
          </a:p>
        </p:txBody>
      </p:sp>
    </p:spTree>
    <p:extLst>
      <p:ext uri="{BB962C8B-B14F-4D97-AF65-F5344CB8AC3E}">
        <p14:creationId xmlns:p14="http://schemas.microsoft.com/office/powerpoint/2010/main" val="201035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2.wdp"/><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3.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43.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78.jpe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7-13 at 10.56.46 AM.png"/>
          <p:cNvPicPr>
            <a:picLocks noChangeAspect="1"/>
          </p:cNvPicPr>
          <p:nvPr/>
        </p:nvPicPr>
        <p:blipFill rotWithShape="1">
          <a:blip r:embed="rId2">
            <a:extLst>
              <a:ext uri="{28A0092B-C50C-407E-A947-70E740481C1C}">
                <a14:useLocalDpi xmlns:a14="http://schemas.microsoft.com/office/drawing/2010/main" val="0"/>
              </a:ext>
            </a:extLst>
          </a:blip>
          <a:srcRect l="1353" r="40098"/>
          <a:stretch/>
        </p:blipFill>
        <p:spPr>
          <a:xfrm>
            <a:off x="-14748" y="-2246"/>
            <a:ext cx="9158748" cy="51457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082" y="2"/>
            <a:ext cx="1597599" cy="1779726"/>
          </a:xfrm>
          <a:prstGeom prst="rect">
            <a:avLst/>
          </a:prstGeom>
        </p:spPr>
      </p:pic>
      <p:sp>
        <p:nvSpPr>
          <p:cNvPr id="8" name="TextBox 7"/>
          <p:cNvSpPr txBox="1"/>
          <p:nvPr/>
        </p:nvSpPr>
        <p:spPr>
          <a:xfrm>
            <a:off x="587265" y="3946009"/>
            <a:ext cx="7184065" cy="769441"/>
          </a:xfrm>
          <a:prstGeom prst="rect">
            <a:avLst/>
          </a:prstGeom>
          <a:noFill/>
        </p:spPr>
        <p:txBody>
          <a:bodyPr wrap="square" rtlCol="0">
            <a:spAutoFit/>
          </a:bodyPr>
          <a:lstStyle/>
          <a:p>
            <a:pPr rtl="1"/>
            <a:r>
              <a:rPr lang="ar-BH" sz="4400" dirty="0">
                <a:solidFill>
                  <a:schemeClr val="bg1"/>
                </a:solidFill>
                <a:latin typeface="DendaNewC" pitchFamily="50" charset="0"/>
                <a:ea typeface="GE Dinar Two" pitchFamily="18" charset="-78"/>
                <a:cs typeface="GE Dinar Two" pitchFamily="18" charset="-78"/>
              </a:rPr>
              <a:t>الطريق إلى </a:t>
            </a:r>
            <a:r>
              <a:rPr lang="en-US" sz="4400" dirty="0">
                <a:solidFill>
                  <a:schemeClr val="bg1"/>
                </a:solidFill>
                <a:latin typeface="DendaNewC" pitchFamily="50" charset="0"/>
                <a:ea typeface="GE Dinar Two" pitchFamily="18" charset="-78"/>
                <a:cs typeface="GE Dinar Two" pitchFamily="18" charset="-78"/>
              </a:rPr>
              <a:t>2030</a:t>
            </a:r>
          </a:p>
        </p:txBody>
      </p:sp>
      <p:sp>
        <p:nvSpPr>
          <p:cNvPr id="9" name="TextBox 8"/>
          <p:cNvSpPr txBox="1"/>
          <p:nvPr/>
        </p:nvSpPr>
        <p:spPr>
          <a:xfrm>
            <a:off x="479633" y="2831304"/>
            <a:ext cx="6934200" cy="1446550"/>
          </a:xfrm>
          <a:prstGeom prst="rect">
            <a:avLst/>
          </a:prstGeom>
          <a:noFill/>
        </p:spPr>
        <p:txBody>
          <a:bodyPr wrap="square" rtlCol="0">
            <a:spAutoFit/>
          </a:bodyPr>
          <a:lstStyle/>
          <a:p>
            <a:r>
              <a:rPr lang="ar-BH" sz="8800" dirty="0">
                <a:solidFill>
                  <a:schemeClr val="bg1"/>
                </a:solidFill>
                <a:latin typeface="VAG Rounded" panose="020B0500000000000000" pitchFamily="34" charset="0"/>
                <a:ea typeface="GE Dinar Two" pitchFamily="18" charset="-78"/>
                <a:cs typeface="GE Dinar Two" pitchFamily="18" charset="-78"/>
              </a:rPr>
              <a:t>تمـكيـــن</a:t>
            </a:r>
            <a:endParaRPr lang="en-US" sz="8800" dirty="0">
              <a:solidFill>
                <a:schemeClr val="bg1"/>
              </a:solidFill>
              <a:latin typeface="VAG Rounded" panose="020B0500000000000000" pitchFamily="34" charset="0"/>
              <a:ea typeface="GE Dinar Two" pitchFamily="18" charset="-78"/>
              <a:cs typeface="GE Dinar Two" pitchFamily="18" charset="-78"/>
            </a:endParaRPr>
          </a:p>
        </p:txBody>
      </p:sp>
    </p:spTree>
    <p:extLst>
      <p:ext uri="{BB962C8B-B14F-4D97-AF65-F5344CB8AC3E}">
        <p14:creationId xmlns:p14="http://schemas.microsoft.com/office/powerpoint/2010/main" val="9307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5590502"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p:nvGrpSpPr>
        <p:grpSpPr>
          <a:xfrm>
            <a:off x="3491733" y="1082576"/>
            <a:ext cx="1834282" cy="1834281"/>
            <a:chOff x="3491733" y="1082576"/>
            <a:chExt cx="1834282" cy="1834281"/>
          </a:xfrm>
        </p:grpSpPr>
        <p:sp>
          <p:nvSpPr>
            <p:cNvPr id="29" name="Oval 28"/>
            <p:cNvSpPr/>
            <p:nvPr/>
          </p:nvSpPr>
          <p:spPr>
            <a:xfrm>
              <a:off x="3491733"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8" name="Picture 2" descr="Image result for business develop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286" y="1219741"/>
              <a:ext cx="1427829" cy="1427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435102" y="1082576"/>
            <a:ext cx="5623412" cy="1834281"/>
            <a:chOff x="1435102" y="1082576"/>
            <a:chExt cx="5623412" cy="1834281"/>
          </a:xfrm>
        </p:grpSpPr>
        <p:sp>
          <p:nvSpPr>
            <p:cNvPr id="30" name="Oval 29"/>
            <p:cNvSpPr/>
            <p:nvPr/>
          </p:nvSpPr>
          <p:spPr>
            <a:xfrm>
              <a:off x="1435102"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9" name="Picture 8" descr="Image result for investment line icon"/>
            <p:cNvPicPr>
              <a:picLocks noChangeAspect="1" noChangeArrowheads="1"/>
            </p:cNvPicPr>
            <p:nvPr/>
          </p:nvPicPr>
          <p:blipFill rotWithShape="1">
            <a:blip r:embed="rId3"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5956771" y="1385310"/>
              <a:ext cx="1101743" cy="1325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326379" y="962040"/>
            <a:ext cx="6217517" cy="2111288"/>
            <a:chOff x="1326379" y="962040"/>
            <a:chExt cx="6217517" cy="2111288"/>
          </a:xfrm>
        </p:grpSpPr>
        <p:sp>
          <p:nvSpPr>
            <p:cNvPr id="34" name="Oval 33"/>
            <p:cNvSpPr/>
            <p:nvPr/>
          </p:nvSpPr>
          <p:spPr>
            <a:xfrm>
              <a:off x="3315421" y="1884891"/>
              <a:ext cx="166930" cy="166930"/>
            </a:xfrm>
            <a:prstGeom prst="ellipse">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5" name="Arc 34"/>
            <p:cNvSpPr/>
            <p:nvPr/>
          </p:nvSpPr>
          <p:spPr>
            <a:xfrm flipV="1">
              <a:off x="1326379" y="1022551"/>
              <a:ext cx="2072506" cy="2050777"/>
            </a:xfrm>
            <a:prstGeom prst="arc">
              <a:avLst>
                <a:gd name="adj1" fmla="val 10736724"/>
                <a:gd name="adj2" fmla="val 284"/>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6" name="Arc 35"/>
            <p:cNvSpPr/>
            <p:nvPr/>
          </p:nvSpPr>
          <p:spPr>
            <a:xfrm>
              <a:off x="3398884" y="962040"/>
              <a:ext cx="2072506" cy="2050777"/>
            </a:xfrm>
            <a:prstGeom prst="arc">
              <a:avLst>
                <a:gd name="adj1" fmla="val 11115770"/>
                <a:gd name="adj2" fmla="val 21299621"/>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7" name="Oval 36"/>
            <p:cNvSpPr/>
            <p:nvPr/>
          </p:nvSpPr>
          <p:spPr>
            <a:xfrm>
              <a:off x="5393756" y="1884891"/>
              <a:ext cx="166930" cy="166930"/>
            </a:xfrm>
            <a:prstGeom prst="ellipse">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8" name="Arc 37"/>
            <p:cNvSpPr/>
            <p:nvPr/>
          </p:nvSpPr>
          <p:spPr>
            <a:xfrm flipV="1">
              <a:off x="5471390" y="1022551"/>
              <a:ext cx="2072506" cy="2050777"/>
            </a:xfrm>
            <a:prstGeom prst="arc">
              <a:avLst>
                <a:gd name="adj1" fmla="val 10736724"/>
                <a:gd name="adj2" fmla="val 284"/>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grpSp>
      <p:sp>
        <p:nvSpPr>
          <p:cNvPr id="42" name="Rounded Rectangle 41"/>
          <p:cNvSpPr/>
          <p:nvPr/>
        </p:nvSpPr>
        <p:spPr>
          <a:xfrm>
            <a:off x="1557158"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دعم التوظيف وتنمية</a:t>
            </a:r>
            <a:b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الموارد البشرية</a:t>
            </a:r>
            <a:endParaRPr lang="en-US"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3" name="Rounded Rectangle 42"/>
          <p:cNvSpPr/>
          <p:nvPr/>
        </p:nvSpPr>
        <p:spPr>
          <a:xfrm>
            <a:off x="3398884" y="3377655"/>
            <a:ext cx="1994872" cy="618356"/>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دعم بيئة ريادة</a:t>
            </a:r>
            <a:b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الأعمال (القطاع الخاص)</a:t>
            </a:r>
            <a:endParaRPr lang="en-US"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7" name="Group 6"/>
          <p:cNvGrpSpPr/>
          <p:nvPr/>
        </p:nvGrpSpPr>
        <p:grpSpPr>
          <a:xfrm>
            <a:off x="1527613" y="934839"/>
            <a:ext cx="5788972" cy="2138490"/>
            <a:chOff x="1527613" y="934839"/>
            <a:chExt cx="5788972" cy="2138490"/>
          </a:xfrm>
        </p:grpSpPr>
        <p:sp>
          <p:nvSpPr>
            <p:cNvPr id="33" name="Arc 32"/>
            <p:cNvSpPr/>
            <p:nvPr/>
          </p:nvSpPr>
          <p:spPr>
            <a:xfrm>
              <a:off x="1543303" y="1200332"/>
              <a:ext cx="1617882" cy="1595835"/>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0" name="Arc 39"/>
            <p:cNvSpPr/>
            <p:nvPr/>
          </p:nvSpPr>
          <p:spPr>
            <a:xfrm>
              <a:off x="5698703" y="1200332"/>
              <a:ext cx="1617882" cy="1595835"/>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1" name="Arc 40"/>
            <p:cNvSpPr/>
            <p:nvPr/>
          </p:nvSpPr>
          <p:spPr>
            <a:xfrm flipV="1">
              <a:off x="3618117" y="1200332"/>
              <a:ext cx="1617882" cy="1595835"/>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5" name="Arc 44"/>
            <p:cNvSpPr/>
            <p:nvPr/>
          </p:nvSpPr>
          <p:spPr>
            <a:xfrm>
              <a:off x="5698703" y="934839"/>
              <a:ext cx="1617882" cy="1595835"/>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6" name="Arc 45"/>
            <p:cNvSpPr/>
            <p:nvPr/>
          </p:nvSpPr>
          <p:spPr>
            <a:xfrm>
              <a:off x="1527613" y="934839"/>
              <a:ext cx="1617882" cy="1595835"/>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7" name="Arc 46"/>
            <p:cNvSpPr/>
            <p:nvPr/>
          </p:nvSpPr>
          <p:spPr>
            <a:xfrm flipV="1">
              <a:off x="3585906" y="1477494"/>
              <a:ext cx="1617882" cy="1595835"/>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grpSp>
      <p:sp>
        <p:nvSpPr>
          <p:cNvPr id="51" name="Rounded Rectangle 50"/>
          <p:cNvSpPr/>
          <p:nvPr/>
        </p:nvSpPr>
        <p:spPr>
          <a:xfrm>
            <a:off x="5741775"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تسهيل الحصول</a:t>
            </a:r>
            <a:b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على التمويل</a:t>
            </a:r>
            <a:endParaRPr lang="en-US"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3612" r="25582"/>
          <a:stretch/>
        </p:blipFill>
        <p:spPr>
          <a:xfrm>
            <a:off x="1884051" y="1499269"/>
            <a:ext cx="943510" cy="1110756"/>
          </a:xfrm>
          <a:prstGeom prst="rect">
            <a:avLst/>
          </a:prstGeom>
        </p:spPr>
      </p:pic>
    </p:spTree>
    <p:extLst>
      <p:ext uri="{BB962C8B-B14F-4D97-AF65-F5344CB8AC3E}">
        <p14:creationId xmlns:p14="http://schemas.microsoft.com/office/powerpoint/2010/main" val="397779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3491733"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Oval 54"/>
          <p:cNvSpPr/>
          <p:nvPr/>
        </p:nvSpPr>
        <p:spPr>
          <a:xfrm>
            <a:off x="1435102"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Arc 55"/>
          <p:cNvSpPr/>
          <p:nvPr/>
        </p:nvSpPr>
        <p:spPr>
          <a:xfrm>
            <a:off x="1543303" y="1200332"/>
            <a:ext cx="1617882" cy="1595835"/>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76" name="Arc 75"/>
          <p:cNvSpPr/>
          <p:nvPr/>
        </p:nvSpPr>
        <p:spPr>
          <a:xfrm flipV="1">
            <a:off x="1326379" y="1022551"/>
            <a:ext cx="2072506" cy="2050777"/>
          </a:xfrm>
          <a:prstGeom prst="arc">
            <a:avLst>
              <a:gd name="adj1" fmla="val 10736724"/>
              <a:gd name="adj2" fmla="val 284"/>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77" name="Arc 76"/>
          <p:cNvSpPr/>
          <p:nvPr/>
        </p:nvSpPr>
        <p:spPr>
          <a:xfrm>
            <a:off x="3398884" y="962040"/>
            <a:ext cx="2072506" cy="2050777"/>
          </a:xfrm>
          <a:prstGeom prst="arc">
            <a:avLst>
              <a:gd name="adj1" fmla="val 11115770"/>
              <a:gd name="adj2" fmla="val 21299621"/>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78" name="Arc 77"/>
          <p:cNvSpPr/>
          <p:nvPr/>
        </p:nvSpPr>
        <p:spPr>
          <a:xfrm flipV="1">
            <a:off x="3618117" y="1200332"/>
            <a:ext cx="1617882" cy="1595835"/>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81" name="Arc 80"/>
          <p:cNvSpPr/>
          <p:nvPr/>
        </p:nvSpPr>
        <p:spPr>
          <a:xfrm>
            <a:off x="1527613" y="934839"/>
            <a:ext cx="1617882" cy="1595835"/>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82" name="Arc 81"/>
          <p:cNvSpPr/>
          <p:nvPr/>
        </p:nvSpPr>
        <p:spPr>
          <a:xfrm flipV="1">
            <a:off x="3585906" y="1477494"/>
            <a:ext cx="1617882" cy="1595835"/>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pic>
        <p:nvPicPr>
          <p:cNvPr id="83" name="Picture 2" descr="Image result for business development icon"/>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695286" y="1219741"/>
            <a:ext cx="1427829" cy="1427829"/>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5528824" y="1765084"/>
            <a:ext cx="1730337" cy="584775"/>
          </a:xfrm>
          <a:prstGeom prst="rect">
            <a:avLst/>
          </a:prstGeom>
        </p:spPr>
        <p:txBody>
          <a:bodyPr wrap="square">
            <a:spAutoFit/>
          </a:bodyPr>
          <a:lstStyle/>
          <a:p>
            <a:pPr algn="ctr"/>
            <a:r>
              <a:rPr lang="en-US" sz="1600" dirty="0">
                <a:solidFill>
                  <a:schemeClr val="tx1">
                    <a:lumMod val="75000"/>
                    <a:lumOff val="25000"/>
                  </a:schemeClr>
                </a:solidFill>
                <a:latin typeface="+mj-lt"/>
              </a:rPr>
              <a:t>TWS</a:t>
            </a:r>
          </a:p>
          <a:p>
            <a:pPr algn="ctr"/>
            <a:r>
              <a:rPr lang="en-US" sz="1600" dirty="0">
                <a:solidFill>
                  <a:schemeClr val="tx1">
                    <a:lumMod val="75000"/>
                    <a:lumOff val="25000"/>
                  </a:schemeClr>
                </a:solidFill>
                <a:latin typeface="+mj-lt"/>
              </a:rPr>
              <a:t>TAQDEER</a:t>
            </a:r>
          </a:p>
        </p:txBody>
      </p:sp>
      <p:cxnSp>
        <p:nvCxnSpPr>
          <p:cNvPr id="86" name="Straight Connector 85"/>
          <p:cNvCxnSpPr/>
          <p:nvPr/>
        </p:nvCxnSpPr>
        <p:spPr>
          <a:xfrm flipH="1">
            <a:off x="5892472" y="2039036"/>
            <a:ext cx="1040989" cy="0"/>
          </a:xfrm>
          <a:prstGeom prst="line">
            <a:avLst/>
          </a:prstGeom>
          <a:noFill/>
          <a:ln w="28575">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sp>
        <p:nvSpPr>
          <p:cNvPr id="87" name="Arc 86"/>
          <p:cNvSpPr/>
          <p:nvPr/>
        </p:nvSpPr>
        <p:spPr>
          <a:xfrm flipV="1">
            <a:off x="5471390" y="1022551"/>
            <a:ext cx="2072506" cy="2050778"/>
          </a:xfrm>
          <a:prstGeom prst="arc">
            <a:avLst>
              <a:gd name="adj1" fmla="val 10736724"/>
              <a:gd name="adj2" fmla="val 284"/>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88" name="Oval 87"/>
          <p:cNvSpPr/>
          <p:nvPr/>
        </p:nvSpPr>
        <p:spPr>
          <a:xfrm>
            <a:off x="5590502" y="1082576"/>
            <a:ext cx="1834282" cy="183428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Arc 88"/>
          <p:cNvSpPr/>
          <p:nvPr/>
        </p:nvSpPr>
        <p:spPr>
          <a:xfrm>
            <a:off x="5698703" y="1200332"/>
            <a:ext cx="1617882" cy="1595836"/>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91" name="Arc 90"/>
          <p:cNvSpPr/>
          <p:nvPr/>
        </p:nvSpPr>
        <p:spPr>
          <a:xfrm>
            <a:off x="5698703" y="934839"/>
            <a:ext cx="1617882" cy="1595836"/>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92" name="Oval 91"/>
          <p:cNvSpPr/>
          <p:nvPr/>
        </p:nvSpPr>
        <p:spPr>
          <a:xfrm>
            <a:off x="5393756"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94" name="Oval 93"/>
          <p:cNvSpPr/>
          <p:nvPr/>
        </p:nvSpPr>
        <p:spPr>
          <a:xfrm>
            <a:off x="3315421"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pic>
        <p:nvPicPr>
          <p:cNvPr id="24" name="Picture 2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612" r="25582"/>
          <a:stretch/>
        </p:blipFill>
        <p:spPr>
          <a:xfrm>
            <a:off x="1884051" y="1499269"/>
            <a:ext cx="943510" cy="1110756"/>
          </a:xfrm>
          <a:prstGeom prst="rect">
            <a:avLst/>
          </a:prstGeom>
        </p:spPr>
      </p:pic>
      <p:pic>
        <p:nvPicPr>
          <p:cNvPr id="25" name="Picture 8" descr="Image result for investment line icon"/>
          <p:cNvPicPr>
            <a:picLocks noChangeAspect="1" noChangeArrowheads="1"/>
          </p:cNvPicPr>
          <p:nvPr/>
        </p:nvPicPr>
        <p:blipFill rotWithShape="1">
          <a:blip r:embed="rId5"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5956771" y="1385310"/>
            <a:ext cx="1101743" cy="1325257"/>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1557158"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التوظيف وتنمية</a:t>
            </a:r>
            <a:b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الموارد البشرية</a:t>
            </a:r>
            <a:endParaRPr lang="en-US"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0" name="Rounded Rectangle 29"/>
          <p:cNvSpPr/>
          <p:nvPr/>
        </p:nvSpPr>
        <p:spPr>
          <a:xfrm>
            <a:off x="3398884" y="3377655"/>
            <a:ext cx="1994872" cy="618356"/>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بيئة ريادة</a:t>
            </a:r>
            <a:b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الأعمال (القطاع الخاص)</a:t>
            </a:r>
            <a:endParaRPr lang="en-US"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1" name="Rounded Rectangle 30"/>
          <p:cNvSpPr/>
          <p:nvPr/>
        </p:nvSpPr>
        <p:spPr>
          <a:xfrm>
            <a:off x="5741775"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تسهيل الحصول</a:t>
            </a:r>
            <a:b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على التمويل</a:t>
            </a:r>
            <a:endParaRPr lang="en-US"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6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2086862" y="971550"/>
            <a:ext cx="4572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التمويـل متناهـي الصغـر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Rectangle 10"/>
          <p:cNvSpPr/>
          <p:nvPr/>
        </p:nvSpPr>
        <p:spPr>
          <a:xfrm>
            <a:off x="395288" y="1442380"/>
            <a:ext cx="8246256" cy="291170"/>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تقوم تمكين بدعم معدلات الربح السنوية للقروض بالتعاون مع عدد من البنوك وفقاً لأحكام الشريعـة الاسـلامية</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58" name="Straight Connector 57"/>
          <p:cNvCxnSpPr/>
          <p:nvPr/>
        </p:nvCxnSpPr>
        <p:spPr>
          <a:xfrm>
            <a:off x="395288" y="4019550"/>
            <a:ext cx="8461375"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908258" y="1921156"/>
            <a:ext cx="3504655" cy="1272091"/>
            <a:chOff x="679367" y="1962150"/>
            <a:chExt cx="3504655" cy="1272091"/>
          </a:xfrm>
        </p:grpSpPr>
        <p:grpSp>
          <p:nvGrpSpPr>
            <p:cNvPr id="46" name="Group 45"/>
            <p:cNvGrpSpPr/>
            <p:nvPr/>
          </p:nvGrpSpPr>
          <p:grpSpPr>
            <a:xfrm>
              <a:off x="679367" y="2262019"/>
              <a:ext cx="1840755" cy="874606"/>
              <a:chOff x="314446" y="1979595"/>
              <a:chExt cx="1840755" cy="874606"/>
            </a:xfrm>
          </p:grpSpPr>
          <p:sp>
            <p:nvSpPr>
              <p:cNvPr id="65" name="Rectangle 64"/>
              <p:cNvSpPr/>
              <p:nvPr/>
            </p:nvSpPr>
            <p:spPr>
              <a:xfrm>
                <a:off x="606379" y="1979595"/>
                <a:ext cx="1176925" cy="461665"/>
              </a:xfrm>
              <a:prstGeom prst="rect">
                <a:avLst/>
              </a:prstGeom>
            </p:spPr>
            <p:txBody>
              <a:bodyPr wrap="none">
                <a:spAutoFit/>
              </a:bodyPr>
              <a:lstStyle/>
              <a:p>
                <a:r>
                  <a:rPr lang="en-US" sz="2400" b="1" dirty="0">
                    <a:solidFill>
                      <a:srgbClr val="531E32"/>
                    </a:solidFill>
                    <a:latin typeface="VAG Rounded" pitchFamily="34" charset="0"/>
                  </a:rPr>
                  <a:t>BD 500</a:t>
                </a:r>
                <a:endParaRPr lang="en-US" sz="2400" dirty="0">
                  <a:solidFill>
                    <a:srgbClr val="531E32"/>
                  </a:solidFill>
                </a:endParaRPr>
              </a:p>
            </p:txBody>
          </p:sp>
          <p:sp>
            <p:nvSpPr>
              <p:cNvPr id="66" name="Rectangle 65"/>
              <p:cNvSpPr/>
              <p:nvPr/>
            </p:nvSpPr>
            <p:spPr>
              <a:xfrm>
                <a:off x="606379" y="2392536"/>
                <a:ext cx="1548822" cy="461665"/>
              </a:xfrm>
              <a:prstGeom prst="rect">
                <a:avLst/>
              </a:prstGeom>
            </p:spPr>
            <p:txBody>
              <a:bodyPr wrap="none">
                <a:spAutoFit/>
              </a:bodyPr>
              <a:lstStyle/>
              <a:p>
                <a:r>
                  <a:rPr lang="en-US" sz="2400" b="1" dirty="0">
                    <a:solidFill>
                      <a:srgbClr val="531E32"/>
                    </a:solidFill>
                    <a:latin typeface="VAG Rounded" pitchFamily="34" charset="0"/>
                  </a:rPr>
                  <a:t>BD 10,000</a:t>
                </a:r>
                <a:endParaRPr lang="en-US" sz="2400" dirty="0">
                  <a:solidFill>
                    <a:srgbClr val="531E32"/>
                  </a:solidFill>
                </a:endParaRPr>
              </a:p>
            </p:txBody>
          </p:sp>
          <p:sp>
            <p:nvSpPr>
              <p:cNvPr id="67" name="Rectangle 66"/>
              <p:cNvSpPr/>
              <p:nvPr/>
            </p:nvSpPr>
            <p:spPr>
              <a:xfrm>
                <a:off x="314446" y="2081469"/>
                <a:ext cx="325730" cy="276999"/>
              </a:xfrm>
              <a:prstGeom prst="rect">
                <a:avLst/>
              </a:prstGeom>
            </p:spPr>
            <p:txBody>
              <a:bodyPr wrap="none">
                <a:spAutoFit/>
              </a:bodyPr>
              <a:lstStyle/>
              <a:p>
                <a:r>
                  <a:rPr lang="ar-BH" sz="1200" dirty="0">
                    <a:solidFill>
                      <a:srgbClr val="FFFFFF">
                        <a:lumMod val="50000"/>
                      </a:srgbClr>
                    </a:solidFill>
                    <a:latin typeface="VAG Rounded" pitchFamily="34" charset="0"/>
                  </a:rPr>
                  <a:t>من</a:t>
                </a:r>
                <a:endParaRPr lang="en-US" sz="1200" dirty="0">
                  <a:solidFill>
                    <a:srgbClr val="FFFFFF">
                      <a:lumMod val="50000"/>
                    </a:srgbClr>
                  </a:solidFill>
                </a:endParaRPr>
              </a:p>
            </p:txBody>
          </p:sp>
          <p:sp>
            <p:nvSpPr>
              <p:cNvPr id="68" name="Rectangle 67"/>
              <p:cNvSpPr/>
              <p:nvPr/>
            </p:nvSpPr>
            <p:spPr>
              <a:xfrm>
                <a:off x="330333" y="2483083"/>
                <a:ext cx="338554" cy="276999"/>
              </a:xfrm>
              <a:prstGeom prst="rect">
                <a:avLst/>
              </a:prstGeom>
            </p:spPr>
            <p:txBody>
              <a:bodyPr wrap="none">
                <a:spAutoFit/>
              </a:bodyPr>
              <a:lstStyle/>
              <a:p>
                <a:r>
                  <a:rPr lang="ar-BH" sz="1200" dirty="0">
                    <a:solidFill>
                      <a:srgbClr val="FFFFFF">
                        <a:lumMod val="50000"/>
                      </a:srgbClr>
                    </a:solidFill>
                    <a:latin typeface="VAG Rounded" pitchFamily="34" charset="0"/>
                  </a:rPr>
                  <a:t>إلى</a:t>
                </a:r>
                <a:endParaRPr lang="en-US" sz="1200" dirty="0">
                  <a:solidFill>
                    <a:srgbClr val="FFFFFF">
                      <a:lumMod val="50000"/>
                    </a:srgbClr>
                  </a:solidFill>
                </a:endParaRPr>
              </a:p>
            </p:txBody>
          </p:sp>
        </p:grpSp>
        <p:grpSp>
          <p:nvGrpSpPr>
            <p:cNvPr id="56" name="Group 55"/>
            <p:cNvGrpSpPr/>
            <p:nvPr/>
          </p:nvGrpSpPr>
          <p:grpSpPr>
            <a:xfrm>
              <a:off x="2758969" y="1962150"/>
              <a:ext cx="1425053" cy="1272091"/>
              <a:chOff x="2377969" y="1833059"/>
              <a:chExt cx="1425053" cy="1272091"/>
            </a:xfrm>
          </p:grpSpPr>
          <p:sp>
            <p:nvSpPr>
              <p:cNvPr id="59" name="Oval 58"/>
              <p:cNvSpPr/>
              <p:nvPr/>
            </p:nvSpPr>
            <p:spPr>
              <a:xfrm>
                <a:off x="2516763" y="1833059"/>
                <a:ext cx="1078593" cy="107859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Rectangle 59"/>
              <p:cNvSpPr/>
              <p:nvPr/>
            </p:nvSpPr>
            <p:spPr>
              <a:xfrm>
                <a:off x="2377969" y="1951344"/>
                <a:ext cx="1355831" cy="1153806"/>
              </a:xfrm>
              <a:prstGeom prst="rect">
                <a:avLst/>
              </a:prstGeom>
              <a:noFill/>
            </p:spPr>
            <p:txBody>
              <a:bodyPr wrap="none" lIns="91440" tIns="45720" rIns="91440" bIns="45720">
                <a:prstTxWarp prst="textArchDown">
                  <a:avLst>
                    <a:gd name="adj" fmla="val 1547209"/>
                  </a:avLst>
                </a:prstTxWarp>
                <a:spAutoFit/>
              </a:bodyPr>
              <a:lstStyle/>
              <a:p>
                <a:pPr algn="ctr"/>
                <a:r>
                  <a:rPr lang="ar-BH" sz="1200" b="1" cap="none" spc="0" dirty="0">
                    <a:ln w="12700">
                      <a:noFill/>
                      <a:prstDash val="solid"/>
                    </a:ln>
                    <a:solidFill>
                      <a:schemeClr val="bg1">
                        <a:lumMod val="50000"/>
                      </a:schemeClr>
                    </a:solidFill>
                    <a:effectLst/>
                    <a:latin typeface="VAG Rounded Light SSi" panose="020B0800000000000000" pitchFamily="34" charset="0"/>
                  </a:rPr>
                  <a:t>دعم الأرباح</a:t>
                </a:r>
                <a:endParaRPr lang="en-US" sz="1200" b="1" cap="none" spc="0" dirty="0">
                  <a:ln w="12700">
                    <a:noFill/>
                    <a:prstDash val="solid"/>
                  </a:ln>
                  <a:solidFill>
                    <a:schemeClr val="bg1">
                      <a:lumMod val="50000"/>
                    </a:schemeClr>
                  </a:solidFill>
                  <a:effectLst/>
                  <a:latin typeface="VAG Rounded Light SSi" panose="020B0800000000000000" pitchFamily="34" charset="0"/>
                </a:endParaRPr>
              </a:p>
            </p:txBody>
          </p:sp>
          <p:sp>
            <p:nvSpPr>
              <p:cNvPr id="62" name="Arc 61"/>
              <p:cNvSpPr/>
              <p:nvPr/>
            </p:nvSpPr>
            <p:spPr>
              <a:xfrm flipH="1" flipV="1">
                <a:off x="2569390" y="1888240"/>
                <a:ext cx="979818" cy="966466"/>
              </a:xfrm>
              <a:prstGeom prst="arc">
                <a:avLst>
                  <a:gd name="adj1" fmla="val 5124036"/>
                  <a:gd name="adj2" fmla="val 16364570"/>
                </a:avLst>
              </a:prstGeom>
              <a:noFill/>
              <a:ln w="19050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3" name="Arc 62"/>
              <p:cNvSpPr/>
              <p:nvPr/>
            </p:nvSpPr>
            <p:spPr>
              <a:xfrm flipV="1">
                <a:off x="2548218" y="1888240"/>
                <a:ext cx="979818" cy="966466"/>
              </a:xfrm>
              <a:prstGeom prst="arc">
                <a:avLst>
                  <a:gd name="adj1" fmla="val 5328681"/>
                  <a:gd name="adj2" fmla="val 16364570"/>
                </a:avLst>
              </a:prstGeom>
              <a:noFill/>
              <a:ln w="190500">
                <a:solidFill>
                  <a:srgbClr val="3EB186"/>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4" name="Rectangle 63"/>
              <p:cNvSpPr/>
              <p:nvPr/>
            </p:nvSpPr>
            <p:spPr>
              <a:xfrm>
                <a:off x="2660022" y="2188288"/>
                <a:ext cx="1143000" cy="400110"/>
              </a:xfrm>
              <a:prstGeom prst="rect">
                <a:avLst/>
              </a:prstGeom>
            </p:spPr>
            <p:txBody>
              <a:bodyPr wrap="square">
                <a:spAutoFit/>
              </a:bodyPr>
              <a:lstStyle/>
              <a:p>
                <a:r>
                  <a:rPr lang="en-US" sz="2000" b="1" dirty="0">
                    <a:solidFill>
                      <a:srgbClr val="531E32"/>
                    </a:solidFill>
                    <a:latin typeface="VAG Rounded" pitchFamily="34" charset="0"/>
                  </a:rPr>
                  <a:t>87.5</a:t>
                </a:r>
                <a:r>
                  <a:rPr lang="en-US" sz="1200" b="1" dirty="0">
                    <a:solidFill>
                      <a:srgbClr val="531E32"/>
                    </a:solidFill>
                    <a:latin typeface="VAG Rounded" pitchFamily="34" charset="0"/>
                  </a:rPr>
                  <a:t>%</a:t>
                </a:r>
                <a:endParaRPr lang="en-US" sz="2000" dirty="0">
                  <a:solidFill>
                    <a:srgbClr val="531E32"/>
                  </a:solidFill>
                </a:endParaRPr>
              </a:p>
            </p:txBody>
          </p:sp>
        </p:grpSp>
      </p:grpSp>
      <p:sp>
        <p:nvSpPr>
          <p:cNvPr id="92" name="Rectangle 91"/>
          <p:cNvSpPr/>
          <p:nvPr/>
        </p:nvSpPr>
        <p:spPr>
          <a:xfrm>
            <a:off x="2175075" y="4344532"/>
            <a:ext cx="2504212" cy="276999"/>
          </a:xfrm>
          <a:prstGeom prst="rect">
            <a:avLst/>
          </a:prstGeom>
        </p:spPr>
        <p:txBody>
          <a:bodyPr wrap="none">
            <a:spAutoFit/>
          </a:bodyPr>
          <a:lstStyle/>
          <a:p>
            <a:r>
              <a:rPr lang="ar-BH" sz="12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تجاوز حجم التمويل المليون دينار بحريني</a:t>
            </a:r>
            <a:endParaRPr lang="en-US" sz="1200" dirty="0">
              <a:solidFill>
                <a:srgbClr val="3EB186"/>
              </a:solidFill>
            </a:endParaRPr>
          </a:p>
        </p:txBody>
      </p:sp>
      <p:sp>
        <p:nvSpPr>
          <p:cNvPr id="93" name="7-Point Star 92"/>
          <p:cNvSpPr/>
          <p:nvPr/>
        </p:nvSpPr>
        <p:spPr>
          <a:xfrm>
            <a:off x="4377116" y="4150982"/>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
        <p:nvSpPr>
          <p:cNvPr id="49" name="Rectangle 48"/>
          <p:cNvSpPr/>
          <p:nvPr/>
        </p:nvSpPr>
        <p:spPr>
          <a:xfrm>
            <a:off x="2776916" y="3569020"/>
            <a:ext cx="3200400" cy="369332"/>
          </a:xfrm>
          <a:prstGeom prst="rect">
            <a:avLst/>
          </a:prstGeom>
          <a:noFill/>
        </p:spPr>
        <p:txBody>
          <a:bodyPr wrap="square">
            <a:spAutoFit/>
          </a:bodyPr>
          <a:lstStyle/>
          <a:p>
            <a:pPr algn="ctr"/>
            <a:r>
              <a:rPr lang="ar-BH"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rPr>
              <a:t>تسديد القرض خلال 3 سنوات</a:t>
            </a:r>
            <a:endParaRPr lang="en-US"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54" name="Straight Connector 53"/>
          <p:cNvCxnSpPr/>
          <p:nvPr/>
        </p:nvCxnSpPr>
        <p:spPr bwMode="auto">
          <a:xfrm flipV="1">
            <a:off x="2776269" y="2240791"/>
            <a:ext cx="0" cy="1201294"/>
          </a:xfrm>
          <a:prstGeom prst="line">
            <a:avLst/>
          </a:prstGeom>
          <a:blipFill dpi="0" rotWithShape="0">
            <a:blip r:embed="rId2"/>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 name="Right Bracket 54"/>
          <p:cNvSpPr/>
          <p:nvPr/>
        </p:nvSpPr>
        <p:spPr>
          <a:xfrm rot="5400000">
            <a:off x="4281220" y="1883314"/>
            <a:ext cx="190498" cy="3200400"/>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5078024" y="4229974"/>
            <a:ext cx="1388333" cy="523470"/>
          </a:xfrm>
          <a:prstGeom prst="rect">
            <a:avLst/>
          </a:prstGeom>
        </p:spPr>
      </p:pic>
    </p:spTree>
    <p:extLst>
      <p:ext uri="{BB962C8B-B14F-4D97-AF65-F5344CB8AC3E}">
        <p14:creationId xmlns:p14="http://schemas.microsoft.com/office/powerpoint/2010/main" val="6362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0" y="971550"/>
            <a:ext cx="4572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تمويــــــل +</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14" name="Group 13"/>
          <p:cNvGrpSpPr/>
          <p:nvPr/>
        </p:nvGrpSpPr>
        <p:grpSpPr>
          <a:xfrm>
            <a:off x="3239911" y="4131253"/>
            <a:ext cx="2289808" cy="945268"/>
            <a:chOff x="241320" y="3009608"/>
            <a:chExt cx="2996353" cy="1005983"/>
          </a:xfrm>
        </p:grpSpPr>
        <p:pic>
          <p:nvPicPr>
            <p:cNvPr id="4"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282" y="3544004"/>
              <a:ext cx="458988" cy="4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9021" y="3530848"/>
              <a:ext cx="745758" cy="48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http://www.bdb-bh.com/images/bdblogomodifie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6415" y="3072583"/>
              <a:ext cx="884934" cy="382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627" y="3009608"/>
              <a:ext cx="412770" cy="45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1320" y="3133216"/>
              <a:ext cx="1249984" cy="33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descr="http://i1.deposits.org/biglogos/ithmaarbank.jpg"/>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2473854" y="3743433"/>
              <a:ext cx="763819" cy="2220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29980" y="3654306"/>
              <a:ext cx="638433" cy="34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395288" y="1442380"/>
            <a:ext cx="8246256" cy="291170"/>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تقوم تمكين بدعم معدلات الربح السنوية للقروض بالتعاون مع عدد من البنوك وفقاً لأحكام الشريعـة الاسـلامية</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15" name="Group 14"/>
          <p:cNvGrpSpPr/>
          <p:nvPr/>
        </p:nvGrpSpPr>
        <p:grpSpPr>
          <a:xfrm>
            <a:off x="537464" y="2152650"/>
            <a:ext cx="3748405" cy="1272091"/>
            <a:chOff x="5031583" y="1962150"/>
            <a:chExt cx="3748405" cy="1272091"/>
          </a:xfrm>
        </p:grpSpPr>
        <p:grpSp>
          <p:nvGrpSpPr>
            <p:cNvPr id="18" name="Group 17"/>
            <p:cNvGrpSpPr/>
            <p:nvPr/>
          </p:nvGrpSpPr>
          <p:grpSpPr>
            <a:xfrm>
              <a:off x="5031583" y="2247933"/>
              <a:ext cx="2344949" cy="874606"/>
              <a:chOff x="4650583" y="1961977"/>
              <a:chExt cx="2344949" cy="874606"/>
            </a:xfrm>
          </p:grpSpPr>
          <p:sp>
            <p:nvSpPr>
              <p:cNvPr id="30" name="Rectangle 29"/>
              <p:cNvSpPr/>
              <p:nvPr/>
            </p:nvSpPr>
            <p:spPr>
              <a:xfrm>
                <a:off x="4949779" y="1961977"/>
                <a:ext cx="1983235" cy="461665"/>
              </a:xfrm>
              <a:prstGeom prst="rect">
                <a:avLst/>
              </a:prstGeom>
            </p:spPr>
            <p:txBody>
              <a:bodyPr wrap="none">
                <a:spAutoFit/>
              </a:bodyPr>
              <a:lstStyle/>
              <a:p>
                <a:r>
                  <a:rPr lang="en-US" sz="2400" b="1" dirty="0">
                    <a:solidFill>
                      <a:srgbClr val="531E32"/>
                    </a:solidFill>
                    <a:latin typeface="VAG Rounded" pitchFamily="34" charset="0"/>
                  </a:rPr>
                  <a:t>BD 1,000,000</a:t>
                </a:r>
                <a:endParaRPr lang="en-US" sz="2400" dirty="0">
                  <a:solidFill>
                    <a:srgbClr val="531E32"/>
                  </a:solidFill>
                </a:endParaRPr>
              </a:p>
            </p:txBody>
          </p:sp>
          <p:sp>
            <p:nvSpPr>
              <p:cNvPr id="31" name="Rectangle 30"/>
              <p:cNvSpPr/>
              <p:nvPr/>
            </p:nvSpPr>
            <p:spPr>
              <a:xfrm>
                <a:off x="4949779" y="2374918"/>
                <a:ext cx="2045753" cy="461665"/>
              </a:xfrm>
              <a:prstGeom prst="rect">
                <a:avLst/>
              </a:prstGeom>
            </p:spPr>
            <p:txBody>
              <a:bodyPr wrap="none">
                <a:spAutoFit/>
              </a:bodyPr>
              <a:lstStyle/>
              <a:p>
                <a:r>
                  <a:rPr lang="en-US" sz="2400" b="1" dirty="0">
                    <a:solidFill>
                      <a:srgbClr val="531E32"/>
                    </a:solidFill>
                    <a:latin typeface="VAG Rounded" pitchFamily="34" charset="0"/>
                  </a:rPr>
                  <a:t>BD 2,500,000</a:t>
                </a:r>
                <a:endParaRPr lang="en-US" sz="2400" dirty="0">
                  <a:solidFill>
                    <a:srgbClr val="531E32"/>
                  </a:solidFill>
                </a:endParaRPr>
              </a:p>
            </p:txBody>
          </p:sp>
          <p:sp>
            <p:nvSpPr>
              <p:cNvPr id="32" name="Rectangle 31"/>
              <p:cNvSpPr/>
              <p:nvPr/>
            </p:nvSpPr>
            <p:spPr>
              <a:xfrm>
                <a:off x="4657848" y="2063851"/>
                <a:ext cx="325730" cy="276999"/>
              </a:xfrm>
              <a:prstGeom prst="rect">
                <a:avLst/>
              </a:prstGeom>
            </p:spPr>
            <p:txBody>
              <a:bodyPr wrap="none">
                <a:spAutoFit/>
              </a:bodyPr>
              <a:lstStyle/>
              <a:p>
                <a:r>
                  <a:rPr lang="ar-BH" sz="1200" dirty="0">
                    <a:solidFill>
                      <a:srgbClr val="FFFFFF">
                        <a:lumMod val="50000"/>
                      </a:srgbClr>
                    </a:solidFill>
                    <a:latin typeface="VAG Rounded" pitchFamily="34" charset="0"/>
                  </a:rPr>
                  <a:t>من</a:t>
                </a:r>
                <a:endParaRPr lang="en-US" sz="1200" dirty="0">
                  <a:solidFill>
                    <a:srgbClr val="FFFFFF">
                      <a:lumMod val="50000"/>
                    </a:srgbClr>
                  </a:solidFill>
                </a:endParaRPr>
              </a:p>
            </p:txBody>
          </p:sp>
          <p:sp>
            <p:nvSpPr>
              <p:cNvPr id="33" name="Rectangle 32"/>
              <p:cNvSpPr/>
              <p:nvPr/>
            </p:nvSpPr>
            <p:spPr>
              <a:xfrm>
                <a:off x="4650583" y="2465465"/>
                <a:ext cx="338554" cy="276999"/>
              </a:xfrm>
              <a:prstGeom prst="rect">
                <a:avLst/>
              </a:prstGeom>
            </p:spPr>
            <p:txBody>
              <a:bodyPr wrap="none">
                <a:spAutoFit/>
              </a:bodyPr>
              <a:lstStyle/>
              <a:p>
                <a:r>
                  <a:rPr lang="ar-BH" sz="1200" dirty="0">
                    <a:solidFill>
                      <a:srgbClr val="FFFFFF">
                        <a:lumMod val="50000"/>
                      </a:srgbClr>
                    </a:solidFill>
                    <a:latin typeface="VAG Rounded" pitchFamily="34" charset="0"/>
                  </a:rPr>
                  <a:t>إلى</a:t>
                </a:r>
                <a:endParaRPr lang="en-US" sz="1200" dirty="0">
                  <a:solidFill>
                    <a:srgbClr val="FFFFFF">
                      <a:lumMod val="50000"/>
                    </a:srgbClr>
                  </a:solidFill>
                </a:endParaRPr>
              </a:p>
            </p:txBody>
          </p:sp>
        </p:grpSp>
        <p:grpSp>
          <p:nvGrpSpPr>
            <p:cNvPr id="47" name="Group 46"/>
            <p:cNvGrpSpPr/>
            <p:nvPr/>
          </p:nvGrpSpPr>
          <p:grpSpPr>
            <a:xfrm>
              <a:off x="7424157" y="1962150"/>
              <a:ext cx="1355831" cy="1272091"/>
              <a:chOff x="2377969" y="1833059"/>
              <a:chExt cx="1355831" cy="1272091"/>
            </a:xfrm>
          </p:grpSpPr>
          <p:sp>
            <p:nvSpPr>
              <p:cNvPr id="48" name="Oval 47"/>
              <p:cNvSpPr/>
              <p:nvPr/>
            </p:nvSpPr>
            <p:spPr>
              <a:xfrm>
                <a:off x="2516763" y="1833059"/>
                <a:ext cx="1078593" cy="107859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Rectangle 49"/>
              <p:cNvSpPr/>
              <p:nvPr/>
            </p:nvSpPr>
            <p:spPr>
              <a:xfrm>
                <a:off x="2377969" y="1951344"/>
                <a:ext cx="1355831" cy="1153806"/>
              </a:xfrm>
              <a:prstGeom prst="rect">
                <a:avLst/>
              </a:prstGeom>
              <a:noFill/>
            </p:spPr>
            <p:txBody>
              <a:bodyPr wrap="none" lIns="91440" tIns="45720" rIns="91440" bIns="45720">
                <a:prstTxWarp prst="textArchDown">
                  <a:avLst>
                    <a:gd name="adj" fmla="val 1547209"/>
                  </a:avLst>
                </a:prstTxWarp>
                <a:spAutoFit/>
              </a:bodyPr>
              <a:lstStyle/>
              <a:p>
                <a:pPr algn="ctr"/>
                <a:r>
                  <a:rPr lang="ar-BH"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rPr>
                  <a:t>دعم الأرباح</a:t>
                </a:r>
                <a:endParaRPr lang="en-US"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51" name="Arc 50"/>
              <p:cNvSpPr/>
              <p:nvPr/>
            </p:nvSpPr>
            <p:spPr>
              <a:xfrm flipH="1" flipV="1">
                <a:off x="2548218" y="1888240"/>
                <a:ext cx="979818" cy="966466"/>
              </a:xfrm>
              <a:prstGeom prst="arc">
                <a:avLst>
                  <a:gd name="adj1" fmla="val 5124036"/>
                  <a:gd name="adj2" fmla="val 16364570"/>
                </a:avLst>
              </a:prstGeom>
              <a:noFill/>
              <a:ln w="19050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52" name="Arc 51"/>
              <p:cNvSpPr/>
              <p:nvPr/>
            </p:nvSpPr>
            <p:spPr>
              <a:xfrm flipV="1">
                <a:off x="2548218" y="1888240"/>
                <a:ext cx="979818" cy="966466"/>
              </a:xfrm>
              <a:prstGeom prst="arc">
                <a:avLst>
                  <a:gd name="adj1" fmla="val 5328681"/>
                  <a:gd name="adj2" fmla="val 20643818"/>
                </a:avLst>
              </a:prstGeom>
              <a:noFill/>
              <a:ln w="190500">
                <a:solidFill>
                  <a:srgbClr val="3EB186"/>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53" name="Rectangle 52"/>
              <p:cNvSpPr/>
              <p:nvPr/>
            </p:nvSpPr>
            <p:spPr>
              <a:xfrm>
                <a:off x="2603129" y="2038350"/>
                <a:ext cx="1037483" cy="646331"/>
              </a:xfrm>
              <a:prstGeom prst="rect">
                <a:avLst/>
              </a:prstGeom>
            </p:spPr>
            <p:txBody>
              <a:bodyPr wrap="square">
                <a:spAutoFit/>
              </a:bodyPr>
              <a:lstStyle/>
              <a:p>
                <a:r>
                  <a:rPr lang="en-US" sz="3600" b="1" dirty="0">
                    <a:solidFill>
                      <a:srgbClr val="531E32"/>
                    </a:solidFill>
                    <a:latin typeface="VAG Rounded" pitchFamily="34" charset="0"/>
                  </a:rPr>
                  <a:t>70</a:t>
                </a:r>
                <a:r>
                  <a:rPr lang="en-US" sz="2000" b="1" dirty="0">
                    <a:solidFill>
                      <a:srgbClr val="531E32"/>
                    </a:solidFill>
                    <a:latin typeface="VAG Rounded" pitchFamily="34" charset="0"/>
                  </a:rPr>
                  <a:t>%</a:t>
                </a:r>
                <a:endParaRPr lang="en-US" sz="3600" dirty="0">
                  <a:solidFill>
                    <a:srgbClr val="531E32"/>
                  </a:solidFill>
                </a:endParaRPr>
              </a:p>
            </p:txBody>
          </p:sp>
        </p:grpSp>
      </p:grpSp>
      <p:sp>
        <p:nvSpPr>
          <p:cNvPr id="57" name="object 3"/>
          <p:cNvSpPr txBox="1"/>
          <p:nvPr/>
        </p:nvSpPr>
        <p:spPr>
          <a:xfrm>
            <a:off x="4572000" y="971550"/>
            <a:ext cx="4572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تمويـــــــل</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58" name="Straight Connector 57"/>
          <p:cNvCxnSpPr/>
          <p:nvPr/>
        </p:nvCxnSpPr>
        <p:spPr>
          <a:xfrm>
            <a:off x="395288" y="4019550"/>
            <a:ext cx="8461375"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flipV="1">
            <a:off x="4572000" y="2228850"/>
            <a:ext cx="0" cy="1201294"/>
          </a:xfrm>
          <a:prstGeom prst="line">
            <a:avLst/>
          </a:prstGeom>
          <a:blipFill dpi="0" rotWithShape="0">
            <a:blip r:embed="rId9"/>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5" name="Group 44"/>
          <p:cNvGrpSpPr/>
          <p:nvPr/>
        </p:nvGrpSpPr>
        <p:grpSpPr>
          <a:xfrm>
            <a:off x="5344555" y="2152650"/>
            <a:ext cx="3435433" cy="1272091"/>
            <a:chOff x="679367" y="1962150"/>
            <a:chExt cx="3435433" cy="1272091"/>
          </a:xfrm>
        </p:grpSpPr>
        <p:grpSp>
          <p:nvGrpSpPr>
            <p:cNvPr id="46" name="Group 45"/>
            <p:cNvGrpSpPr/>
            <p:nvPr/>
          </p:nvGrpSpPr>
          <p:grpSpPr>
            <a:xfrm>
              <a:off x="679367" y="2262019"/>
              <a:ext cx="2275168" cy="874606"/>
              <a:chOff x="314446" y="1979595"/>
              <a:chExt cx="2275168" cy="874606"/>
            </a:xfrm>
          </p:grpSpPr>
          <p:sp>
            <p:nvSpPr>
              <p:cNvPr id="65" name="Rectangle 64"/>
              <p:cNvSpPr/>
              <p:nvPr/>
            </p:nvSpPr>
            <p:spPr>
              <a:xfrm>
                <a:off x="606379" y="1979595"/>
                <a:ext cx="1435008" cy="461665"/>
              </a:xfrm>
              <a:prstGeom prst="rect">
                <a:avLst/>
              </a:prstGeom>
            </p:spPr>
            <p:txBody>
              <a:bodyPr wrap="none">
                <a:spAutoFit/>
              </a:bodyPr>
              <a:lstStyle/>
              <a:p>
                <a:r>
                  <a:rPr lang="en-US" sz="2400" b="1" dirty="0">
                    <a:solidFill>
                      <a:srgbClr val="531E32"/>
                    </a:solidFill>
                    <a:latin typeface="VAG Rounded" pitchFamily="34" charset="0"/>
                  </a:rPr>
                  <a:t>BD 5,000</a:t>
                </a:r>
                <a:endParaRPr lang="en-US" sz="2400" dirty="0">
                  <a:solidFill>
                    <a:srgbClr val="531E32"/>
                  </a:solidFill>
                </a:endParaRPr>
              </a:p>
            </p:txBody>
          </p:sp>
          <p:sp>
            <p:nvSpPr>
              <p:cNvPr id="66" name="Rectangle 65"/>
              <p:cNvSpPr/>
              <p:nvPr/>
            </p:nvSpPr>
            <p:spPr>
              <a:xfrm>
                <a:off x="606379" y="2392536"/>
                <a:ext cx="1983235" cy="461665"/>
              </a:xfrm>
              <a:prstGeom prst="rect">
                <a:avLst/>
              </a:prstGeom>
            </p:spPr>
            <p:txBody>
              <a:bodyPr wrap="none">
                <a:spAutoFit/>
              </a:bodyPr>
              <a:lstStyle/>
              <a:p>
                <a:r>
                  <a:rPr lang="en-US" sz="2400" b="1" dirty="0">
                    <a:solidFill>
                      <a:srgbClr val="531E32"/>
                    </a:solidFill>
                    <a:latin typeface="VAG Rounded" pitchFamily="34" charset="0"/>
                  </a:rPr>
                  <a:t>BD 1,000,000</a:t>
                </a:r>
                <a:endParaRPr lang="en-US" sz="2400" dirty="0">
                  <a:solidFill>
                    <a:srgbClr val="531E32"/>
                  </a:solidFill>
                </a:endParaRPr>
              </a:p>
            </p:txBody>
          </p:sp>
          <p:sp>
            <p:nvSpPr>
              <p:cNvPr id="67" name="Rectangle 66"/>
              <p:cNvSpPr/>
              <p:nvPr/>
            </p:nvSpPr>
            <p:spPr>
              <a:xfrm>
                <a:off x="314446" y="2081469"/>
                <a:ext cx="325730" cy="276999"/>
              </a:xfrm>
              <a:prstGeom prst="rect">
                <a:avLst/>
              </a:prstGeom>
            </p:spPr>
            <p:txBody>
              <a:bodyPr wrap="none">
                <a:spAutoFit/>
              </a:bodyPr>
              <a:lstStyle/>
              <a:p>
                <a:r>
                  <a:rPr lang="ar-BH" sz="1200" dirty="0">
                    <a:solidFill>
                      <a:srgbClr val="FFFFFF">
                        <a:lumMod val="50000"/>
                      </a:srgbClr>
                    </a:solidFill>
                    <a:latin typeface="VAG Rounded" pitchFamily="34" charset="0"/>
                  </a:rPr>
                  <a:t>من</a:t>
                </a:r>
                <a:endParaRPr lang="en-US" sz="1200" dirty="0">
                  <a:solidFill>
                    <a:srgbClr val="FFFFFF">
                      <a:lumMod val="50000"/>
                    </a:srgbClr>
                  </a:solidFill>
                </a:endParaRPr>
              </a:p>
            </p:txBody>
          </p:sp>
          <p:sp>
            <p:nvSpPr>
              <p:cNvPr id="68" name="Rectangle 67"/>
              <p:cNvSpPr/>
              <p:nvPr/>
            </p:nvSpPr>
            <p:spPr>
              <a:xfrm>
                <a:off x="330333" y="2483083"/>
                <a:ext cx="338554" cy="276999"/>
              </a:xfrm>
              <a:prstGeom prst="rect">
                <a:avLst/>
              </a:prstGeom>
            </p:spPr>
            <p:txBody>
              <a:bodyPr wrap="none">
                <a:spAutoFit/>
              </a:bodyPr>
              <a:lstStyle/>
              <a:p>
                <a:r>
                  <a:rPr lang="ar-BH" sz="1200" dirty="0">
                    <a:solidFill>
                      <a:srgbClr val="FFFFFF">
                        <a:lumMod val="50000"/>
                      </a:srgbClr>
                    </a:solidFill>
                    <a:latin typeface="VAG Rounded" pitchFamily="34" charset="0"/>
                  </a:rPr>
                  <a:t>إلى</a:t>
                </a:r>
                <a:endParaRPr lang="en-US" sz="1200" dirty="0">
                  <a:solidFill>
                    <a:srgbClr val="FFFFFF">
                      <a:lumMod val="50000"/>
                    </a:srgbClr>
                  </a:solidFill>
                </a:endParaRPr>
              </a:p>
            </p:txBody>
          </p:sp>
        </p:grpSp>
        <p:grpSp>
          <p:nvGrpSpPr>
            <p:cNvPr id="56" name="Group 55"/>
            <p:cNvGrpSpPr/>
            <p:nvPr/>
          </p:nvGrpSpPr>
          <p:grpSpPr>
            <a:xfrm>
              <a:off x="2758969" y="1962150"/>
              <a:ext cx="1355831" cy="1272091"/>
              <a:chOff x="2377969" y="1833059"/>
              <a:chExt cx="1355831" cy="1272091"/>
            </a:xfrm>
          </p:grpSpPr>
          <p:sp>
            <p:nvSpPr>
              <p:cNvPr id="59" name="Oval 58"/>
              <p:cNvSpPr/>
              <p:nvPr/>
            </p:nvSpPr>
            <p:spPr>
              <a:xfrm>
                <a:off x="2516763" y="1833059"/>
                <a:ext cx="1078593" cy="107859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Rectangle 59"/>
              <p:cNvSpPr/>
              <p:nvPr/>
            </p:nvSpPr>
            <p:spPr>
              <a:xfrm>
                <a:off x="2377969" y="1951344"/>
                <a:ext cx="1355831" cy="1153806"/>
              </a:xfrm>
              <a:prstGeom prst="rect">
                <a:avLst/>
              </a:prstGeom>
              <a:noFill/>
            </p:spPr>
            <p:txBody>
              <a:bodyPr wrap="none" lIns="91440" tIns="45720" rIns="91440" bIns="45720">
                <a:prstTxWarp prst="textArchDown">
                  <a:avLst>
                    <a:gd name="adj" fmla="val 1547209"/>
                  </a:avLst>
                </a:prstTxWarp>
                <a:spAutoFit/>
              </a:bodyPr>
              <a:lstStyle/>
              <a:p>
                <a:pPr algn="ctr"/>
                <a:r>
                  <a:rPr lang="ar-BH"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rPr>
                  <a:t>دعم الأرباح</a:t>
                </a:r>
                <a:endParaRPr lang="en-US"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62" name="Arc 61"/>
              <p:cNvSpPr/>
              <p:nvPr/>
            </p:nvSpPr>
            <p:spPr>
              <a:xfrm flipH="1" flipV="1">
                <a:off x="2569390" y="1888240"/>
                <a:ext cx="979818" cy="966466"/>
              </a:xfrm>
              <a:prstGeom prst="arc">
                <a:avLst>
                  <a:gd name="adj1" fmla="val 5124036"/>
                  <a:gd name="adj2" fmla="val 16364570"/>
                </a:avLst>
              </a:prstGeom>
              <a:noFill/>
              <a:ln w="19050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3" name="Arc 62"/>
              <p:cNvSpPr/>
              <p:nvPr/>
            </p:nvSpPr>
            <p:spPr>
              <a:xfrm flipV="1">
                <a:off x="2548218" y="1888240"/>
                <a:ext cx="979818" cy="966466"/>
              </a:xfrm>
              <a:prstGeom prst="arc">
                <a:avLst>
                  <a:gd name="adj1" fmla="val 5328681"/>
                  <a:gd name="adj2" fmla="val 16364570"/>
                </a:avLst>
              </a:prstGeom>
              <a:noFill/>
              <a:ln w="190500">
                <a:solidFill>
                  <a:srgbClr val="3EB186"/>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4" name="Rectangle 63"/>
              <p:cNvSpPr/>
              <p:nvPr/>
            </p:nvSpPr>
            <p:spPr>
              <a:xfrm>
                <a:off x="2590800" y="2038350"/>
                <a:ext cx="1143000" cy="646331"/>
              </a:xfrm>
              <a:prstGeom prst="rect">
                <a:avLst/>
              </a:prstGeom>
            </p:spPr>
            <p:txBody>
              <a:bodyPr wrap="square">
                <a:spAutoFit/>
              </a:bodyPr>
              <a:lstStyle/>
              <a:p>
                <a:r>
                  <a:rPr lang="en-US" sz="3600" b="1" dirty="0">
                    <a:solidFill>
                      <a:srgbClr val="531E32"/>
                    </a:solidFill>
                    <a:latin typeface="VAG Rounded" pitchFamily="34" charset="0"/>
                  </a:rPr>
                  <a:t>50</a:t>
                </a:r>
                <a:r>
                  <a:rPr lang="en-US" sz="2000" b="1" dirty="0">
                    <a:solidFill>
                      <a:srgbClr val="531E32"/>
                    </a:solidFill>
                    <a:latin typeface="VAG Rounded" pitchFamily="34" charset="0"/>
                  </a:rPr>
                  <a:t>%</a:t>
                </a:r>
                <a:endParaRPr lang="en-US" sz="3600" dirty="0">
                  <a:solidFill>
                    <a:srgbClr val="531E32"/>
                  </a:solidFill>
                </a:endParaRPr>
              </a:p>
            </p:txBody>
          </p:sp>
        </p:grpSp>
      </p:grpSp>
      <p:sp>
        <p:nvSpPr>
          <p:cNvPr id="88" name="Rectangle 87"/>
          <p:cNvSpPr/>
          <p:nvPr/>
        </p:nvSpPr>
        <p:spPr>
          <a:xfrm>
            <a:off x="6519903" y="4633396"/>
            <a:ext cx="1968809" cy="276999"/>
          </a:xfrm>
          <a:prstGeom prst="rect">
            <a:avLst/>
          </a:prstGeom>
        </p:spPr>
        <p:txBody>
          <a:bodyPr wrap="none">
            <a:spAutoFit/>
          </a:bodyPr>
          <a:lstStyle/>
          <a:p>
            <a:r>
              <a:rPr lang="ar-BH" sz="12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ارتفاع سقف الدعم بنسبة 400%</a:t>
            </a:r>
            <a:endParaRPr lang="en-US" sz="1200" dirty="0">
              <a:solidFill>
                <a:srgbClr val="3EB186"/>
              </a:solidFill>
            </a:endParaRPr>
          </a:p>
        </p:txBody>
      </p:sp>
      <p:sp>
        <p:nvSpPr>
          <p:cNvPr id="89" name="Rectangle 88"/>
          <p:cNvSpPr/>
          <p:nvPr/>
        </p:nvSpPr>
        <p:spPr>
          <a:xfrm>
            <a:off x="6478226" y="4425882"/>
            <a:ext cx="2052165" cy="276999"/>
          </a:xfrm>
          <a:prstGeom prst="rect">
            <a:avLst/>
          </a:prstGeom>
        </p:spPr>
        <p:txBody>
          <a:bodyPr wrap="none">
            <a:spAutoFit/>
          </a:bodyPr>
          <a:lstStyle/>
          <a:p>
            <a:r>
              <a:rPr lang="ar-BH" sz="12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أكثر من 690 مليون دينار بحريني</a:t>
            </a:r>
            <a:endParaRPr lang="en-US" sz="1200" dirty="0">
              <a:solidFill>
                <a:srgbClr val="3EB186"/>
              </a:solidFill>
            </a:endParaRPr>
          </a:p>
        </p:txBody>
      </p:sp>
      <p:sp>
        <p:nvSpPr>
          <p:cNvPr id="92" name="Rectangle 91"/>
          <p:cNvSpPr/>
          <p:nvPr/>
        </p:nvSpPr>
        <p:spPr>
          <a:xfrm>
            <a:off x="259844" y="4344532"/>
            <a:ext cx="1984839" cy="276999"/>
          </a:xfrm>
          <a:prstGeom prst="rect">
            <a:avLst/>
          </a:prstGeom>
        </p:spPr>
        <p:txBody>
          <a:bodyPr wrap="none">
            <a:spAutoFit/>
          </a:bodyPr>
          <a:lstStyle/>
          <a:p>
            <a:r>
              <a:rPr lang="ar-BH" sz="12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أكثر من 170 مليون دينار بحريني</a:t>
            </a:r>
            <a:endParaRPr lang="en-US" sz="1200" dirty="0">
              <a:solidFill>
                <a:srgbClr val="3EB186"/>
              </a:solidFill>
            </a:endParaRPr>
          </a:p>
        </p:txBody>
      </p:sp>
      <p:sp>
        <p:nvSpPr>
          <p:cNvPr id="93" name="7-Point Star 92"/>
          <p:cNvSpPr/>
          <p:nvPr/>
        </p:nvSpPr>
        <p:spPr>
          <a:xfrm>
            <a:off x="1952600" y="4150982"/>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
        <p:nvSpPr>
          <p:cNvPr id="94" name="7-Point Star 93"/>
          <p:cNvSpPr/>
          <p:nvPr/>
        </p:nvSpPr>
        <p:spPr>
          <a:xfrm>
            <a:off x="8333294" y="4163021"/>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Tree>
    <p:extLst>
      <p:ext uri="{BB962C8B-B14F-4D97-AF65-F5344CB8AC3E}">
        <p14:creationId xmlns:p14="http://schemas.microsoft.com/office/powerpoint/2010/main" val="7743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2" grpId="0"/>
      <p:bldP spid="93" grpId="0" animBg="1"/>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تمويــل (ريـادات) لرائـدات العمــل</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Rectangle 10"/>
          <p:cNvSpPr/>
          <p:nvPr/>
        </p:nvSpPr>
        <p:spPr>
          <a:xfrm>
            <a:off x="1200150" y="1442380"/>
            <a:ext cx="6743700"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تقوم تمكين بدعم معدلات الربح السنوية للقروض بالتعاون مع عدد من بنوك القطاع الخاص وفقاً لأحكام الشريعـة الاسـلامية</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39" name="Picture 8" descr="http://www.bdb-bh.com/images/bdblogomodified.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0613" y="4173305"/>
            <a:ext cx="1582774" cy="6844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029847" y="2152650"/>
            <a:ext cx="3733153" cy="2083836"/>
            <a:chOff x="5029847" y="2152650"/>
            <a:chExt cx="3733153" cy="2083836"/>
          </a:xfrm>
        </p:grpSpPr>
        <p:grpSp>
          <p:nvGrpSpPr>
            <p:cNvPr id="40" name="Group 39"/>
            <p:cNvGrpSpPr/>
            <p:nvPr/>
          </p:nvGrpSpPr>
          <p:grpSpPr>
            <a:xfrm>
              <a:off x="5320304" y="2452519"/>
              <a:ext cx="1910535" cy="874606"/>
              <a:chOff x="307183" y="1979595"/>
              <a:chExt cx="1910535" cy="874606"/>
            </a:xfrm>
          </p:grpSpPr>
          <p:sp>
            <p:nvSpPr>
              <p:cNvPr id="67" name="Rectangle 66"/>
              <p:cNvSpPr/>
              <p:nvPr/>
            </p:nvSpPr>
            <p:spPr>
              <a:xfrm>
                <a:off x="606379" y="1979595"/>
                <a:ext cx="1435008" cy="461665"/>
              </a:xfrm>
              <a:prstGeom prst="rect">
                <a:avLst/>
              </a:prstGeom>
            </p:spPr>
            <p:txBody>
              <a:bodyPr wrap="none">
                <a:spAutoFit/>
              </a:bodyPr>
              <a:lstStyle/>
              <a:p>
                <a:r>
                  <a:rPr lang="en-US" sz="2400" b="1" dirty="0">
                    <a:solidFill>
                      <a:srgbClr val="531E32"/>
                    </a:solidFill>
                    <a:latin typeface="VAG Rounded" pitchFamily="34" charset="0"/>
                  </a:rPr>
                  <a:t>BD 5,000</a:t>
                </a:r>
                <a:endParaRPr lang="en-US" sz="2400" dirty="0">
                  <a:solidFill>
                    <a:srgbClr val="531E32"/>
                  </a:solidFill>
                </a:endParaRPr>
              </a:p>
            </p:txBody>
          </p:sp>
          <p:sp>
            <p:nvSpPr>
              <p:cNvPr id="68" name="Rectangle 67"/>
              <p:cNvSpPr/>
              <p:nvPr/>
            </p:nvSpPr>
            <p:spPr>
              <a:xfrm>
                <a:off x="606379" y="2392536"/>
                <a:ext cx="1611339" cy="461665"/>
              </a:xfrm>
              <a:prstGeom prst="rect">
                <a:avLst/>
              </a:prstGeom>
            </p:spPr>
            <p:txBody>
              <a:bodyPr wrap="none">
                <a:spAutoFit/>
              </a:bodyPr>
              <a:lstStyle/>
              <a:p>
                <a:r>
                  <a:rPr lang="en-US" sz="2400" b="1" dirty="0">
                    <a:solidFill>
                      <a:srgbClr val="531E32"/>
                    </a:solidFill>
                    <a:latin typeface="VAG Rounded" pitchFamily="34" charset="0"/>
                  </a:rPr>
                  <a:t>BD 30,000</a:t>
                </a:r>
                <a:endParaRPr lang="en-US" sz="2400" dirty="0">
                  <a:solidFill>
                    <a:srgbClr val="531E32"/>
                  </a:solidFill>
                </a:endParaRPr>
              </a:p>
            </p:txBody>
          </p:sp>
          <p:sp>
            <p:nvSpPr>
              <p:cNvPr id="69" name="Rectangle 68"/>
              <p:cNvSpPr/>
              <p:nvPr/>
            </p:nvSpPr>
            <p:spPr>
              <a:xfrm>
                <a:off x="314446" y="2081469"/>
                <a:ext cx="325730" cy="276999"/>
              </a:xfrm>
              <a:prstGeom prst="rect">
                <a:avLst/>
              </a:prstGeom>
            </p:spPr>
            <p:txBody>
              <a:bodyPr wrap="none">
                <a:spAutoFit/>
              </a:bodyPr>
              <a:lstStyle/>
              <a:p>
                <a:r>
                  <a:rPr lang="ar-BH" sz="1200" dirty="0">
                    <a:solidFill>
                      <a:srgbClr val="FFFFFF">
                        <a:lumMod val="50000"/>
                      </a:srgbClr>
                    </a:solidFill>
                    <a:latin typeface="VAG Rounded" pitchFamily="34" charset="0"/>
                  </a:rPr>
                  <a:t>من</a:t>
                </a:r>
                <a:endParaRPr lang="en-US" sz="1200" dirty="0">
                  <a:solidFill>
                    <a:srgbClr val="FFFFFF">
                      <a:lumMod val="50000"/>
                    </a:srgbClr>
                  </a:solidFill>
                </a:endParaRPr>
              </a:p>
            </p:txBody>
          </p:sp>
          <p:sp>
            <p:nvSpPr>
              <p:cNvPr id="70" name="Rectangle 69"/>
              <p:cNvSpPr/>
              <p:nvPr/>
            </p:nvSpPr>
            <p:spPr>
              <a:xfrm>
                <a:off x="307183" y="2483083"/>
                <a:ext cx="338554" cy="276999"/>
              </a:xfrm>
              <a:prstGeom prst="rect">
                <a:avLst/>
              </a:prstGeom>
            </p:spPr>
            <p:txBody>
              <a:bodyPr wrap="none">
                <a:spAutoFit/>
              </a:bodyPr>
              <a:lstStyle/>
              <a:p>
                <a:r>
                  <a:rPr lang="ar-BH" sz="1200" dirty="0">
                    <a:solidFill>
                      <a:srgbClr val="FFFFFF">
                        <a:lumMod val="50000"/>
                      </a:srgbClr>
                    </a:solidFill>
                    <a:latin typeface="VAG Rounded" pitchFamily="34" charset="0"/>
                  </a:rPr>
                  <a:t>إلى</a:t>
                </a:r>
                <a:endParaRPr lang="en-US" sz="1200" dirty="0">
                  <a:solidFill>
                    <a:srgbClr val="FFFFFF">
                      <a:lumMod val="50000"/>
                    </a:srgbClr>
                  </a:solidFill>
                </a:endParaRPr>
              </a:p>
            </p:txBody>
          </p:sp>
        </p:grpSp>
        <p:grpSp>
          <p:nvGrpSpPr>
            <p:cNvPr id="45" name="Group 44"/>
            <p:cNvGrpSpPr/>
            <p:nvPr/>
          </p:nvGrpSpPr>
          <p:grpSpPr>
            <a:xfrm>
              <a:off x="7407169" y="2152650"/>
              <a:ext cx="1355831" cy="1272091"/>
              <a:chOff x="2377969" y="1833059"/>
              <a:chExt cx="1355831" cy="1272091"/>
            </a:xfrm>
          </p:grpSpPr>
          <p:sp>
            <p:nvSpPr>
              <p:cNvPr id="57" name="Oval 56"/>
              <p:cNvSpPr/>
              <p:nvPr/>
            </p:nvSpPr>
            <p:spPr>
              <a:xfrm>
                <a:off x="2516763" y="1833059"/>
                <a:ext cx="1078593" cy="107859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Rectangle 58"/>
              <p:cNvSpPr/>
              <p:nvPr/>
            </p:nvSpPr>
            <p:spPr>
              <a:xfrm>
                <a:off x="2377969" y="1951344"/>
                <a:ext cx="1355831" cy="1153806"/>
              </a:xfrm>
              <a:prstGeom prst="rect">
                <a:avLst/>
              </a:prstGeom>
              <a:noFill/>
            </p:spPr>
            <p:txBody>
              <a:bodyPr wrap="none" lIns="91440" tIns="45720" rIns="91440" bIns="45720">
                <a:prstTxWarp prst="textArchDown">
                  <a:avLst>
                    <a:gd name="adj" fmla="val 1547209"/>
                  </a:avLst>
                </a:prstTxWarp>
                <a:spAutoFit/>
              </a:bodyPr>
              <a:lstStyle/>
              <a:p>
                <a:pPr algn="ctr"/>
                <a:r>
                  <a:rPr lang="ar-BH"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rPr>
                  <a:t>دعم الأرباح</a:t>
                </a:r>
                <a:endParaRPr lang="en-US" sz="1200" b="1"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60" name="Arc 59"/>
              <p:cNvSpPr/>
              <p:nvPr/>
            </p:nvSpPr>
            <p:spPr>
              <a:xfrm flipH="1" flipV="1">
                <a:off x="2569390" y="1888240"/>
                <a:ext cx="979818" cy="966466"/>
              </a:xfrm>
              <a:prstGeom prst="arc">
                <a:avLst>
                  <a:gd name="adj1" fmla="val 5124036"/>
                  <a:gd name="adj2" fmla="val 16364570"/>
                </a:avLst>
              </a:prstGeom>
              <a:noFill/>
              <a:ln w="19050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5" name="Arc 64"/>
              <p:cNvSpPr/>
              <p:nvPr/>
            </p:nvSpPr>
            <p:spPr>
              <a:xfrm flipV="1">
                <a:off x="2548218" y="1888240"/>
                <a:ext cx="979818" cy="966466"/>
              </a:xfrm>
              <a:prstGeom prst="arc">
                <a:avLst>
                  <a:gd name="adj1" fmla="val 5328681"/>
                  <a:gd name="adj2" fmla="val 16364570"/>
                </a:avLst>
              </a:prstGeom>
              <a:noFill/>
              <a:ln w="19050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6" name="Rectangle 65"/>
              <p:cNvSpPr/>
              <p:nvPr/>
            </p:nvSpPr>
            <p:spPr>
              <a:xfrm>
                <a:off x="2590800" y="2038350"/>
                <a:ext cx="1143000" cy="584775"/>
              </a:xfrm>
              <a:prstGeom prst="rect">
                <a:avLst/>
              </a:prstGeom>
            </p:spPr>
            <p:txBody>
              <a:bodyPr wrap="square">
                <a:spAutoFit/>
              </a:bodyPr>
              <a:lstStyle/>
              <a:p>
                <a:r>
                  <a:rPr lang="en-US" sz="3200" b="1" dirty="0">
                    <a:solidFill>
                      <a:schemeClr val="accent6">
                        <a:lumMod val="75000"/>
                      </a:schemeClr>
                    </a:solidFill>
                    <a:latin typeface="VAG Rounded" pitchFamily="34" charset="0"/>
                  </a:rPr>
                  <a:t>100</a:t>
                </a:r>
                <a:r>
                  <a:rPr lang="en-US" b="1" dirty="0">
                    <a:solidFill>
                      <a:schemeClr val="accent6">
                        <a:lumMod val="75000"/>
                      </a:schemeClr>
                    </a:solidFill>
                    <a:latin typeface="VAG Rounded" pitchFamily="34" charset="0"/>
                  </a:rPr>
                  <a:t>%</a:t>
                </a:r>
                <a:endParaRPr lang="en-US" sz="3200" dirty="0">
                  <a:solidFill>
                    <a:schemeClr val="accent6">
                      <a:lumMod val="75000"/>
                    </a:schemeClr>
                  </a:solidFill>
                </a:endParaRPr>
              </a:p>
            </p:txBody>
          </p:sp>
        </p:grpSp>
        <p:sp>
          <p:nvSpPr>
            <p:cNvPr id="46" name="Right Bracket 45"/>
            <p:cNvSpPr/>
            <p:nvPr/>
          </p:nvSpPr>
          <p:spPr>
            <a:xfrm rot="5400000">
              <a:off x="6534798" y="2209804"/>
              <a:ext cx="190498" cy="3200400"/>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49" name="Rectangle 48"/>
            <p:cNvSpPr/>
            <p:nvPr/>
          </p:nvSpPr>
          <p:spPr>
            <a:xfrm>
              <a:off x="5029847" y="3867154"/>
              <a:ext cx="3200400" cy="369332"/>
            </a:xfrm>
            <a:prstGeom prst="rect">
              <a:avLst/>
            </a:prstGeom>
            <a:noFill/>
          </p:spPr>
          <p:txBody>
            <a:bodyPr wrap="square">
              <a:spAutoFit/>
            </a:bodyPr>
            <a:lstStyle/>
            <a:p>
              <a:pPr algn="ctr"/>
              <a:r>
                <a:rPr lang="ar-BH"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rPr>
                <a:t>تسديد القرض خلال 3 سنوات</a:t>
              </a:r>
              <a:endParaRPr lang="en-US"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cxnSp>
        <p:nvCxnSpPr>
          <p:cNvPr id="56" name="Straight Connector 55"/>
          <p:cNvCxnSpPr/>
          <p:nvPr/>
        </p:nvCxnSpPr>
        <p:spPr bwMode="auto">
          <a:xfrm flipV="1">
            <a:off x="5029200" y="2573650"/>
            <a:ext cx="0" cy="1201294"/>
          </a:xfrm>
          <a:prstGeom prst="line">
            <a:avLst/>
          </a:prstGeom>
          <a:blipFill dpi="0" rotWithShape="0">
            <a:blip r:embed="rId3"/>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1" name="Group 70"/>
          <p:cNvGrpSpPr/>
          <p:nvPr/>
        </p:nvGrpSpPr>
        <p:grpSpPr>
          <a:xfrm>
            <a:off x="376822" y="2152650"/>
            <a:ext cx="3903835" cy="2083836"/>
            <a:chOff x="4876153" y="1962150"/>
            <a:chExt cx="3903835" cy="2083836"/>
          </a:xfrm>
        </p:grpSpPr>
        <p:grpSp>
          <p:nvGrpSpPr>
            <p:cNvPr id="72" name="Group 71"/>
            <p:cNvGrpSpPr/>
            <p:nvPr/>
          </p:nvGrpSpPr>
          <p:grpSpPr>
            <a:xfrm>
              <a:off x="5202820" y="2247933"/>
              <a:ext cx="2005511" cy="874606"/>
              <a:chOff x="4669420" y="1961977"/>
              <a:chExt cx="2005511" cy="874606"/>
            </a:xfrm>
          </p:grpSpPr>
          <p:sp>
            <p:nvSpPr>
              <p:cNvPr id="82" name="Rectangle 81"/>
              <p:cNvSpPr/>
              <p:nvPr/>
            </p:nvSpPr>
            <p:spPr>
              <a:xfrm>
                <a:off x="4949779" y="1961977"/>
                <a:ext cx="1611339" cy="461665"/>
              </a:xfrm>
              <a:prstGeom prst="rect">
                <a:avLst/>
              </a:prstGeom>
            </p:spPr>
            <p:txBody>
              <a:bodyPr wrap="none">
                <a:spAutoFit/>
              </a:bodyPr>
              <a:lstStyle/>
              <a:p>
                <a:r>
                  <a:rPr lang="en-US" sz="2400" b="1" dirty="0">
                    <a:solidFill>
                      <a:srgbClr val="531E32"/>
                    </a:solidFill>
                    <a:latin typeface="VAG Rounded" pitchFamily="34" charset="0"/>
                  </a:rPr>
                  <a:t>BD 30,000</a:t>
                </a:r>
                <a:endParaRPr lang="en-US" sz="2400" dirty="0">
                  <a:solidFill>
                    <a:srgbClr val="531E32"/>
                  </a:solidFill>
                </a:endParaRPr>
              </a:p>
            </p:txBody>
          </p:sp>
          <p:sp>
            <p:nvSpPr>
              <p:cNvPr id="83" name="Rectangle 82"/>
              <p:cNvSpPr/>
              <p:nvPr/>
            </p:nvSpPr>
            <p:spPr>
              <a:xfrm>
                <a:off x="4949779" y="2374918"/>
                <a:ext cx="1725152" cy="461665"/>
              </a:xfrm>
              <a:prstGeom prst="rect">
                <a:avLst/>
              </a:prstGeom>
            </p:spPr>
            <p:txBody>
              <a:bodyPr wrap="none">
                <a:spAutoFit/>
              </a:bodyPr>
              <a:lstStyle/>
              <a:p>
                <a:r>
                  <a:rPr lang="en-US" sz="2400" b="1" dirty="0">
                    <a:solidFill>
                      <a:srgbClr val="531E32"/>
                    </a:solidFill>
                    <a:latin typeface="VAG Rounded" pitchFamily="34" charset="0"/>
                  </a:rPr>
                  <a:t>BD 100,000</a:t>
                </a:r>
                <a:endParaRPr lang="en-US" sz="2400" dirty="0">
                  <a:solidFill>
                    <a:srgbClr val="531E32"/>
                  </a:solidFill>
                </a:endParaRPr>
              </a:p>
            </p:txBody>
          </p:sp>
          <p:sp>
            <p:nvSpPr>
              <p:cNvPr id="84" name="Rectangle 83"/>
              <p:cNvSpPr/>
              <p:nvPr/>
            </p:nvSpPr>
            <p:spPr>
              <a:xfrm>
                <a:off x="4669420" y="2063851"/>
                <a:ext cx="325730" cy="276999"/>
              </a:xfrm>
              <a:prstGeom prst="rect">
                <a:avLst/>
              </a:prstGeom>
            </p:spPr>
            <p:txBody>
              <a:bodyPr wrap="none">
                <a:spAutoFit/>
              </a:bodyPr>
              <a:lstStyle/>
              <a:p>
                <a:r>
                  <a:rPr lang="ar-BH" sz="1200" dirty="0">
                    <a:solidFill>
                      <a:srgbClr val="FFFFFF">
                        <a:lumMod val="50000"/>
                      </a:srgbClr>
                    </a:solidFill>
                    <a:latin typeface="VAG Rounded" pitchFamily="34" charset="0"/>
                  </a:rPr>
                  <a:t>من</a:t>
                </a:r>
                <a:endParaRPr lang="en-US" sz="1200" dirty="0">
                  <a:solidFill>
                    <a:srgbClr val="FFFFFF">
                      <a:lumMod val="50000"/>
                    </a:srgbClr>
                  </a:solidFill>
                </a:endParaRPr>
              </a:p>
            </p:txBody>
          </p:sp>
          <p:sp>
            <p:nvSpPr>
              <p:cNvPr id="85" name="Rectangle 84"/>
              <p:cNvSpPr/>
              <p:nvPr/>
            </p:nvSpPr>
            <p:spPr>
              <a:xfrm>
                <a:off x="4673733" y="2465465"/>
                <a:ext cx="338554" cy="276999"/>
              </a:xfrm>
              <a:prstGeom prst="rect">
                <a:avLst/>
              </a:prstGeom>
            </p:spPr>
            <p:txBody>
              <a:bodyPr wrap="none">
                <a:spAutoFit/>
              </a:bodyPr>
              <a:lstStyle/>
              <a:p>
                <a:r>
                  <a:rPr lang="ar-BH" sz="1200" dirty="0">
                    <a:solidFill>
                      <a:srgbClr val="FFFFFF">
                        <a:lumMod val="50000"/>
                      </a:srgbClr>
                    </a:solidFill>
                    <a:latin typeface="VAG Rounded" pitchFamily="34" charset="0"/>
                  </a:rPr>
                  <a:t>إلى</a:t>
                </a:r>
                <a:endParaRPr lang="en-US" sz="1200" dirty="0">
                  <a:solidFill>
                    <a:srgbClr val="FFFFFF">
                      <a:lumMod val="50000"/>
                    </a:srgbClr>
                  </a:solidFill>
                </a:endParaRPr>
              </a:p>
            </p:txBody>
          </p:sp>
        </p:grpSp>
        <p:grpSp>
          <p:nvGrpSpPr>
            <p:cNvPr id="73" name="Group 72"/>
            <p:cNvGrpSpPr/>
            <p:nvPr/>
          </p:nvGrpSpPr>
          <p:grpSpPr>
            <a:xfrm>
              <a:off x="7424157" y="1962150"/>
              <a:ext cx="1355831" cy="1272091"/>
              <a:chOff x="2377969" y="1833059"/>
              <a:chExt cx="1355831" cy="1272091"/>
            </a:xfrm>
          </p:grpSpPr>
          <p:sp>
            <p:nvSpPr>
              <p:cNvPr id="77" name="Oval 76"/>
              <p:cNvSpPr/>
              <p:nvPr/>
            </p:nvSpPr>
            <p:spPr>
              <a:xfrm>
                <a:off x="2516763" y="1833059"/>
                <a:ext cx="1078593" cy="107859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Rectangle 77"/>
              <p:cNvSpPr/>
              <p:nvPr/>
            </p:nvSpPr>
            <p:spPr>
              <a:xfrm>
                <a:off x="2377969" y="1951344"/>
                <a:ext cx="1355831" cy="1153806"/>
              </a:xfrm>
              <a:prstGeom prst="rect">
                <a:avLst/>
              </a:prstGeom>
              <a:noFill/>
            </p:spPr>
            <p:txBody>
              <a:bodyPr wrap="none" lIns="91440" tIns="45720" rIns="91440" bIns="45720">
                <a:prstTxWarp prst="textArchDown">
                  <a:avLst>
                    <a:gd name="adj" fmla="val 1547209"/>
                  </a:avLst>
                </a:prstTxWarp>
                <a:spAutoFit/>
              </a:bodyPr>
              <a:lstStyle/>
              <a:p>
                <a:pPr algn="ctr"/>
                <a:r>
                  <a:rPr lang="ar-BH" sz="1200"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rPr>
                  <a:t>دعم الأرباح</a:t>
                </a:r>
                <a:endParaRPr lang="en-US" sz="1200" cap="none" spc="0" dirty="0">
                  <a:ln w="12700">
                    <a:noFill/>
                    <a:prstDash val="solid"/>
                  </a:ln>
                  <a:solidFill>
                    <a:schemeClr val="bg1">
                      <a:lumMod val="50000"/>
                    </a:schemeClr>
                  </a:solidFill>
                  <a:effectLst/>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79" name="Arc 78"/>
              <p:cNvSpPr/>
              <p:nvPr/>
            </p:nvSpPr>
            <p:spPr>
              <a:xfrm flipH="1" flipV="1">
                <a:off x="2548218" y="1888240"/>
                <a:ext cx="979818" cy="966466"/>
              </a:xfrm>
              <a:prstGeom prst="arc">
                <a:avLst>
                  <a:gd name="adj1" fmla="val 5124036"/>
                  <a:gd name="adj2" fmla="val 16364570"/>
                </a:avLst>
              </a:prstGeom>
              <a:noFill/>
              <a:ln w="19050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80" name="Arc 79"/>
              <p:cNvSpPr/>
              <p:nvPr/>
            </p:nvSpPr>
            <p:spPr>
              <a:xfrm flipV="1">
                <a:off x="2548218" y="1888240"/>
                <a:ext cx="979818" cy="966466"/>
              </a:xfrm>
              <a:prstGeom prst="arc">
                <a:avLst>
                  <a:gd name="adj1" fmla="val 5328681"/>
                  <a:gd name="adj2" fmla="val 18939884"/>
                </a:avLst>
              </a:prstGeom>
              <a:noFill/>
              <a:ln w="19050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81" name="Rectangle 80"/>
              <p:cNvSpPr/>
              <p:nvPr/>
            </p:nvSpPr>
            <p:spPr>
              <a:xfrm>
                <a:off x="2603129" y="2038350"/>
                <a:ext cx="1037483" cy="646331"/>
              </a:xfrm>
              <a:prstGeom prst="rect">
                <a:avLst/>
              </a:prstGeom>
            </p:spPr>
            <p:txBody>
              <a:bodyPr wrap="square">
                <a:spAutoFit/>
              </a:bodyPr>
              <a:lstStyle/>
              <a:p>
                <a:r>
                  <a:rPr lang="en-US" sz="3600" b="1" dirty="0">
                    <a:solidFill>
                      <a:schemeClr val="accent6">
                        <a:lumMod val="75000"/>
                      </a:schemeClr>
                    </a:solidFill>
                    <a:latin typeface="VAG Rounded" pitchFamily="34" charset="0"/>
                  </a:rPr>
                  <a:t>60</a:t>
                </a:r>
                <a:r>
                  <a:rPr lang="en-US" sz="2000" b="1" dirty="0">
                    <a:solidFill>
                      <a:schemeClr val="accent6">
                        <a:lumMod val="75000"/>
                      </a:schemeClr>
                    </a:solidFill>
                    <a:latin typeface="VAG Rounded" pitchFamily="34" charset="0"/>
                  </a:rPr>
                  <a:t>%</a:t>
                </a:r>
                <a:endParaRPr lang="en-US" sz="3600" dirty="0">
                  <a:solidFill>
                    <a:schemeClr val="accent6">
                      <a:lumMod val="75000"/>
                    </a:schemeClr>
                  </a:solidFill>
                </a:endParaRPr>
              </a:p>
            </p:txBody>
          </p:sp>
        </p:grpSp>
        <p:sp>
          <p:nvSpPr>
            <p:cNvPr id="74" name="Right Bracket 73"/>
            <p:cNvSpPr/>
            <p:nvPr/>
          </p:nvSpPr>
          <p:spPr>
            <a:xfrm rot="5400000">
              <a:off x="6381751" y="2019304"/>
              <a:ext cx="190498" cy="3200400"/>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75" name="Rectangle 74"/>
            <p:cNvSpPr/>
            <p:nvPr/>
          </p:nvSpPr>
          <p:spPr>
            <a:xfrm>
              <a:off x="4876800" y="3676654"/>
              <a:ext cx="3200400" cy="369332"/>
            </a:xfrm>
            <a:prstGeom prst="rect">
              <a:avLst/>
            </a:prstGeom>
            <a:noFill/>
          </p:spPr>
          <p:txBody>
            <a:bodyPr wrap="square">
              <a:spAutoFit/>
            </a:bodyPr>
            <a:lstStyle/>
            <a:p>
              <a:pPr algn="ctr"/>
              <a:r>
                <a:rPr lang="ar-BH"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rPr>
                <a:t>تسديد القرض خلال 10 سنوات</a:t>
              </a:r>
              <a:endParaRPr lang="en-US"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76" name="Straight Connector 75"/>
            <p:cNvCxnSpPr/>
            <p:nvPr/>
          </p:nvCxnSpPr>
          <p:spPr bwMode="auto">
            <a:xfrm flipV="1">
              <a:off x="4876153" y="2383150"/>
              <a:ext cx="0" cy="1201294"/>
            </a:xfrm>
            <a:prstGeom prst="line">
              <a:avLst/>
            </a:prstGeom>
            <a:blipFill dpi="0" rotWithShape="0">
              <a:blip r:embed="rId3"/>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2375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Oval 51"/>
          <p:cNvSpPr/>
          <p:nvPr/>
        </p:nvSpPr>
        <p:spPr>
          <a:xfrm>
            <a:off x="3491733"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Oval 52"/>
          <p:cNvSpPr/>
          <p:nvPr/>
        </p:nvSpPr>
        <p:spPr>
          <a:xfrm>
            <a:off x="1435102" y="1082576"/>
            <a:ext cx="1834282" cy="183428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Arc 55"/>
          <p:cNvSpPr/>
          <p:nvPr/>
        </p:nvSpPr>
        <p:spPr>
          <a:xfrm>
            <a:off x="1543303" y="1200332"/>
            <a:ext cx="1617882" cy="1595835"/>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84" name="Arc 83"/>
          <p:cNvSpPr/>
          <p:nvPr/>
        </p:nvSpPr>
        <p:spPr>
          <a:xfrm flipV="1">
            <a:off x="1326379" y="1022551"/>
            <a:ext cx="2072506" cy="2050777"/>
          </a:xfrm>
          <a:prstGeom prst="arc">
            <a:avLst>
              <a:gd name="adj1" fmla="val 10736724"/>
              <a:gd name="adj2" fmla="val 284"/>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85" name="Arc 84"/>
          <p:cNvSpPr/>
          <p:nvPr/>
        </p:nvSpPr>
        <p:spPr>
          <a:xfrm>
            <a:off x="3398884" y="962040"/>
            <a:ext cx="2072506" cy="2050777"/>
          </a:xfrm>
          <a:prstGeom prst="arc">
            <a:avLst>
              <a:gd name="adj1" fmla="val 11115770"/>
              <a:gd name="adj2" fmla="val 21299621"/>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90" name="Arc 89"/>
          <p:cNvSpPr/>
          <p:nvPr/>
        </p:nvSpPr>
        <p:spPr>
          <a:xfrm flipV="1">
            <a:off x="3618117" y="1200332"/>
            <a:ext cx="1617882" cy="1595835"/>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95" name="Arc 94"/>
          <p:cNvSpPr/>
          <p:nvPr/>
        </p:nvSpPr>
        <p:spPr>
          <a:xfrm>
            <a:off x="1527613" y="934839"/>
            <a:ext cx="1617882" cy="1595835"/>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96" name="Arc 95"/>
          <p:cNvSpPr/>
          <p:nvPr/>
        </p:nvSpPr>
        <p:spPr>
          <a:xfrm flipV="1">
            <a:off x="3585906" y="1477494"/>
            <a:ext cx="1617882" cy="1595835"/>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pic>
        <p:nvPicPr>
          <p:cNvPr id="97" name="Picture 2" descr="Image result for business developmen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286" y="1219741"/>
            <a:ext cx="1427829" cy="1427829"/>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5528824" y="1765084"/>
            <a:ext cx="1730337" cy="584775"/>
          </a:xfrm>
          <a:prstGeom prst="rect">
            <a:avLst/>
          </a:prstGeom>
        </p:spPr>
        <p:txBody>
          <a:bodyPr wrap="square">
            <a:spAutoFit/>
          </a:bodyPr>
          <a:lstStyle/>
          <a:p>
            <a:pPr algn="ctr"/>
            <a:r>
              <a:rPr lang="en-US" sz="1600" dirty="0">
                <a:solidFill>
                  <a:schemeClr val="tx1">
                    <a:lumMod val="75000"/>
                    <a:lumOff val="25000"/>
                  </a:schemeClr>
                </a:solidFill>
                <a:latin typeface="+mj-lt"/>
              </a:rPr>
              <a:t>TWS</a:t>
            </a:r>
          </a:p>
          <a:p>
            <a:pPr algn="ctr"/>
            <a:r>
              <a:rPr lang="en-US" sz="1600" dirty="0">
                <a:solidFill>
                  <a:schemeClr val="tx1">
                    <a:lumMod val="75000"/>
                    <a:lumOff val="25000"/>
                  </a:schemeClr>
                </a:solidFill>
                <a:latin typeface="+mj-lt"/>
              </a:rPr>
              <a:t>TAQDEER</a:t>
            </a:r>
          </a:p>
        </p:txBody>
      </p:sp>
      <p:cxnSp>
        <p:nvCxnSpPr>
          <p:cNvPr id="110" name="Straight Connector 109"/>
          <p:cNvCxnSpPr/>
          <p:nvPr/>
        </p:nvCxnSpPr>
        <p:spPr>
          <a:xfrm flipH="1">
            <a:off x="5892472" y="2039036"/>
            <a:ext cx="1040989" cy="0"/>
          </a:xfrm>
          <a:prstGeom prst="line">
            <a:avLst/>
          </a:prstGeom>
          <a:noFill/>
          <a:ln w="28575">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sp>
        <p:nvSpPr>
          <p:cNvPr id="111" name="Arc 110"/>
          <p:cNvSpPr/>
          <p:nvPr/>
        </p:nvSpPr>
        <p:spPr>
          <a:xfrm flipV="1">
            <a:off x="5471390" y="1022551"/>
            <a:ext cx="2072506" cy="2050778"/>
          </a:xfrm>
          <a:prstGeom prst="arc">
            <a:avLst>
              <a:gd name="adj1" fmla="val 10736724"/>
              <a:gd name="adj2" fmla="val 284"/>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112" name="Oval 111"/>
          <p:cNvSpPr/>
          <p:nvPr/>
        </p:nvSpPr>
        <p:spPr>
          <a:xfrm>
            <a:off x="5590502" y="1082576"/>
            <a:ext cx="1834282" cy="183428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Arc 112"/>
          <p:cNvSpPr/>
          <p:nvPr/>
        </p:nvSpPr>
        <p:spPr>
          <a:xfrm>
            <a:off x="5698703" y="1200332"/>
            <a:ext cx="1617882" cy="1595836"/>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15" name="Arc 114"/>
          <p:cNvSpPr/>
          <p:nvPr/>
        </p:nvSpPr>
        <p:spPr>
          <a:xfrm>
            <a:off x="5698703" y="934839"/>
            <a:ext cx="1617882" cy="1595836"/>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16" name="Oval 115"/>
          <p:cNvSpPr/>
          <p:nvPr/>
        </p:nvSpPr>
        <p:spPr>
          <a:xfrm>
            <a:off x="5393756"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118" name="Oval 117"/>
          <p:cNvSpPr/>
          <p:nvPr/>
        </p:nvSpPr>
        <p:spPr>
          <a:xfrm>
            <a:off x="3315421"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pic>
        <p:nvPicPr>
          <p:cNvPr id="27" name="Picture 8" descr="Image result for investment line icon"/>
          <p:cNvPicPr>
            <a:picLocks noChangeAspect="1" noChangeArrowheads="1"/>
          </p:cNvPicPr>
          <p:nvPr/>
        </p:nvPicPr>
        <p:blipFill rotWithShape="1">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5967612" y="1376407"/>
            <a:ext cx="1101743" cy="13252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612" r="25582"/>
          <a:stretch/>
        </p:blipFill>
        <p:spPr>
          <a:xfrm>
            <a:off x="1884051" y="1499269"/>
            <a:ext cx="943510" cy="1110756"/>
          </a:xfrm>
          <a:prstGeom prst="rect">
            <a:avLst/>
          </a:prstGeom>
        </p:spPr>
      </p:pic>
      <p:sp>
        <p:nvSpPr>
          <p:cNvPr id="29" name="Rounded Rectangle 28"/>
          <p:cNvSpPr/>
          <p:nvPr/>
        </p:nvSpPr>
        <p:spPr>
          <a:xfrm>
            <a:off x="1557158"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التوظيف وتنمية</a:t>
            </a:r>
            <a:b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الموارد البشرية</a:t>
            </a:r>
            <a:endParaRPr lang="en-US"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0" name="Rounded Rectangle 29"/>
          <p:cNvSpPr/>
          <p:nvPr/>
        </p:nvSpPr>
        <p:spPr>
          <a:xfrm>
            <a:off x="3398884" y="3377655"/>
            <a:ext cx="1994872" cy="618356"/>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دعم بيئة ريادة</a:t>
            </a:r>
            <a:b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الأعمال (القطاع الخاص)</a:t>
            </a:r>
            <a:endParaRPr lang="en-US" sz="1200"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1" name="Rounded Rectangle 30"/>
          <p:cNvSpPr/>
          <p:nvPr/>
        </p:nvSpPr>
        <p:spPr>
          <a:xfrm>
            <a:off x="5741775"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تسهيل الحصول</a:t>
            </a:r>
            <a:b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على التمويل</a:t>
            </a:r>
            <a:endParaRPr lang="en-US"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289736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0" y="297707"/>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تطويـر الأعمــال</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2"/>
          <p:cNvSpPr/>
          <p:nvPr/>
        </p:nvSpPr>
        <p:spPr>
          <a:xfrm>
            <a:off x="184889" y="806736"/>
            <a:ext cx="8700967"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منحة تقدم للشركات من خلال تغطية تكاليف الخدمات او المنتجات</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 التي يحتاجها رائد العمل لبدء، تطوير أو تنمية مشروعه. في المجالات التالية :</a:t>
            </a:r>
          </a:p>
        </p:txBody>
      </p:sp>
      <p:grpSp>
        <p:nvGrpSpPr>
          <p:cNvPr id="15" name="Group 14">
            <a:extLst>
              <a:ext uri="{FF2B5EF4-FFF2-40B4-BE49-F238E27FC236}">
                <a16:creationId xmlns:a16="http://schemas.microsoft.com/office/drawing/2014/main" id="{DD539950-9E4B-43FA-B23A-BF65FA57EEB2}"/>
              </a:ext>
            </a:extLst>
          </p:cNvPr>
          <p:cNvGrpSpPr/>
          <p:nvPr/>
        </p:nvGrpSpPr>
        <p:grpSpPr>
          <a:xfrm>
            <a:off x="285422" y="3548005"/>
            <a:ext cx="8250905" cy="1487682"/>
            <a:chOff x="397669" y="3543902"/>
            <a:chExt cx="8250905" cy="1487682"/>
          </a:xfrm>
        </p:grpSpPr>
        <p:sp>
          <p:nvSpPr>
            <p:cNvPr id="38" name="Rounded Rectangle 14">
              <a:extLst>
                <a:ext uri="{FF2B5EF4-FFF2-40B4-BE49-F238E27FC236}">
                  <a16:creationId xmlns:a16="http://schemas.microsoft.com/office/drawing/2014/main" id="{2E25C09B-94EE-4E9C-B547-958AFFC6AD87}"/>
                </a:ext>
              </a:extLst>
            </p:cNvPr>
            <p:cNvSpPr/>
            <p:nvPr/>
          </p:nvSpPr>
          <p:spPr>
            <a:xfrm>
              <a:off x="442492" y="3864764"/>
              <a:ext cx="1838071" cy="101173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71D655B-34E6-43AC-A46F-FD1C043AD8EA}"/>
                </a:ext>
              </a:extLst>
            </p:cNvPr>
            <p:cNvGrpSpPr/>
            <p:nvPr/>
          </p:nvGrpSpPr>
          <p:grpSpPr>
            <a:xfrm>
              <a:off x="2080079" y="3543902"/>
              <a:ext cx="1149069" cy="1398658"/>
              <a:chOff x="172282" y="3102187"/>
              <a:chExt cx="1189945" cy="1469236"/>
            </a:xfrm>
          </p:grpSpPr>
          <p:pic>
            <p:nvPicPr>
              <p:cNvPr id="56" name="Picture 55"/>
              <p:cNvPicPr>
                <a:picLocks noChangeAspect="1"/>
              </p:cNvPicPr>
              <p:nvPr/>
            </p:nvPicPr>
            <p:blipFill rotWithShape="1">
              <a:blip r:embed="rId3"/>
              <a:srcRect l="43503" t="37801" r="44099" b="38816"/>
              <a:stretch/>
            </p:blipFill>
            <p:spPr>
              <a:xfrm>
                <a:off x="270751" y="3102187"/>
                <a:ext cx="1009409" cy="995144"/>
              </a:xfrm>
              <a:prstGeom prst="ellipse">
                <a:avLst/>
              </a:prstGeom>
            </p:spPr>
          </p:pic>
          <p:sp>
            <p:nvSpPr>
              <p:cNvPr id="65" name="TextBox 64"/>
              <p:cNvSpPr txBox="1"/>
              <p:nvPr/>
            </p:nvSpPr>
            <p:spPr>
              <a:xfrm>
                <a:off x="172282" y="4109758"/>
                <a:ext cx="1189945"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المحاسبـة</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والتدقيــق</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sp>
          <p:nvSpPr>
            <p:cNvPr id="4" name="Rectangle 3">
              <a:extLst>
                <a:ext uri="{FF2B5EF4-FFF2-40B4-BE49-F238E27FC236}">
                  <a16:creationId xmlns:a16="http://schemas.microsoft.com/office/drawing/2014/main" id="{058EA2D7-6CBF-4C45-95EE-FA8FCA5F3372}"/>
                </a:ext>
              </a:extLst>
            </p:cNvPr>
            <p:cNvSpPr/>
            <p:nvPr/>
          </p:nvSpPr>
          <p:spPr>
            <a:xfrm>
              <a:off x="397669" y="3851624"/>
              <a:ext cx="2665886" cy="969496"/>
            </a:xfrm>
            <a:prstGeom prst="rect">
              <a:avLst/>
            </a:prstGeom>
          </p:spPr>
          <p:txBody>
            <a:bodyPr wrap="square">
              <a:spAutoFit/>
            </a:bodyPr>
            <a:lstStyle/>
            <a:p>
              <a:pPr marL="1085850" lvl="2" indent="-171450" algn="r" rtl="1">
                <a:buFont typeface="Arial" panose="020B0604020202020204" pitchFamily="34" charset="0"/>
                <a:buChar char="•"/>
              </a:pPr>
              <a: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 اقل من 4 سنوات : </a:t>
              </a:r>
              <a:r>
                <a:rPr lang="ar-BH" sz="11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100% المحاسبة والتدقيق</a:t>
              </a:r>
            </a:p>
            <a:p>
              <a:pPr lvl="2" algn="r" rtl="1"/>
              <a:endParaRPr lang="ar-BH" sz="11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endParaRPr>
            </a:p>
            <a:p>
              <a:pPr marL="1085850" lvl="2" indent="-171450" algn="r" rtl="1">
                <a:buFont typeface="Arial" panose="020B0604020202020204" pitchFamily="34" charset="0"/>
                <a:buChar char="•"/>
              </a:pPr>
              <a:r>
                <a:rPr lang="en-US"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a:t>
              </a:r>
              <a: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4 سنوات : </a:t>
              </a:r>
            </a:p>
            <a:p>
              <a:pPr lvl="2" algn="ctr" rtl="1"/>
              <a:r>
                <a:rPr lang="ar-BH" sz="11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50 % التدقيق فقط</a:t>
              </a:r>
              <a:endParaRPr lang="ar-BH" sz="11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One" panose="020A0503020102020204" pitchFamily="18" charset="-78"/>
                <a:cs typeface="Andalus" panose="02020603050405020304" pitchFamily="18" charset="-78"/>
              </a:endParaRPr>
            </a:p>
          </p:txBody>
        </p:sp>
        <p:sp>
          <p:nvSpPr>
            <p:cNvPr id="45" name="Rounded Rectangle 14">
              <a:extLst>
                <a:ext uri="{FF2B5EF4-FFF2-40B4-BE49-F238E27FC236}">
                  <a16:creationId xmlns:a16="http://schemas.microsoft.com/office/drawing/2014/main" id="{27821EA6-4829-4BC4-A1BF-4A6E905CFA57}"/>
                </a:ext>
              </a:extLst>
            </p:cNvPr>
            <p:cNvSpPr/>
            <p:nvPr/>
          </p:nvSpPr>
          <p:spPr>
            <a:xfrm>
              <a:off x="6889460" y="4225533"/>
              <a:ext cx="763451" cy="54040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647AF22-E69E-4767-A419-2191BDE52025}"/>
                </a:ext>
              </a:extLst>
            </p:cNvPr>
            <p:cNvSpPr/>
            <p:nvPr/>
          </p:nvSpPr>
          <p:spPr>
            <a:xfrm>
              <a:off x="6962099" y="4323492"/>
              <a:ext cx="846147" cy="338554"/>
            </a:xfrm>
            <a:prstGeom prst="rect">
              <a:avLst/>
            </a:prstGeom>
          </p:spPr>
          <p:txBody>
            <a:bodyPr wrap="square">
              <a:spAutoFit/>
            </a:bodyPr>
            <a:lstStyle/>
            <a:p>
              <a:r>
                <a:rPr lang="ar-BH" sz="16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100</a:t>
              </a:r>
              <a: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a:t>
              </a:r>
              <a:endParaRPr lang="en-US"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endParaRPr>
            </a:p>
          </p:txBody>
        </p:sp>
        <p:sp>
          <p:nvSpPr>
            <p:cNvPr id="47" name="Rounded Rectangle 14">
              <a:extLst>
                <a:ext uri="{FF2B5EF4-FFF2-40B4-BE49-F238E27FC236}">
                  <a16:creationId xmlns:a16="http://schemas.microsoft.com/office/drawing/2014/main" id="{E76EC0AB-625B-429C-AF63-96C9365F80B7}"/>
                </a:ext>
              </a:extLst>
            </p:cNvPr>
            <p:cNvSpPr/>
            <p:nvPr/>
          </p:nvSpPr>
          <p:spPr>
            <a:xfrm>
              <a:off x="3618135" y="4275897"/>
              <a:ext cx="1512541" cy="58461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02863BA-089F-4A32-97CB-49A1A106EC6C}"/>
                </a:ext>
              </a:extLst>
            </p:cNvPr>
            <p:cNvGrpSpPr/>
            <p:nvPr/>
          </p:nvGrpSpPr>
          <p:grpSpPr>
            <a:xfrm>
              <a:off x="4876123" y="3604601"/>
              <a:ext cx="1106904" cy="1426983"/>
              <a:chOff x="7788170" y="3084002"/>
              <a:chExt cx="1146280" cy="1498990"/>
            </a:xfrm>
          </p:grpSpPr>
          <p:pic>
            <p:nvPicPr>
              <p:cNvPr id="3082" name="Picture 10" descr="Image result for quality fla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054" y="3084002"/>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7788170" y="4121327"/>
                <a:ext cx="11462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تحسيـن</a:t>
                </a:r>
                <a:br>
                  <a:rPr lang="ar-BH" dirty="0">
                    <a:latin typeface="GE SS Two Light" panose="020A0503020102020204" pitchFamily="18" charset="-78"/>
                    <a:ea typeface="GE SS Two Light" panose="020A0503020102020204" pitchFamily="18" charset="-78"/>
                    <a:cs typeface="GE SS Two Light" panose="020A0503020102020204" pitchFamily="18" charset="-78"/>
                  </a:rPr>
                </a:br>
                <a:r>
                  <a:rPr lang="ar-BH" dirty="0">
                    <a:latin typeface="GE SS Two Light" panose="020A0503020102020204" pitchFamily="18" charset="-78"/>
                    <a:ea typeface="GE SS Two Light" panose="020A0503020102020204" pitchFamily="18" charset="-78"/>
                    <a:cs typeface="GE SS Two Light" panose="020A0503020102020204" pitchFamily="18" charset="-78"/>
                  </a:rPr>
                  <a:t>الجـودة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sp>
          <p:nvSpPr>
            <p:cNvPr id="8" name="Rectangle 7">
              <a:extLst>
                <a:ext uri="{FF2B5EF4-FFF2-40B4-BE49-F238E27FC236}">
                  <a16:creationId xmlns:a16="http://schemas.microsoft.com/office/drawing/2014/main" id="{2E78B51E-D5BF-49D4-8396-1CD215C30F09}"/>
                </a:ext>
              </a:extLst>
            </p:cNvPr>
            <p:cNvSpPr/>
            <p:nvPr/>
          </p:nvSpPr>
          <p:spPr>
            <a:xfrm>
              <a:off x="3562292" y="4291720"/>
              <a:ext cx="2018081" cy="584775"/>
            </a:xfrm>
            <a:prstGeom prst="rect">
              <a:avLst/>
            </a:prstGeom>
          </p:spPr>
          <p:txBody>
            <a:bodyPr wrap="square">
              <a:spAutoFit/>
            </a:bodyPr>
            <a:lstStyle/>
            <a:p>
              <a:pPr lvl="1" algn="r" rtl="1"/>
              <a:r>
                <a:rPr lang="ar-BH" sz="16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100</a:t>
              </a:r>
              <a: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 تكلفة الشهادة</a:t>
              </a:r>
              <a:b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br>
              <a:r>
                <a:rPr lang="ar-BH" sz="16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50</a:t>
              </a:r>
              <a:r>
                <a:rPr lang="ar-BH" sz="1200" b="1" dirty="0">
                  <a:solidFill>
                    <a:srgbClr val="C00000"/>
                  </a:solidFill>
                  <a:effectLst>
                    <a:outerShdw blurRad="38100" dist="38100" dir="2700000" algn="tl">
                      <a:srgbClr val="000000">
                        <a:alpha val="43137"/>
                      </a:srgbClr>
                    </a:outerShdw>
                  </a:effectLst>
                  <a:latin typeface="VAG Rounded" panose="02000403040000020004" pitchFamily="2" charset="0"/>
                  <a:ea typeface="GE Dinar Two" pitchFamily="18" charset="-78"/>
                  <a:cs typeface="GE Dinar Two" pitchFamily="18" charset="-78"/>
                </a:rPr>
                <a:t>% الإستشارة</a:t>
              </a:r>
            </a:p>
          </p:txBody>
        </p:sp>
        <p:grpSp>
          <p:nvGrpSpPr>
            <p:cNvPr id="20" name="Group 19">
              <a:extLst>
                <a:ext uri="{FF2B5EF4-FFF2-40B4-BE49-F238E27FC236}">
                  <a16:creationId xmlns:a16="http://schemas.microsoft.com/office/drawing/2014/main" id="{9D602518-13FD-4F6B-B8A2-891F5B5C7129}"/>
                </a:ext>
              </a:extLst>
            </p:cNvPr>
            <p:cNvGrpSpPr/>
            <p:nvPr/>
          </p:nvGrpSpPr>
          <p:grpSpPr>
            <a:xfrm>
              <a:off x="7357695" y="3577658"/>
              <a:ext cx="1290879" cy="1428123"/>
              <a:chOff x="6891053" y="137579"/>
              <a:chExt cx="1336800" cy="1500188"/>
            </a:xfrm>
          </p:grpSpPr>
          <p:pic>
            <p:nvPicPr>
              <p:cNvPr id="21" name="Picture 20">
                <a:extLst>
                  <a:ext uri="{FF2B5EF4-FFF2-40B4-BE49-F238E27FC236}">
                    <a16:creationId xmlns:a16="http://schemas.microsoft.com/office/drawing/2014/main" id="{2F0034AF-1DF4-421B-8170-E8FE5268231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56533" y="137579"/>
                <a:ext cx="1005840" cy="1005840"/>
              </a:xfrm>
              <a:prstGeom prst="rect">
                <a:avLst/>
              </a:prstGeom>
            </p:spPr>
          </p:pic>
          <p:sp>
            <p:nvSpPr>
              <p:cNvPr id="22" name="TextBox 21">
                <a:extLst>
                  <a:ext uri="{FF2B5EF4-FFF2-40B4-BE49-F238E27FC236}">
                    <a16:creationId xmlns:a16="http://schemas.microsoft.com/office/drawing/2014/main" id="{C66D53BC-657F-40F4-9617-0B5F28176910}"/>
                  </a:ext>
                </a:extLst>
              </p:cNvPr>
              <p:cNvSpPr txBox="1"/>
              <p:nvPr/>
            </p:nvSpPr>
            <p:spPr>
              <a:xfrm>
                <a:off x="6891053" y="1176102"/>
                <a:ext cx="133680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الحوسبة السحابية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grpSp>
        <p:nvGrpSpPr>
          <p:cNvPr id="13" name="Group 12">
            <a:extLst>
              <a:ext uri="{FF2B5EF4-FFF2-40B4-BE49-F238E27FC236}">
                <a16:creationId xmlns:a16="http://schemas.microsoft.com/office/drawing/2014/main" id="{9D537409-A224-4E92-9B71-810143C876B7}"/>
              </a:ext>
            </a:extLst>
          </p:cNvPr>
          <p:cNvGrpSpPr/>
          <p:nvPr/>
        </p:nvGrpSpPr>
        <p:grpSpPr>
          <a:xfrm>
            <a:off x="262342" y="1522949"/>
            <a:ext cx="8058639" cy="1840573"/>
            <a:chOff x="373178" y="1548240"/>
            <a:chExt cx="8058639" cy="1840573"/>
          </a:xfrm>
        </p:grpSpPr>
        <p:grpSp>
          <p:nvGrpSpPr>
            <p:cNvPr id="9" name="Group 8">
              <a:extLst>
                <a:ext uri="{FF2B5EF4-FFF2-40B4-BE49-F238E27FC236}">
                  <a16:creationId xmlns:a16="http://schemas.microsoft.com/office/drawing/2014/main" id="{9F54DF3E-31CA-4FD6-AF96-5266D8DD2278}"/>
                </a:ext>
              </a:extLst>
            </p:cNvPr>
            <p:cNvGrpSpPr/>
            <p:nvPr/>
          </p:nvGrpSpPr>
          <p:grpSpPr>
            <a:xfrm>
              <a:off x="7186607" y="1695779"/>
              <a:ext cx="1182075" cy="1395190"/>
              <a:chOff x="3991074" y="2149570"/>
              <a:chExt cx="1232480" cy="1479832"/>
            </a:xfrm>
          </p:grpSpPr>
          <p:pic>
            <p:nvPicPr>
              <p:cNvPr id="3078" name="Picture 6" descr="https://image.flaticon.com/icons/png/512/237/23738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5971" y="2149570"/>
                <a:ext cx="1012240" cy="101224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991074" y="3167737"/>
                <a:ext cx="12324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الآلات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والمعـدات</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7" name="Group 6">
              <a:extLst>
                <a:ext uri="{FF2B5EF4-FFF2-40B4-BE49-F238E27FC236}">
                  <a16:creationId xmlns:a16="http://schemas.microsoft.com/office/drawing/2014/main" id="{B6336683-5923-49F9-B062-795B9160DA12}"/>
                </a:ext>
              </a:extLst>
            </p:cNvPr>
            <p:cNvGrpSpPr/>
            <p:nvPr/>
          </p:nvGrpSpPr>
          <p:grpSpPr>
            <a:xfrm>
              <a:off x="4521711" y="1691915"/>
              <a:ext cx="1182075" cy="1585339"/>
              <a:chOff x="2806314" y="3093623"/>
              <a:chExt cx="1232480" cy="1681517"/>
            </a:xfrm>
          </p:grpSpPr>
          <p:pic>
            <p:nvPicPr>
              <p:cNvPr id="51" name="Picture 16" descr="https://image.flaticon.com/icons/png/512/224/22459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5959" y="3093623"/>
                <a:ext cx="1012240" cy="101224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806314" y="4128809"/>
                <a:ext cx="1232480" cy="646331"/>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تكنولوجيا المعلومات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والاتصالات</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6" name="Group 5">
              <a:extLst>
                <a:ext uri="{FF2B5EF4-FFF2-40B4-BE49-F238E27FC236}">
                  <a16:creationId xmlns:a16="http://schemas.microsoft.com/office/drawing/2014/main" id="{6D66E848-7CBD-479A-A2AB-79EE33A0A260}"/>
                </a:ext>
              </a:extLst>
            </p:cNvPr>
            <p:cNvGrpSpPr/>
            <p:nvPr/>
          </p:nvGrpSpPr>
          <p:grpSpPr>
            <a:xfrm>
              <a:off x="5871310" y="1684819"/>
              <a:ext cx="1182075" cy="1566718"/>
              <a:chOff x="1438428" y="2543565"/>
              <a:chExt cx="1232480" cy="1661766"/>
            </a:xfrm>
          </p:grpSpPr>
          <p:pic>
            <p:nvPicPr>
              <p:cNvPr id="49" name="Picture 4" descr="Image result for marketing flat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1742" y="2543565"/>
                <a:ext cx="1005910" cy="100591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438428" y="3559000"/>
                <a:ext cx="1232480" cy="646331"/>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التسويق والهوية</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التجـارية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10" name="Group 9">
              <a:extLst>
                <a:ext uri="{FF2B5EF4-FFF2-40B4-BE49-F238E27FC236}">
                  <a16:creationId xmlns:a16="http://schemas.microsoft.com/office/drawing/2014/main" id="{074C6FC9-2C0C-48A4-B9BE-F898DC85F936}"/>
                </a:ext>
              </a:extLst>
            </p:cNvPr>
            <p:cNvGrpSpPr/>
            <p:nvPr/>
          </p:nvGrpSpPr>
          <p:grpSpPr>
            <a:xfrm>
              <a:off x="2977489" y="1675805"/>
              <a:ext cx="1282129" cy="1418141"/>
              <a:chOff x="5093079" y="3084002"/>
              <a:chExt cx="1336800" cy="1504175"/>
            </a:xfrm>
          </p:grpSpPr>
          <p:pic>
            <p:nvPicPr>
              <p:cNvPr id="42" name="Picture 2" descr="https://icon-icons.com/icons2/474/PNG/512/hand-shopping-bag_4687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1462" y="3084002"/>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093079" y="4126512"/>
                <a:ext cx="133680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المشـاركة في</a:t>
                </a:r>
                <a:br>
                  <a:rPr lang="ar-BH" dirty="0">
                    <a:latin typeface="GE SS Two Light" panose="020A0503020102020204" pitchFamily="18" charset="-78"/>
                    <a:ea typeface="GE SS Two Light" panose="020A0503020102020204" pitchFamily="18" charset="-78"/>
                    <a:cs typeface="GE SS Two Light" panose="020A0503020102020204" pitchFamily="18" charset="-78"/>
                  </a:rPr>
                </a:br>
                <a:r>
                  <a:rPr lang="ar-BH" dirty="0">
                    <a:latin typeface="GE SS Two Light" panose="020A0503020102020204" pitchFamily="18" charset="-78"/>
                    <a:ea typeface="GE SS Two Light" panose="020A0503020102020204" pitchFamily="18" charset="-78"/>
                    <a:cs typeface="GE SS Two Light" panose="020A0503020102020204" pitchFamily="18" charset="-78"/>
                  </a:rPr>
                  <a:t>المعـارض</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11" name="Group 10">
              <a:extLst>
                <a:ext uri="{FF2B5EF4-FFF2-40B4-BE49-F238E27FC236}">
                  <a16:creationId xmlns:a16="http://schemas.microsoft.com/office/drawing/2014/main" id="{9E551A9D-492A-4158-B0B9-30C8CECC604A}"/>
                </a:ext>
              </a:extLst>
            </p:cNvPr>
            <p:cNvGrpSpPr/>
            <p:nvPr/>
          </p:nvGrpSpPr>
          <p:grpSpPr>
            <a:xfrm>
              <a:off x="1576764" y="1709924"/>
              <a:ext cx="1182075" cy="1406007"/>
              <a:chOff x="6467979" y="2540929"/>
              <a:chExt cx="1232480" cy="1491305"/>
            </a:xfrm>
          </p:grpSpPr>
          <p:pic>
            <p:nvPicPr>
              <p:cNvPr id="39" name="Picture 8" descr="Image result for brain flat icon"/>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5258" y="2540929"/>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6467979" y="3570569"/>
                <a:ext cx="12324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الخدمـات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الاستشـارية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sp>
          <p:nvSpPr>
            <p:cNvPr id="32" name="Rectangle 31">
              <a:extLst>
                <a:ext uri="{FF2B5EF4-FFF2-40B4-BE49-F238E27FC236}">
                  <a16:creationId xmlns:a16="http://schemas.microsoft.com/office/drawing/2014/main" id="{10EBD8A8-CC43-47BF-9BDE-68C259F24EF4}"/>
                </a:ext>
              </a:extLst>
            </p:cNvPr>
            <p:cNvSpPr/>
            <p:nvPr/>
          </p:nvSpPr>
          <p:spPr>
            <a:xfrm>
              <a:off x="373178" y="2181466"/>
              <a:ext cx="876247" cy="170489"/>
            </a:xfrm>
            <a:prstGeom prst="rect">
              <a:avLst/>
            </a:prstGeom>
          </p:spPr>
          <p:txBody>
            <a:bodyPr wrap="square">
              <a:spAutoFit/>
            </a:bodyPr>
            <a:lstStyle/>
            <a:p>
              <a:r>
                <a:rPr lang="ar-BH" sz="28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50%</a:t>
              </a:r>
              <a:endParaRPr lang="en-US" sz="28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cxnSp>
          <p:nvCxnSpPr>
            <p:cNvPr id="14" name="Straight Connector 13">
              <a:extLst>
                <a:ext uri="{FF2B5EF4-FFF2-40B4-BE49-F238E27FC236}">
                  <a16:creationId xmlns:a16="http://schemas.microsoft.com/office/drawing/2014/main" id="{9DE6AF1F-A5A8-4074-8D66-3C9DE8445478}"/>
                </a:ext>
              </a:extLst>
            </p:cNvPr>
            <p:cNvCxnSpPr>
              <a:cxnSpLocks/>
            </p:cNvCxnSpPr>
            <p:nvPr/>
          </p:nvCxnSpPr>
          <p:spPr>
            <a:xfrm>
              <a:off x="841109" y="3354275"/>
              <a:ext cx="7590708" cy="345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Right Bracket 39">
              <a:extLst>
                <a:ext uri="{FF2B5EF4-FFF2-40B4-BE49-F238E27FC236}">
                  <a16:creationId xmlns:a16="http://schemas.microsoft.com/office/drawing/2014/main" id="{FA5BD223-0178-4AA0-B2FA-6D5341368B37}"/>
                </a:ext>
              </a:extLst>
            </p:cNvPr>
            <p:cNvSpPr/>
            <p:nvPr/>
          </p:nvSpPr>
          <p:spPr>
            <a:xfrm rot="10800000">
              <a:off x="1156124" y="1548240"/>
              <a:ext cx="885988" cy="1670154"/>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grpSp>
    </p:spTree>
    <p:extLst>
      <p:ext uri="{BB962C8B-B14F-4D97-AF65-F5344CB8AC3E}">
        <p14:creationId xmlns:p14="http://schemas.microsoft.com/office/powerpoint/2010/main" val="31069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187B446F-C539-4679-8345-6D3C037B4849}"/>
              </a:ext>
            </a:extLst>
          </p:cNvPr>
          <p:cNvSpPr txBox="1"/>
          <p:nvPr/>
        </p:nvSpPr>
        <p:spPr>
          <a:xfrm>
            <a:off x="-67960" y="506371"/>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المؤسسات المستفيدة</a:t>
            </a:r>
          </a:p>
        </p:txBody>
      </p:sp>
      <p:grpSp>
        <p:nvGrpSpPr>
          <p:cNvPr id="3" name="Group 2">
            <a:extLst>
              <a:ext uri="{FF2B5EF4-FFF2-40B4-BE49-F238E27FC236}">
                <a16:creationId xmlns:a16="http://schemas.microsoft.com/office/drawing/2014/main" id="{86D3753D-9DAB-416D-AB67-E1E444B72027}"/>
              </a:ext>
            </a:extLst>
          </p:cNvPr>
          <p:cNvGrpSpPr/>
          <p:nvPr/>
        </p:nvGrpSpPr>
        <p:grpSpPr>
          <a:xfrm>
            <a:off x="351548" y="1581987"/>
            <a:ext cx="5592689" cy="3073533"/>
            <a:chOff x="351548" y="1581987"/>
            <a:chExt cx="5592689" cy="3073533"/>
          </a:xfrm>
        </p:grpSpPr>
        <p:sp>
          <p:nvSpPr>
            <p:cNvPr id="17" name="Rectangle 16">
              <a:extLst>
                <a:ext uri="{FF2B5EF4-FFF2-40B4-BE49-F238E27FC236}">
                  <a16:creationId xmlns:a16="http://schemas.microsoft.com/office/drawing/2014/main" id="{AB16BAC2-50A9-496C-80DB-A66903FD1A31}"/>
                </a:ext>
              </a:extLst>
            </p:cNvPr>
            <p:cNvSpPr/>
            <p:nvPr/>
          </p:nvSpPr>
          <p:spPr>
            <a:xfrm>
              <a:off x="511772" y="2350189"/>
              <a:ext cx="3234944" cy="584775"/>
            </a:xfrm>
            <a:prstGeom prst="rect">
              <a:avLst/>
            </a:prstGeom>
          </p:spPr>
          <p:txBody>
            <a:bodyPr wrap="square">
              <a:spAutoFit/>
            </a:bodyPr>
            <a:lstStyle/>
            <a:p>
              <a:pPr algn="ctr"/>
              <a:r>
                <a:rPr lang="ar-BH" sz="1600" b="1" dirty="0">
                  <a:solidFill>
                    <a:prstClr val="black"/>
                  </a:solidFill>
                  <a:latin typeface="GE Dinar One" panose="020A0503020102020204" pitchFamily="18" charset="-78"/>
                  <a:ea typeface="GE Dinar One" panose="020A0503020102020204" pitchFamily="18" charset="-78"/>
                  <a:cs typeface="GE Dinar One" panose="020A0503020102020204" pitchFamily="18" charset="-78"/>
                </a:rPr>
                <a:t>الصغيرة</a:t>
              </a:r>
            </a:p>
            <a:p>
              <a:pPr algn="ctr"/>
              <a:r>
                <a:rPr lang="ar-BH" sz="1600" b="1" dirty="0">
                  <a:solidFill>
                    <a:prstClr val="black"/>
                  </a:solidFill>
                  <a:latin typeface="GE Dinar One" panose="020A0503020102020204" pitchFamily="18" charset="-78"/>
                  <a:ea typeface="GE Dinar One" panose="020A0503020102020204" pitchFamily="18" charset="-78"/>
                  <a:cs typeface="GE Dinar One" panose="020A0503020102020204" pitchFamily="18" charset="-78"/>
                </a:rPr>
                <a:t> و المتوسطة والنامية</a:t>
              </a:r>
              <a:endParaRPr lang="en-US" sz="1600" b="1" dirty="0">
                <a:solidFill>
                  <a:prstClr val="black"/>
                </a:solidFill>
                <a:latin typeface="GE Dinar One" panose="020A0503020102020204" pitchFamily="18" charset="-78"/>
                <a:ea typeface="GE Dinar One" panose="020A0503020102020204" pitchFamily="18" charset="-78"/>
                <a:cs typeface="GE Dinar One" panose="020A0503020102020204" pitchFamily="18" charset="-78"/>
              </a:endParaRPr>
            </a:p>
          </p:txBody>
        </p:sp>
        <p:pic>
          <p:nvPicPr>
            <p:cNvPr id="26" name="Picture 25">
              <a:extLst>
                <a:ext uri="{FF2B5EF4-FFF2-40B4-BE49-F238E27FC236}">
                  <a16:creationId xmlns:a16="http://schemas.microsoft.com/office/drawing/2014/main" id="{18AF953A-B6F5-4F7D-B525-72F643C7E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923" y="1581987"/>
              <a:ext cx="698641" cy="700345"/>
            </a:xfrm>
            <a:prstGeom prst="rect">
              <a:avLst/>
            </a:prstGeom>
          </p:spPr>
        </p:pic>
        <p:pic>
          <p:nvPicPr>
            <p:cNvPr id="28" name="Picture 8" descr="Image result for investment line icon">
              <a:extLst>
                <a:ext uri="{FF2B5EF4-FFF2-40B4-BE49-F238E27FC236}">
                  <a16:creationId xmlns:a16="http://schemas.microsoft.com/office/drawing/2014/main" id="{C6CD1A8A-C825-43E8-906E-151D57B88EB8}"/>
                </a:ext>
              </a:extLst>
            </p:cNvPr>
            <p:cNvPicPr>
              <a:picLocks noChangeAspect="1" noChangeArrowheads="1"/>
            </p:cNvPicPr>
            <p:nvPr/>
          </p:nvPicPr>
          <p:blipFill rotWithShape="1">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5049382" y="3240795"/>
              <a:ext cx="574587" cy="69115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72D4A6D-8ED6-4837-B41D-38B2BF762AD1}"/>
                </a:ext>
              </a:extLst>
            </p:cNvPr>
            <p:cNvSpPr/>
            <p:nvPr/>
          </p:nvSpPr>
          <p:spPr>
            <a:xfrm>
              <a:off x="2980335" y="3470285"/>
              <a:ext cx="1994911" cy="400110"/>
            </a:xfrm>
            <a:prstGeom prst="rect">
              <a:avLst/>
            </a:prstGeom>
          </p:spPr>
          <p:txBody>
            <a:bodyPr wrap="square">
              <a:spAutoFit/>
            </a:bodyPr>
            <a:lstStyle/>
            <a:p>
              <a:pPr algn="r" rtl="1"/>
              <a:r>
                <a:rPr lang="ar-BH" sz="20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مسار “</a:t>
              </a:r>
              <a:r>
                <a:rPr lang="en-US" sz="2000" b="1" dirty="0">
                  <a:solidFill>
                    <a:srgbClr val="C6181F"/>
                  </a:solidFill>
                  <a:latin typeface="Eras Bold ITC" panose="020B0907030504020204" pitchFamily="34" charset="0"/>
                  <a:ea typeface="GE Dinar Two" panose="020A0503020102020204" pitchFamily="18" charset="-78"/>
                  <a:cs typeface="GE Dinar Two" panose="020A0503020102020204" pitchFamily="18" charset="-78"/>
                </a:rPr>
                <a:t>5 </a:t>
              </a:r>
              <a:r>
                <a:rPr lang="ar-BH" sz="20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 </a:t>
              </a:r>
              <a:r>
                <a:rPr lang="en-US" sz="2000" b="1" dirty="0">
                  <a:solidFill>
                    <a:srgbClr val="C6181F"/>
                  </a:solidFill>
                  <a:latin typeface="Eras Bold ITC" panose="020B0907030504020204" pitchFamily="34" charset="0"/>
                  <a:ea typeface="GE Dinar Two" panose="020A0503020102020204" pitchFamily="18" charset="-78"/>
                  <a:cs typeface="GE Dinar Two" panose="020A0503020102020204" pitchFamily="18" charset="-78"/>
                </a:rPr>
                <a:t>K</a:t>
              </a:r>
              <a:r>
                <a:rPr lang="ar-BH" sz="20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a:t>
              </a:r>
              <a:endParaRPr lang="en-US" sz="16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pic>
          <p:nvPicPr>
            <p:cNvPr id="15" name="Picture 14">
              <a:extLst>
                <a:ext uri="{FF2B5EF4-FFF2-40B4-BE49-F238E27FC236}">
                  <a16:creationId xmlns:a16="http://schemas.microsoft.com/office/drawing/2014/main" id="{15A36613-A6D2-42C6-8E48-7A458F70F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0491" y="1581987"/>
              <a:ext cx="719218" cy="720973"/>
            </a:xfrm>
            <a:prstGeom prst="rect">
              <a:avLst/>
            </a:prstGeom>
          </p:spPr>
        </p:pic>
        <p:sp>
          <p:nvSpPr>
            <p:cNvPr id="18" name="Rectangle 17">
              <a:extLst>
                <a:ext uri="{FF2B5EF4-FFF2-40B4-BE49-F238E27FC236}">
                  <a16:creationId xmlns:a16="http://schemas.microsoft.com/office/drawing/2014/main" id="{C1863007-BB20-4ECB-AC1D-74E96DC4265D}"/>
                </a:ext>
              </a:extLst>
            </p:cNvPr>
            <p:cNvSpPr/>
            <p:nvPr/>
          </p:nvSpPr>
          <p:spPr>
            <a:xfrm>
              <a:off x="3393052" y="2480971"/>
              <a:ext cx="2551185" cy="553998"/>
            </a:xfrm>
            <a:prstGeom prst="rect">
              <a:avLst/>
            </a:prstGeom>
          </p:spPr>
          <p:txBody>
            <a:bodyPr wrap="square">
              <a:spAutoFit/>
            </a:bodyPr>
            <a:lstStyle/>
            <a:p>
              <a:pPr algn="ctr"/>
              <a:r>
                <a:rPr lang="ar-BH" sz="1600" b="1" dirty="0">
                  <a:solidFill>
                    <a:prstClr val="black"/>
                  </a:solidFill>
                  <a:latin typeface="GE Dinar One" panose="020A0503020102020204" pitchFamily="18" charset="-78"/>
                  <a:ea typeface="GE Dinar One" panose="020A0503020102020204" pitchFamily="18" charset="-78"/>
                  <a:cs typeface="GE Dinar One" panose="020A0503020102020204" pitchFamily="18" charset="-78"/>
                </a:rPr>
                <a:t>المؤسسات الناشئة</a:t>
              </a:r>
            </a:p>
            <a:p>
              <a:pPr algn="r" rtl="1"/>
              <a:endParaRPr lang="en-US" sz="1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0" name="Picture 8" descr="Image result for investment line icon">
              <a:extLst>
                <a:ext uri="{FF2B5EF4-FFF2-40B4-BE49-F238E27FC236}">
                  <a16:creationId xmlns:a16="http://schemas.microsoft.com/office/drawing/2014/main" id="{92705E0F-BDA4-4F6C-9E5E-4E8072871971}"/>
                </a:ext>
              </a:extLst>
            </p:cNvPr>
            <p:cNvPicPr>
              <a:picLocks noChangeAspect="1" noChangeArrowheads="1"/>
            </p:cNvPicPr>
            <p:nvPr/>
          </p:nvPicPr>
          <p:blipFill rotWithShape="1">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2322799" y="3244471"/>
              <a:ext cx="574587" cy="6911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EDEBB9B-138F-420D-AC78-C5379E75C40A}"/>
                </a:ext>
              </a:extLst>
            </p:cNvPr>
            <p:cNvSpPr/>
            <p:nvPr/>
          </p:nvSpPr>
          <p:spPr>
            <a:xfrm>
              <a:off x="351548" y="3430236"/>
              <a:ext cx="1994911" cy="400110"/>
            </a:xfrm>
            <a:prstGeom prst="rect">
              <a:avLst/>
            </a:prstGeom>
          </p:spPr>
          <p:txBody>
            <a:bodyPr wrap="square">
              <a:spAutoFit/>
            </a:bodyPr>
            <a:lstStyle/>
            <a:p>
              <a:pPr algn="r" rtl="1"/>
              <a:r>
                <a:rPr lang="ar-BH" sz="20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المسار الاعتيادي</a:t>
              </a:r>
              <a:endParaRPr lang="en-US" sz="1600"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9" name="Rectangle 18">
              <a:extLst>
                <a:ext uri="{FF2B5EF4-FFF2-40B4-BE49-F238E27FC236}">
                  <a16:creationId xmlns:a16="http://schemas.microsoft.com/office/drawing/2014/main" id="{8595E9B2-AA1B-422F-9DC0-4181EB9CA83A}"/>
                </a:ext>
              </a:extLst>
            </p:cNvPr>
            <p:cNvSpPr/>
            <p:nvPr/>
          </p:nvSpPr>
          <p:spPr>
            <a:xfrm>
              <a:off x="2031126" y="4347743"/>
              <a:ext cx="2047852" cy="307777"/>
            </a:xfrm>
            <a:prstGeom prst="rect">
              <a:avLst/>
            </a:prstGeom>
          </p:spPr>
          <p:txBody>
            <a:bodyPr wrap="square">
              <a:spAutoFit/>
            </a:bodyPr>
            <a:lstStyle/>
            <a:p>
              <a:pPr algn="ctr" rtl="1"/>
              <a:r>
                <a:rPr lang="ar-BH" sz="1400" b="1" dirty="0">
                  <a:latin typeface="GE Dinar Two" panose="020A0503020102020204" pitchFamily="18" charset="-78"/>
                  <a:ea typeface="GE Dinar Two" panose="020A0503020102020204" pitchFamily="18" charset="-78"/>
                  <a:cs typeface="GE Dinar Two" panose="020A0503020102020204" pitchFamily="18" charset="-78"/>
                </a:rPr>
                <a:t>مرة كل 3 سنوات</a:t>
              </a:r>
              <a:endParaRPr lang="en-US" sz="1400" b="1" dirty="0">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24" name="Right Bracket 23">
              <a:extLst>
                <a:ext uri="{FF2B5EF4-FFF2-40B4-BE49-F238E27FC236}">
                  <a16:creationId xmlns:a16="http://schemas.microsoft.com/office/drawing/2014/main" id="{1AAC4830-DD7D-4ACD-A73B-015191846312}"/>
                </a:ext>
              </a:extLst>
            </p:cNvPr>
            <p:cNvSpPr/>
            <p:nvPr/>
          </p:nvSpPr>
          <p:spPr>
            <a:xfrm rot="5400000">
              <a:off x="2959803" y="2585814"/>
              <a:ext cx="190498" cy="3200400"/>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grpSp>
      <p:grpSp>
        <p:nvGrpSpPr>
          <p:cNvPr id="4" name="Group 3">
            <a:extLst>
              <a:ext uri="{FF2B5EF4-FFF2-40B4-BE49-F238E27FC236}">
                <a16:creationId xmlns:a16="http://schemas.microsoft.com/office/drawing/2014/main" id="{7D3BB812-7939-4FB8-AA15-CB294E8230BA}"/>
              </a:ext>
            </a:extLst>
          </p:cNvPr>
          <p:cNvGrpSpPr/>
          <p:nvPr/>
        </p:nvGrpSpPr>
        <p:grpSpPr>
          <a:xfrm>
            <a:off x="5678117" y="1580245"/>
            <a:ext cx="2583754" cy="3040237"/>
            <a:chOff x="5678117" y="1580245"/>
            <a:chExt cx="2583754" cy="3040237"/>
          </a:xfrm>
        </p:grpSpPr>
        <p:sp>
          <p:nvSpPr>
            <p:cNvPr id="32" name="Rectangle 31">
              <a:extLst>
                <a:ext uri="{FF2B5EF4-FFF2-40B4-BE49-F238E27FC236}">
                  <a16:creationId xmlns:a16="http://schemas.microsoft.com/office/drawing/2014/main" id="{AD58AAF7-69EE-4EC2-8FAF-479E25D745C8}"/>
                </a:ext>
              </a:extLst>
            </p:cNvPr>
            <p:cNvSpPr/>
            <p:nvPr/>
          </p:nvSpPr>
          <p:spPr>
            <a:xfrm>
              <a:off x="5678117" y="3343481"/>
              <a:ext cx="1789724" cy="923330"/>
            </a:xfrm>
            <a:prstGeom prst="rect">
              <a:avLst/>
            </a:prstGeom>
          </p:spPr>
          <p:txBody>
            <a:bodyPr wrap="square">
              <a:spAutoFit/>
            </a:bodyPr>
            <a:lstStyle/>
            <a:p>
              <a:pPr algn="r" rtl="1"/>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الحد الاقصى</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a:p>
              <a:pPr algn="r" rtl="1"/>
              <a:r>
                <a:rPr lang="ar-BH" alt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 5,000</a:t>
              </a: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 دينار </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a:p>
              <a:pPr algn="r" rtl="1"/>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 </a:t>
              </a:r>
            </a:p>
          </p:txBody>
        </p:sp>
        <p:grpSp>
          <p:nvGrpSpPr>
            <p:cNvPr id="2" name="Group 1">
              <a:extLst>
                <a:ext uri="{FF2B5EF4-FFF2-40B4-BE49-F238E27FC236}">
                  <a16:creationId xmlns:a16="http://schemas.microsoft.com/office/drawing/2014/main" id="{146C9EE8-4E1C-4701-B98A-EA5DAA73E30F}"/>
                </a:ext>
              </a:extLst>
            </p:cNvPr>
            <p:cNvGrpSpPr/>
            <p:nvPr/>
          </p:nvGrpSpPr>
          <p:grpSpPr>
            <a:xfrm>
              <a:off x="5710686" y="1580245"/>
              <a:ext cx="2551185" cy="3040237"/>
              <a:chOff x="5710686" y="1580245"/>
              <a:chExt cx="2551185" cy="3040237"/>
            </a:xfrm>
          </p:grpSpPr>
          <p:sp>
            <p:nvSpPr>
              <p:cNvPr id="16" name="Rectangle 15">
                <a:extLst>
                  <a:ext uri="{FF2B5EF4-FFF2-40B4-BE49-F238E27FC236}">
                    <a16:creationId xmlns:a16="http://schemas.microsoft.com/office/drawing/2014/main" id="{331EECF2-EC5F-41D6-B17E-5FD371B311E2}"/>
                  </a:ext>
                </a:extLst>
              </p:cNvPr>
              <p:cNvSpPr/>
              <p:nvPr/>
            </p:nvSpPr>
            <p:spPr>
              <a:xfrm>
                <a:off x="5710686" y="2483405"/>
                <a:ext cx="2551185" cy="553998"/>
              </a:xfrm>
              <a:prstGeom prst="rect">
                <a:avLst/>
              </a:prstGeom>
            </p:spPr>
            <p:txBody>
              <a:bodyPr wrap="square">
                <a:spAutoFit/>
              </a:bodyPr>
              <a:lstStyle/>
              <a:p>
                <a:pPr algn="ctr"/>
                <a:r>
                  <a:rPr lang="ar-BH" sz="1600" b="1" dirty="0">
                    <a:solidFill>
                      <a:prstClr val="black"/>
                    </a:solidFill>
                    <a:latin typeface="GE Dinar One" panose="020A0503020102020204" pitchFamily="18" charset="-78"/>
                    <a:ea typeface="GE Dinar One" panose="020A0503020102020204" pitchFamily="18" charset="-78"/>
                    <a:cs typeface="GE Dinar One" panose="020A0503020102020204" pitchFamily="18" charset="-78"/>
                  </a:rPr>
                  <a:t>السجلات الإفتراضية</a:t>
                </a:r>
              </a:p>
              <a:p>
                <a:pPr algn="r" rtl="1"/>
                <a:endParaRPr lang="en-US" sz="1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23" name="Straight Connector 22">
                <a:extLst>
                  <a:ext uri="{FF2B5EF4-FFF2-40B4-BE49-F238E27FC236}">
                    <a16:creationId xmlns:a16="http://schemas.microsoft.com/office/drawing/2014/main" id="{6C30999D-6513-4E5D-8BDE-D51EFD382326}"/>
                  </a:ext>
                </a:extLst>
              </p:cNvPr>
              <p:cNvCxnSpPr>
                <a:cxnSpLocks/>
              </p:cNvCxnSpPr>
              <p:nvPr/>
            </p:nvCxnSpPr>
            <p:spPr>
              <a:xfrm>
                <a:off x="5878286" y="1621783"/>
                <a:ext cx="0" cy="298568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12AF9DC-0799-4D24-862B-B5F1829BF1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2616" y="1580245"/>
                <a:ext cx="707327" cy="709053"/>
              </a:xfrm>
              <a:prstGeom prst="rect">
                <a:avLst/>
              </a:prstGeom>
            </p:spPr>
          </p:pic>
          <p:pic>
            <p:nvPicPr>
              <p:cNvPr id="27" name="Picture 8" descr="Image result for investment line icon">
                <a:extLst>
                  <a:ext uri="{FF2B5EF4-FFF2-40B4-BE49-F238E27FC236}">
                    <a16:creationId xmlns:a16="http://schemas.microsoft.com/office/drawing/2014/main" id="{86823300-23B2-4971-807C-9253E1EDA0AD}"/>
                  </a:ext>
                </a:extLst>
              </p:cNvPr>
              <p:cNvPicPr>
                <a:picLocks noChangeAspect="1" noChangeArrowheads="1"/>
              </p:cNvPicPr>
              <p:nvPr/>
            </p:nvPicPr>
            <p:blipFill rotWithShape="1">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7467841" y="3251067"/>
                <a:ext cx="574587" cy="6911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07BB549-4019-4C9A-88E5-FD14F2535222}"/>
                  </a:ext>
                </a:extLst>
              </p:cNvPr>
              <p:cNvSpPr/>
              <p:nvPr/>
            </p:nvSpPr>
            <p:spPr>
              <a:xfrm>
                <a:off x="5994195" y="4312705"/>
                <a:ext cx="2047852" cy="307777"/>
              </a:xfrm>
              <a:prstGeom prst="rect">
                <a:avLst/>
              </a:prstGeom>
            </p:spPr>
            <p:txBody>
              <a:bodyPr wrap="square">
                <a:spAutoFit/>
              </a:bodyPr>
              <a:lstStyle/>
              <a:p>
                <a:pPr algn="ctr" rtl="1"/>
                <a:r>
                  <a:rPr lang="ar-BH" sz="1400" b="1" dirty="0">
                    <a:latin typeface="GE Dinar Two" panose="020A0503020102020204" pitchFamily="18" charset="-78"/>
                    <a:ea typeface="GE Dinar Two" panose="020A0503020102020204" pitchFamily="18" charset="-78"/>
                    <a:cs typeface="GE Dinar Two" panose="020A0503020102020204" pitchFamily="18" charset="-78"/>
                  </a:rPr>
                  <a:t>مرة واحدة فقط</a:t>
                </a:r>
                <a:endParaRPr lang="en-US" sz="1400" b="1" dirty="0">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29" name="Right Bracket 28">
                <a:extLst>
                  <a:ext uri="{FF2B5EF4-FFF2-40B4-BE49-F238E27FC236}">
                    <a16:creationId xmlns:a16="http://schemas.microsoft.com/office/drawing/2014/main" id="{33F8A94C-5624-40D9-966B-D44B58D60CC1}"/>
                  </a:ext>
                </a:extLst>
              </p:cNvPr>
              <p:cNvSpPr/>
              <p:nvPr/>
            </p:nvSpPr>
            <p:spPr>
              <a:xfrm rot="5400000">
                <a:off x="6890164" y="3849366"/>
                <a:ext cx="192227" cy="597534"/>
              </a:xfrm>
              <a:prstGeom prst="rightBracket">
                <a:avLst>
                  <a:gd name="adj" fmla="val 0"/>
                </a:avLst>
              </a:prstGeom>
              <a:ln w="12700">
                <a:solidFill>
                  <a:srgbClr val="BFBFB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grpSp>
      </p:grpSp>
    </p:spTree>
    <p:extLst>
      <p:ext uri="{BB962C8B-B14F-4D97-AF65-F5344CB8AC3E}">
        <p14:creationId xmlns:p14="http://schemas.microsoft.com/office/powerpoint/2010/main" val="15130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DC092E8-9C00-4B7A-86BC-998D60CD15B2}"/>
              </a:ext>
            </a:extLst>
          </p:cNvPr>
          <p:cNvSpPr/>
          <p:nvPr/>
        </p:nvSpPr>
        <p:spPr>
          <a:xfrm>
            <a:off x="1925275" y="324056"/>
            <a:ext cx="4686513" cy="600164"/>
          </a:xfrm>
          <a:prstGeom prst="rect">
            <a:avLst/>
          </a:prstGeom>
        </p:spPr>
        <p:txBody>
          <a:bodyPr wrap="square">
            <a:spAutoFit/>
          </a:bodyPr>
          <a:lstStyle/>
          <a:p>
            <a:pPr algn="ctr" defTabSz="844083">
              <a:spcBef>
                <a:spcPct val="0"/>
              </a:spcBef>
              <a:defRPr/>
            </a:pPr>
            <a:r>
              <a:rPr lang="ar-BH" sz="3323" b="1" spc="-145"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برنامج تطوير الأعمــــال</a:t>
            </a:r>
          </a:p>
        </p:txBody>
      </p:sp>
      <p:pic>
        <p:nvPicPr>
          <p:cNvPr id="79" name="Picture 78" descr="A close up of a logo&#10;&#10;Description automatically generated">
            <a:extLst>
              <a:ext uri="{FF2B5EF4-FFF2-40B4-BE49-F238E27FC236}">
                <a16:creationId xmlns:a16="http://schemas.microsoft.com/office/drawing/2014/main" id="{27ACFB23-CF8A-49DC-8865-FABBAC1E2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2537" y="1531143"/>
            <a:ext cx="734849" cy="734849"/>
          </a:xfrm>
          <a:prstGeom prst="rect">
            <a:avLst/>
          </a:prstGeom>
        </p:spPr>
      </p:pic>
      <p:sp>
        <p:nvSpPr>
          <p:cNvPr id="80" name="TextBox 79">
            <a:extLst>
              <a:ext uri="{FF2B5EF4-FFF2-40B4-BE49-F238E27FC236}">
                <a16:creationId xmlns:a16="http://schemas.microsoft.com/office/drawing/2014/main" id="{F2CB24D9-0AF4-40F3-8E5D-77A9C4D39700}"/>
              </a:ext>
            </a:extLst>
          </p:cNvPr>
          <p:cNvSpPr txBox="1"/>
          <p:nvPr/>
        </p:nvSpPr>
        <p:spPr>
          <a:xfrm>
            <a:off x="6000793" y="2437992"/>
            <a:ext cx="1731514" cy="577081"/>
          </a:xfrm>
          <a:prstGeom prst="rect">
            <a:avLst/>
          </a:prstGeom>
          <a:noFill/>
        </p:spPr>
        <p:txBody>
          <a:bodyPr wrap="square" rtlCol="0">
            <a:spAutoFit/>
          </a:bodyPr>
          <a:lstStyle>
            <a:defPPr>
              <a:defRPr lang="en-US"/>
            </a:defPPr>
            <a:lvl1pPr marR="0" lvl="0" indent="0" fontAlgn="auto">
              <a:lnSpc>
                <a:spcPct val="100000"/>
              </a:lnSpc>
              <a:spcBef>
                <a:spcPts val="0"/>
              </a:spcBef>
              <a:spcAft>
                <a:spcPts val="1200"/>
              </a:spcAft>
              <a:buClrTx/>
              <a:buSzTx/>
              <a:buFontTx/>
              <a:buNone/>
              <a:tabLst/>
              <a:defRPr kumimoji="0" sz="1400" b="0" i="0" u="none" strike="noStrike" cap="none" spc="0" normalizeH="0" baseline="0">
                <a:ln>
                  <a:noFill/>
                </a:ln>
                <a:solidFill>
                  <a:prstClr val="black"/>
                </a:solidFill>
                <a:effectLst/>
                <a:uLnTx/>
                <a:uFillTx/>
                <a:latin typeface="Open Sans"/>
              </a:defRPr>
            </a:lvl1pPr>
          </a:lstStyle>
          <a:p>
            <a:pPr algn="ctr" defTabSz="685800">
              <a:spcAft>
                <a:spcPts val="900"/>
              </a:spcAft>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إختيار السلع / الخدمات المراد دفع فواتيرها في موقع تمكين</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81" name="Oval 80">
            <a:extLst>
              <a:ext uri="{FF2B5EF4-FFF2-40B4-BE49-F238E27FC236}">
                <a16:creationId xmlns:a16="http://schemas.microsoft.com/office/drawing/2014/main" id="{8BE1E9F0-2307-4FD6-96A7-76C4C7DD5D20}"/>
              </a:ext>
            </a:extLst>
          </p:cNvPr>
          <p:cNvSpPr/>
          <p:nvPr/>
        </p:nvSpPr>
        <p:spPr>
          <a:xfrm>
            <a:off x="7261226" y="1534747"/>
            <a:ext cx="409668" cy="409668"/>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1</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pic>
        <p:nvPicPr>
          <p:cNvPr id="82" name="Picture 81" descr="A picture containing businesscard, vector graphics, text&#10;&#10;Description automatically generated">
            <a:extLst>
              <a:ext uri="{FF2B5EF4-FFF2-40B4-BE49-F238E27FC236}">
                <a16:creationId xmlns:a16="http://schemas.microsoft.com/office/drawing/2014/main" id="{37703647-8A86-45D5-9C9E-0DBF47F43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208" y="1521424"/>
            <a:ext cx="845939" cy="845939"/>
          </a:xfrm>
          <a:prstGeom prst="rect">
            <a:avLst/>
          </a:prstGeom>
        </p:spPr>
      </p:pic>
      <p:sp>
        <p:nvSpPr>
          <p:cNvPr id="83" name="TextBox 82">
            <a:extLst>
              <a:ext uri="{FF2B5EF4-FFF2-40B4-BE49-F238E27FC236}">
                <a16:creationId xmlns:a16="http://schemas.microsoft.com/office/drawing/2014/main" id="{B31E74E6-FA19-439A-8699-D0C9F147DA9A}"/>
              </a:ext>
            </a:extLst>
          </p:cNvPr>
          <p:cNvSpPr txBox="1"/>
          <p:nvPr/>
        </p:nvSpPr>
        <p:spPr>
          <a:xfrm>
            <a:off x="4277775" y="2427579"/>
            <a:ext cx="1622933" cy="738664"/>
          </a:xfrm>
          <a:prstGeom prst="rect">
            <a:avLst/>
          </a:prstGeom>
          <a:noFill/>
        </p:spPr>
        <p:txBody>
          <a:bodyPr wrap="square" rtlCol="0">
            <a:spAutoFit/>
          </a:bodyPr>
          <a:lstStyle>
            <a:defPPr>
              <a:defRPr lang="en-US"/>
            </a:defPPr>
            <a:lvl1pPr marR="0" lvl="0" indent="0" fontAlgn="auto">
              <a:lnSpc>
                <a:spcPct val="100000"/>
              </a:lnSpc>
              <a:spcBef>
                <a:spcPts val="0"/>
              </a:spcBef>
              <a:spcAft>
                <a:spcPts val="1200"/>
              </a:spcAft>
              <a:buClrTx/>
              <a:buSzTx/>
              <a:buFontTx/>
              <a:buNone/>
              <a:tabLst/>
              <a:defRPr kumimoji="0" sz="1400" b="0" i="0" u="none" strike="noStrike" cap="none" spc="0" normalizeH="0" baseline="0">
                <a:ln>
                  <a:noFill/>
                </a:ln>
                <a:solidFill>
                  <a:prstClr val="black"/>
                </a:solidFill>
                <a:effectLst/>
                <a:uLnTx/>
                <a:uFillTx/>
                <a:latin typeface="Open Sans"/>
              </a:defRPr>
            </a:lvl1pPr>
          </a:lstStyle>
          <a:p>
            <a:pPr lvl="0" algn="ctr" rtl="1">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إتمام عملية الدفع من خلال خدمة </a:t>
            </a:r>
            <a:r>
              <a:rPr lang="en-US" sz="1050" b="1" dirty="0" err="1"/>
              <a:t>Fawateer</a:t>
            </a:r>
            <a:r>
              <a:rPr lang="ar-BH" sz="1050" dirty="0">
                <a:latin typeface="GE Dinar Two" panose="020A0503020102020204" pitchFamily="18" charset="-78"/>
                <a:ea typeface="GE Dinar Two" panose="020A0503020102020204" pitchFamily="18" charset="-78"/>
                <a:cs typeface="GE Dinar Two" panose="020A0503020102020204" pitchFamily="18" charset="-78"/>
              </a:rPr>
              <a:t> المتاحة في الخدمات المصرفية الإلكترونية (بنفت)</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84" name="Oval 83">
            <a:extLst>
              <a:ext uri="{FF2B5EF4-FFF2-40B4-BE49-F238E27FC236}">
                <a16:creationId xmlns:a16="http://schemas.microsoft.com/office/drawing/2014/main" id="{960383B6-2D78-413D-8DF7-82B73D08E250}"/>
              </a:ext>
            </a:extLst>
          </p:cNvPr>
          <p:cNvSpPr/>
          <p:nvPr/>
        </p:nvSpPr>
        <p:spPr>
          <a:xfrm>
            <a:off x="5420910" y="1570569"/>
            <a:ext cx="409668" cy="409668"/>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2</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85" name="TextBox 84">
            <a:extLst>
              <a:ext uri="{FF2B5EF4-FFF2-40B4-BE49-F238E27FC236}">
                <a16:creationId xmlns:a16="http://schemas.microsoft.com/office/drawing/2014/main" id="{5F91A2B6-171A-4199-8183-ACCB09DE6EF8}"/>
              </a:ext>
            </a:extLst>
          </p:cNvPr>
          <p:cNvSpPr txBox="1"/>
          <p:nvPr/>
        </p:nvSpPr>
        <p:spPr>
          <a:xfrm>
            <a:off x="2435323" y="2451145"/>
            <a:ext cx="1716743" cy="415498"/>
          </a:xfrm>
          <a:prstGeom prst="rect">
            <a:avLst/>
          </a:prstGeom>
          <a:noFill/>
        </p:spPr>
        <p:txBody>
          <a:bodyPr wrap="square" rtlCol="0">
            <a:spAutoFit/>
          </a:bodyPr>
          <a:lstStyle>
            <a:defPPr>
              <a:defRPr lang="en-US"/>
            </a:defPPr>
            <a:lvl1pPr marR="0" lvl="0" indent="0" fontAlgn="auto">
              <a:lnSpc>
                <a:spcPct val="100000"/>
              </a:lnSpc>
              <a:spcBef>
                <a:spcPts val="0"/>
              </a:spcBef>
              <a:spcAft>
                <a:spcPts val="1200"/>
              </a:spcAft>
              <a:buClrTx/>
              <a:buSzTx/>
              <a:buFontTx/>
              <a:buNone/>
              <a:tabLst/>
              <a:defRPr kumimoji="0" sz="1400" b="0" i="0" u="none" strike="noStrike" cap="none" spc="0" normalizeH="0" baseline="0">
                <a:ln>
                  <a:noFill/>
                </a:ln>
                <a:solidFill>
                  <a:prstClr val="black"/>
                </a:solidFill>
                <a:effectLst/>
                <a:uLnTx/>
                <a:uFillTx/>
                <a:latin typeface="Open Sans"/>
              </a:defRPr>
            </a:lvl1pPr>
          </a:lstStyle>
          <a:p>
            <a:pPr algn="ctr" defTabSz="685800">
              <a:spcAft>
                <a:spcPts val="900"/>
              </a:spcAft>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تأكيد إستلام السلع / الخدمات</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p:txBody>
      </p:sp>
      <p:grpSp>
        <p:nvGrpSpPr>
          <p:cNvPr id="86" name="Group 85">
            <a:extLst>
              <a:ext uri="{FF2B5EF4-FFF2-40B4-BE49-F238E27FC236}">
                <a16:creationId xmlns:a16="http://schemas.microsoft.com/office/drawing/2014/main" id="{91061030-49C3-418F-A28D-09EB64E36FB9}"/>
              </a:ext>
            </a:extLst>
          </p:cNvPr>
          <p:cNvGrpSpPr/>
          <p:nvPr/>
        </p:nvGrpSpPr>
        <p:grpSpPr>
          <a:xfrm>
            <a:off x="2659323" y="1510393"/>
            <a:ext cx="995787" cy="893709"/>
            <a:chOff x="3637100" y="2568482"/>
            <a:chExt cx="2472153" cy="2255204"/>
          </a:xfrm>
        </p:grpSpPr>
        <p:sp>
          <p:nvSpPr>
            <p:cNvPr id="87" name="Freeform 220">
              <a:extLst>
                <a:ext uri="{FF2B5EF4-FFF2-40B4-BE49-F238E27FC236}">
                  <a16:creationId xmlns:a16="http://schemas.microsoft.com/office/drawing/2014/main" id="{DA938864-7D06-4C4C-B873-5569F8E48E7D}"/>
                </a:ext>
              </a:extLst>
            </p:cNvPr>
            <p:cNvSpPr>
              <a:spLocks/>
            </p:cNvSpPr>
            <p:nvPr/>
          </p:nvSpPr>
          <p:spPr bwMode="auto">
            <a:xfrm>
              <a:off x="4989201" y="2640677"/>
              <a:ext cx="1120052" cy="1160555"/>
            </a:xfrm>
            <a:custGeom>
              <a:avLst/>
              <a:gdLst>
                <a:gd name="T0" fmla="*/ 326 w 621"/>
                <a:gd name="T1" fmla="*/ 642 h 643"/>
                <a:gd name="T2" fmla="*/ 621 w 621"/>
                <a:gd name="T3" fmla="*/ 407 h 643"/>
                <a:gd name="T4" fmla="*/ 621 w 621"/>
                <a:gd name="T5" fmla="*/ 405 h 643"/>
                <a:gd name="T6" fmla="*/ 297 w 621"/>
                <a:gd name="T7" fmla="*/ 1 h 643"/>
                <a:gd name="T8" fmla="*/ 295 w 621"/>
                <a:gd name="T9" fmla="*/ 0 h 643"/>
                <a:gd name="T10" fmla="*/ 1 w 621"/>
                <a:gd name="T11" fmla="*/ 236 h 643"/>
                <a:gd name="T12" fmla="*/ 1 w 621"/>
                <a:gd name="T13" fmla="*/ 238 h 643"/>
                <a:gd name="T14" fmla="*/ 324 w 621"/>
                <a:gd name="T15" fmla="*/ 642 h 643"/>
                <a:gd name="T16" fmla="*/ 326 w 621"/>
                <a:gd name="T17"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643">
                  <a:moveTo>
                    <a:pt x="326" y="642"/>
                  </a:moveTo>
                  <a:cubicBezTo>
                    <a:pt x="621" y="407"/>
                    <a:pt x="621" y="407"/>
                    <a:pt x="621" y="407"/>
                  </a:cubicBezTo>
                  <a:cubicBezTo>
                    <a:pt x="621" y="406"/>
                    <a:pt x="621" y="405"/>
                    <a:pt x="621" y="405"/>
                  </a:cubicBezTo>
                  <a:cubicBezTo>
                    <a:pt x="297" y="1"/>
                    <a:pt x="297" y="1"/>
                    <a:pt x="297" y="1"/>
                  </a:cubicBezTo>
                  <a:cubicBezTo>
                    <a:pt x="297" y="0"/>
                    <a:pt x="296" y="0"/>
                    <a:pt x="295" y="0"/>
                  </a:cubicBezTo>
                  <a:cubicBezTo>
                    <a:pt x="1" y="236"/>
                    <a:pt x="1" y="236"/>
                    <a:pt x="1" y="236"/>
                  </a:cubicBezTo>
                  <a:cubicBezTo>
                    <a:pt x="0" y="237"/>
                    <a:pt x="0" y="238"/>
                    <a:pt x="1" y="238"/>
                  </a:cubicBezTo>
                  <a:cubicBezTo>
                    <a:pt x="324" y="642"/>
                    <a:pt x="324" y="642"/>
                    <a:pt x="324" y="642"/>
                  </a:cubicBezTo>
                  <a:cubicBezTo>
                    <a:pt x="325" y="643"/>
                    <a:pt x="326" y="643"/>
                    <a:pt x="326" y="642"/>
                  </a:cubicBezTo>
                  <a:close/>
                </a:path>
              </a:pathLst>
            </a:custGeom>
            <a:solidFill>
              <a:srgbClr val="FFFFFF"/>
            </a:solidFill>
            <a:ln>
              <a:noFill/>
            </a:ln>
            <a:extLst>
              <a:ext uri="{91240B29-F687-4f45-9708-019B960494DF}"/>
            </a:extLst>
          </p:spPr>
          <p:txBody>
            <a:bodyPr lIns="51435" tIns="25718" rIns="51435" bIns="25718"/>
            <a:lstStyle/>
            <a:p>
              <a:pPr>
                <a:defRPr/>
              </a:pPr>
              <a:endParaRPr lang="en-US" sz="1013"/>
            </a:p>
          </p:txBody>
        </p:sp>
        <p:grpSp>
          <p:nvGrpSpPr>
            <p:cNvPr id="88" name="Group 8">
              <a:extLst>
                <a:ext uri="{FF2B5EF4-FFF2-40B4-BE49-F238E27FC236}">
                  <a16:creationId xmlns:a16="http://schemas.microsoft.com/office/drawing/2014/main" id="{930EA742-A1ED-4CFB-B916-921CBE45CCD8}"/>
                </a:ext>
              </a:extLst>
            </p:cNvPr>
            <p:cNvGrpSpPr>
              <a:grpSpLocks/>
            </p:cNvGrpSpPr>
            <p:nvPr/>
          </p:nvGrpSpPr>
          <p:grpSpPr bwMode="auto">
            <a:xfrm>
              <a:off x="3637100" y="2568482"/>
              <a:ext cx="2154394" cy="2255204"/>
              <a:chOff x="1093788" y="4857750"/>
              <a:chExt cx="3248026" cy="3395663"/>
            </a:xfrm>
          </p:grpSpPr>
          <p:sp>
            <p:nvSpPr>
              <p:cNvPr id="89" name="Freeform 216">
                <a:extLst>
                  <a:ext uri="{FF2B5EF4-FFF2-40B4-BE49-F238E27FC236}">
                    <a16:creationId xmlns:a16="http://schemas.microsoft.com/office/drawing/2014/main" id="{7A96EFC9-55B0-493B-AB31-20BE19EC4B94}"/>
                  </a:ext>
                </a:extLst>
              </p:cNvPr>
              <p:cNvSpPr>
                <a:spLocks/>
              </p:cNvSpPr>
              <p:nvPr/>
            </p:nvSpPr>
            <p:spPr bwMode="auto">
              <a:xfrm>
                <a:off x="3126363" y="6448840"/>
                <a:ext cx="699011" cy="742175"/>
              </a:xfrm>
              <a:custGeom>
                <a:avLst/>
                <a:gdLst>
                  <a:gd name="T0" fmla="*/ 231 w 258"/>
                  <a:gd name="T1" fmla="*/ 70 h 274"/>
                  <a:gd name="T2" fmla="*/ 195 w 258"/>
                  <a:gd name="T3" fmla="*/ 230 h 274"/>
                  <a:gd name="T4" fmla="*/ 41 w 258"/>
                  <a:gd name="T5" fmla="*/ 202 h 274"/>
                  <a:gd name="T6" fmla="*/ 71 w 258"/>
                  <a:gd name="T7" fmla="*/ 34 h 274"/>
                  <a:gd name="T8" fmla="*/ 231 w 258"/>
                  <a:gd name="T9" fmla="*/ 70 h 274"/>
                </a:gdLst>
                <a:ahLst/>
                <a:cxnLst>
                  <a:cxn ang="0">
                    <a:pos x="T0" y="T1"/>
                  </a:cxn>
                  <a:cxn ang="0">
                    <a:pos x="T2" y="T3"/>
                  </a:cxn>
                  <a:cxn ang="0">
                    <a:pos x="T4" y="T5"/>
                  </a:cxn>
                  <a:cxn ang="0">
                    <a:pos x="T6" y="T7"/>
                  </a:cxn>
                  <a:cxn ang="0">
                    <a:pos x="T8" y="T9"/>
                  </a:cxn>
                </a:cxnLst>
                <a:rect l="0" t="0" r="r" b="b"/>
                <a:pathLst>
                  <a:path w="258" h="274">
                    <a:moveTo>
                      <a:pt x="231" y="70"/>
                    </a:moveTo>
                    <a:cubicBezTo>
                      <a:pt x="258" y="118"/>
                      <a:pt x="238" y="186"/>
                      <a:pt x="195" y="230"/>
                    </a:cubicBezTo>
                    <a:cubicBezTo>
                      <a:pt x="151" y="274"/>
                      <a:pt x="72" y="258"/>
                      <a:pt x="41" y="202"/>
                    </a:cubicBezTo>
                    <a:cubicBezTo>
                      <a:pt x="0" y="129"/>
                      <a:pt x="27" y="39"/>
                      <a:pt x="71" y="34"/>
                    </a:cubicBezTo>
                    <a:cubicBezTo>
                      <a:pt x="125" y="0"/>
                      <a:pt x="204" y="22"/>
                      <a:pt x="231" y="70"/>
                    </a:cubicBez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90" name="Freeform 217">
                <a:extLst>
                  <a:ext uri="{FF2B5EF4-FFF2-40B4-BE49-F238E27FC236}">
                    <a16:creationId xmlns:a16="http://schemas.microsoft.com/office/drawing/2014/main" id="{58107B92-94CC-4962-B1A0-C90EA3BC28B9}"/>
                  </a:ext>
                </a:extLst>
              </p:cNvPr>
              <p:cNvSpPr>
                <a:spLocks/>
              </p:cNvSpPr>
              <p:nvPr/>
            </p:nvSpPr>
            <p:spPr bwMode="auto">
              <a:xfrm>
                <a:off x="3579936" y="6435096"/>
                <a:ext cx="265074" cy="581174"/>
              </a:xfrm>
              <a:custGeom>
                <a:avLst/>
                <a:gdLst>
                  <a:gd name="T0" fmla="*/ 85 w 98"/>
                  <a:gd name="T1" fmla="*/ 4 h 214"/>
                  <a:gd name="T2" fmla="*/ 96 w 98"/>
                  <a:gd name="T3" fmla="*/ 23 h 214"/>
                  <a:gd name="T4" fmla="*/ 59 w 98"/>
                  <a:gd name="T5" fmla="*/ 181 h 214"/>
                  <a:gd name="T6" fmla="*/ 24 w 98"/>
                  <a:gd name="T7" fmla="*/ 211 h 214"/>
                  <a:gd name="T8" fmla="*/ 4 w 98"/>
                  <a:gd name="T9" fmla="*/ 179 h 214"/>
                  <a:gd name="T10" fmla="*/ 37 w 98"/>
                  <a:gd name="T11" fmla="*/ 38 h 214"/>
                  <a:gd name="T12" fmla="*/ 85 w 98"/>
                  <a:gd name="T13" fmla="*/ 4 h 214"/>
                </a:gdLst>
                <a:ahLst/>
                <a:cxnLst>
                  <a:cxn ang="0">
                    <a:pos x="T0" y="T1"/>
                  </a:cxn>
                  <a:cxn ang="0">
                    <a:pos x="T2" y="T3"/>
                  </a:cxn>
                  <a:cxn ang="0">
                    <a:pos x="T4" y="T5"/>
                  </a:cxn>
                  <a:cxn ang="0">
                    <a:pos x="T6" y="T7"/>
                  </a:cxn>
                  <a:cxn ang="0">
                    <a:pos x="T8" y="T9"/>
                  </a:cxn>
                  <a:cxn ang="0">
                    <a:pos x="T10" y="T11"/>
                  </a:cxn>
                  <a:cxn ang="0">
                    <a:pos x="T12" y="T13"/>
                  </a:cxn>
                </a:cxnLst>
                <a:rect l="0" t="0" r="r" b="b"/>
                <a:pathLst>
                  <a:path w="98" h="214">
                    <a:moveTo>
                      <a:pt x="85" y="4"/>
                    </a:moveTo>
                    <a:cubicBezTo>
                      <a:pt x="93" y="6"/>
                      <a:pt x="98" y="15"/>
                      <a:pt x="96" y="23"/>
                    </a:cubicBezTo>
                    <a:cubicBezTo>
                      <a:pt x="59" y="181"/>
                      <a:pt x="59" y="181"/>
                      <a:pt x="59" y="181"/>
                    </a:cubicBezTo>
                    <a:cubicBezTo>
                      <a:pt x="55" y="196"/>
                      <a:pt x="38" y="214"/>
                      <a:pt x="24" y="211"/>
                    </a:cubicBezTo>
                    <a:cubicBezTo>
                      <a:pt x="10" y="208"/>
                      <a:pt x="0" y="193"/>
                      <a:pt x="4" y="179"/>
                    </a:cubicBezTo>
                    <a:cubicBezTo>
                      <a:pt x="37" y="38"/>
                      <a:pt x="37" y="38"/>
                      <a:pt x="37" y="38"/>
                    </a:cubicBezTo>
                    <a:cubicBezTo>
                      <a:pt x="43" y="15"/>
                      <a:pt x="67" y="0"/>
                      <a:pt x="85" y="4"/>
                    </a:cubicBezTo>
                    <a:close/>
                  </a:path>
                </a:pathLst>
              </a:custGeom>
              <a:solidFill>
                <a:srgbClr val="D4A26A"/>
              </a:solidFill>
              <a:ln>
                <a:noFill/>
              </a:ln>
              <a:extLst>
                <a:ext uri="{91240B29-F687-4f45-9708-019B960494DF}"/>
              </a:extLst>
            </p:spPr>
            <p:txBody>
              <a:bodyPr lIns="51435" tIns="25718" rIns="51435" bIns="25718"/>
              <a:lstStyle/>
              <a:p>
                <a:pPr>
                  <a:defRPr/>
                </a:pPr>
                <a:endParaRPr lang="en-US" sz="1013"/>
              </a:p>
            </p:txBody>
          </p:sp>
          <p:sp>
            <p:nvSpPr>
              <p:cNvPr id="91" name="Freeform 218">
                <a:extLst>
                  <a:ext uri="{FF2B5EF4-FFF2-40B4-BE49-F238E27FC236}">
                    <a16:creationId xmlns:a16="http://schemas.microsoft.com/office/drawing/2014/main" id="{3C29BA63-0CDB-4EDD-92A6-B445C9041C54}"/>
                  </a:ext>
                </a:extLst>
              </p:cNvPr>
              <p:cNvSpPr>
                <a:spLocks/>
              </p:cNvSpPr>
              <p:nvPr/>
            </p:nvSpPr>
            <p:spPr bwMode="auto">
              <a:xfrm>
                <a:off x="2474477" y="4858465"/>
                <a:ext cx="1867303" cy="1953609"/>
              </a:xfrm>
              <a:custGeom>
                <a:avLst/>
                <a:gdLst>
                  <a:gd name="T0" fmla="*/ 440 w 688"/>
                  <a:gd name="T1" fmla="*/ 687 h 719"/>
                  <a:gd name="T2" fmla="*/ 643 w 688"/>
                  <a:gd name="T3" fmla="*/ 525 h 719"/>
                  <a:gd name="T4" fmla="*/ 657 w 688"/>
                  <a:gd name="T5" fmla="*/ 396 h 719"/>
                  <a:gd name="T6" fmla="*/ 377 w 688"/>
                  <a:gd name="T7" fmla="*/ 46 h 719"/>
                  <a:gd name="T8" fmla="*/ 248 w 688"/>
                  <a:gd name="T9" fmla="*/ 32 h 719"/>
                  <a:gd name="T10" fmla="*/ 45 w 688"/>
                  <a:gd name="T11" fmla="*/ 194 h 719"/>
                  <a:gd name="T12" fmla="*/ 31 w 688"/>
                  <a:gd name="T13" fmla="*/ 323 h 719"/>
                  <a:gd name="T14" fmla="*/ 311 w 688"/>
                  <a:gd name="T15" fmla="*/ 673 h 719"/>
                  <a:gd name="T16" fmla="*/ 440 w 688"/>
                  <a:gd name="T17" fmla="*/ 68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719">
                    <a:moveTo>
                      <a:pt x="440" y="687"/>
                    </a:moveTo>
                    <a:cubicBezTo>
                      <a:pt x="643" y="525"/>
                      <a:pt x="643" y="525"/>
                      <a:pt x="643" y="525"/>
                    </a:cubicBezTo>
                    <a:cubicBezTo>
                      <a:pt x="682" y="493"/>
                      <a:pt x="688" y="435"/>
                      <a:pt x="657" y="396"/>
                    </a:cubicBezTo>
                    <a:cubicBezTo>
                      <a:pt x="377" y="46"/>
                      <a:pt x="377" y="46"/>
                      <a:pt x="377" y="46"/>
                    </a:cubicBezTo>
                    <a:cubicBezTo>
                      <a:pt x="345" y="7"/>
                      <a:pt x="287" y="0"/>
                      <a:pt x="248" y="32"/>
                    </a:cubicBezTo>
                    <a:cubicBezTo>
                      <a:pt x="45" y="194"/>
                      <a:pt x="45" y="194"/>
                      <a:pt x="45" y="194"/>
                    </a:cubicBezTo>
                    <a:cubicBezTo>
                      <a:pt x="6" y="226"/>
                      <a:pt x="0" y="284"/>
                      <a:pt x="31" y="323"/>
                    </a:cubicBezTo>
                    <a:cubicBezTo>
                      <a:pt x="311" y="673"/>
                      <a:pt x="311" y="673"/>
                      <a:pt x="311" y="673"/>
                    </a:cubicBezTo>
                    <a:cubicBezTo>
                      <a:pt x="343" y="712"/>
                      <a:pt x="401" y="719"/>
                      <a:pt x="440" y="687"/>
                    </a:cubicBezTo>
                    <a:close/>
                  </a:path>
                </a:pathLst>
              </a:custGeom>
              <a:solidFill>
                <a:srgbClr val="4D4D4D"/>
              </a:solidFill>
              <a:ln>
                <a:noFill/>
              </a:ln>
              <a:extLst>
                <a:ext uri="{91240B29-F687-4f45-9708-019B960494DF}"/>
              </a:extLst>
            </p:spPr>
            <p:txBody>
              <a:bodyPr lIns="51435" tIns="25718" rIns="51435" bIns="25718"/>
              <a:lstStyle/>
              <a:p>
                <a:pPr>
                  <a:defRPr/>
                </a:pPr>
                <a:endParaRPr lang="en-US" sz="1013"/>
              </a:p>
            </p:txBody>
          </p:sp>
          <p:sp>
            <p:nvSpPr>
              <p:cNvPr id="92" name="Freeform 219">
                <a:extLst>
                  <a:ext uri="{FF2B5EF4-FFF2-40B4-BE49-F238E27FC236}">
                    <a16:creationId xmlns:a16="http://schemas.microsoft.com/office/drawing/2014/main" id="{C437CA3C-0224-4639-AD4D-1C9DCEA81D0D}"/>
                  </a:ext>
                </a:extLst>
              </p:cNvPr>
              <p:cNvSpPr>
                <a:spLocks/>
              </p:cNvSpPr>
              <p:nvPr/>
            </p:nvSpPr>
            <p:spPr bwMode="auto">
              <a:xfrm>
                <a:off x="3782177" y="6352633"/>
                <a:ext cx="237586" cy="196343"/>
              </a:xfrm>
              <a:custGeom>
                <a:avLst/>
                <a:gdLst>
                  <a:gd name="T0" fmla="*/ 8 w 87"/>
                  <a:gd name="T1" fmla="*/ 70 h 72"/>
                  <a:gd name="T2" fmla="*/ 84 w 87"/>
                  <a:gd name="T3" fmla="*/ 9 h 72"/>
                  <a:gd name="T4" fmla="*/ 85 w 87"/>
                  <a:gd name="T5" fmla="*/ 2 h 72"/>
                  <a:gd name="T6" fmla="*/ 78 w 87"/>
                  <a:gd name="T7" fmla="*/ 2 h 72"/>
                  <a:gd name="T8" fmla="*/ 2 w 87"/>
                  <a:gd name="T9" fmla="*/ 62 h 72"/>
                  <a:gd name="T10" fmla="*/ 2 w 87"/>
                  <a:gd name="T11" fmla="*/ 69 h 72"/>
                  <a:gd name="T12" fmla="*/ 8 w 87"/>
                  <a:gd name="T13" fmla="*/ 70 h 72"/>
                </a:gdLst>
                <a:ahLst/>
                <a:cxnLst>
                  <a:cxn ang="0">
                    <a:pos x="T0" y="T1"/>
                  </a:cxn>
                  <a:cxn ang="0">
                    <a:pos x="T2" y="T3"/>
                  </a:cxn>
                  <a:cxn ang="0">
                    <a:pos x="T4" y="T5"/>
                  </a:cxn>
                  <a:cxn ang="0">
                    <a:pos x="T6" y="T7"/>
                  </a:cxn>
                  <a:cxn ang="0">
                    <a:pos x="T8" y="T9"/>
                  </a:cxn>
                  <a:cxn ang="0">
                    <a:pos x="T10" y="T11"/>
                  </a:cxn>
                  <a:cxn ang="0">
                    <a:pos x="T12" y="T13"/>
                  </a:cxn>
                </a:cxnLst>
                <a:rect l="0" t="0" r="r" b="b"/>
                <a:pathLst>
                  <a:path w="87" h="72">
                    <a:moveTo>
                      <a:pt x="8" y="70"/>
                    </a:moveTo>
                    <a:cubicBezTo>
                      <a:pt x="84" y="9"/>
                      <a:pt x="84" y="9"/>
                      <a:pt x="84" y="9"/>
                    </a:cubicBezTo>
                    <a:cubicBezTo>
                      <a:pt x="86" y="7"/>
                      <a:pt x="87" y="4"/>
                      <a:pt x="85" y="2"/>
                    </a:cubicBezTo>
                    <a:cubicBezTo>
                      <a:pt x="83" y="0"/>
                      <a:pt x="80" y="0"/>
                      <a:pt x="78" y="2"/>
                    </a:cubicBezTo>
                    <a:cubicBezTo>
                      <a:pt x="2" y="62"/>
                      <a:pt x="2" y="62"/>
                      <a:pt x="2" y="62"/>
                    </a:cubicBezTo>
                    <a:cubicBezTo>
                      <a:pt x="0" y="64"/>
                      <a:pt x="0" y="67"/>
                      <a:pt x="2" y="69"/>
                    </a:cubicBezTo>
                    <a:cubicBezTo>
                      <a:pt x="3" y="71"/>
                      <a:pt x="6" y="72"/>
                      <a:pt x="8" y="70"/>
                    </a:cubicBezTo>
                    <a:close/>
                  </a:path>
                </a:pathLst>
              </a:custGeom>
              <a:solidFill>
                <a:srgbClr val="CCCCCC"/>
              </a:solidFill>
              <a:ln>
                <a:noFill/>
              </a:ln>
              <a:extLst>
                <a:ext uri="{91240B29-F687-4f45-9708-019B960494DF}"/>
              </a:extLst>
            </p:spPr>
            <p:txBody>
              <a:bodyPr lIns="51435" tIns="25718" rIns="51435" bIns="25718"/>
              <a:lstStyle/>
              <a:p>
                <a:pPr>
                  <a:defRPr/>
                </a:pPr>
                <a:endParaRPr lang="en-US" sz="1013"/>
              </a:p>
            </p:txBody>
          </p:sp>
          <p:sp>
            <p:nvSpPr>
              <p:cNvPr id="93" name="Freeform 221">
                <a:extLst>
                  <a:ext uri="{FF2B5EF4-FFF2-40B4-BE49-F238E27FC236}">
                    <a16:creationId xmlns:a16="http://schemas.microsoft.com/office/drawing/2014/main" id="{FDA2BEB4-391D-4B9B-AC3D-5287B0B4EB1F}"/>
                  </a:ext>
                </a:extLst>
              </p:cNvPr>
              <p:cNvSpPr>
                <a:spLocks/>
              </p:cNvSpPr>
              <p:nvPr/>
            </p:nvSpPr>
            <p:spPr bwMode="auto">
              <a:xfrm>
                <a:off x="2613887" y="5027319"/>
                <a:ext cx="1604190" cy="1637497"/>
              </a:xfrm>
              <a:custGeom>
                <a:avLst/>
                <a:gdLst>
                  <a:gd name="T0" fmla="*/ 508 w 1010"/>
                  <a:gd name="T1" fmla="*/ 0 h 1031"/>
                  <a:gd name="T2" fmla="*/ 1010 w 1010"/>
                  <a:gd name="T3" fmla="*/ 624 h 1031"/>
                  <a:gd name="T4" fmla="*/ 501 w 1010"/>
                  <a:gd name="T5" fmla="*/ 1031 h 1031"/>
                  <a:gd name="T6" fmla="*/ 0 w 1010"/>
                  <a:gd name="T7" fmla="*/ 405 h 1031"/>
                  <a:gd name="T8" fmla="*/ 508 w 1010"/>
                  <a:gd name="T9" fmla="*/ 0 h 1031"/>
                </a:gdLst>
                <a:ahLst/>
                <a:cxnLst>
                  <a:cxn ang="0">
                    <a:pos x="T0" y="T1"/>
                  </a:cxn>
                  <a:cxn ang="0">
                    <a:pos x="T2" y="T3"/>
                  </a:cxn>
                  <a:cxn ang="0">
                    <a:pos x="T4" y="T5"/>
                  </a:cxn>
                  <a:cxn ang="0">
                    <a:pos x="T6" y="T7"/>
                  </a:cxn>
                  <a:cxn ang="0">
                    <a:pos x="T8" y="T9"/>
                  </a:cxn>
                </a:cxnLst>
                <a:rect l="0" t="0" r="r" b="b"/>
                <a:pathLst>
                  <a:path w="1010" h="1031">
                    <a:moveTo>
                      <a:pt x="508" y="0"/>
                    </a:moveTo>
                    <a:lnTo>
                      <a:pt x="1010" y="624"/>
                    </a:lnTo>
                    <a:lnTo>
                      <a:pt x="501" y="1031"/>
                    </a:lnTo>
                    <a:lnTo>
                      <a:pt x="0" y="405"/>
                    </a:lnTo>
                    <a:lnTo>
                      <a:pt x="508" y="0"/>
                    </a:lnTo>
                    <a:close/>
                  </a:path>
                </a:pathLst>
              </a:custGeom>
              <a:solidFill>
                <a:srgbClr val="FFFFFF"/>
              </a:solidFill>
              <a:ln>
                <a:noFill/>
              </a:ln>
              <a:extLst>
                <a:ext uri="{91240B29-F687-4f45-9708-019B960494DF}"/>
              </a:extLst>
            </p:spPr>
            <p:txBody>
              <a:bodyPr lIns="51435" tIns="25718" rIns="51435" bIns="25718"/>
              <a:lstStyle/>
              <a:p>
                <a:pPr>
                  <a:defRPr/>
                </a:pPr>
                <a:endParaRPr lang="en-US" sz="1013"/>
              </a:p>
            </p:txBody>
          </p:sp>
          <p:sp>
            <p:nvSpPr>
              <p:cNvPr id="94" name="Freeform 222">
                <a:extLst>
                  <a:ext uri="{FF2B5EF4-FFF2-40B4-BE49-F238E27FC236}">
                    <a16:creationId xmlns:a16="http://schemas.microsoft.com/office/drawing/2014/main" id="{E7B4E84A-C9AF-4280-9FD2-E19D8790C7D0}"/>
                  </a:ext>
                </a:extLst>
              </p:cNvPr>
              <p:cNvSpPr>
                <a:spLocks/>
              </p:cNvSpPr>
              <p:nvPr/>
            </p:nvSpPr>
            <p:spPr bwMode="auto">
              <a:xfrm>
                <a:off x="3381620" y="5027319"/>
                <a:ext cx="836457" cy="1024908"/>
              </a:xfrm>
              <a:custGeom>
                <a:avLst/>
                <a:gdLst>
                  <a:gd name="T0" fmla="*/ 25 w 527"/>
                  <a:gd name="T1" fmla="*/ 0 h 645"/>
                  <a:gd name="T2" fmla="*/ 527 w 527"/>
                  <a:gd name="T3" fmla="*/ 624 h 645"/>
                  <a:gd name="T4" fmla="*/ 503 w 527"/>
                  <a:gd name="T5" fmla="*/ 645 h 645"/>
                  <a:gd name="T6" fmla="*/ 0 w 527"/>
                  <a:gd name="T7" fmla="*/ 18 h 645"/>
                  <a:gd name="T8" fmla="*/ 25 w 527"/>
                  <a:gd name="T9" fmla="*/ 0 h 645"/>
                </a:gdLst>
                <a:ahLst/>
                <a:cxnLst>
                  <a:cxn ang="0">
                    <a:pos x="T0" y="T1"/>
                  </a:cxn>
                  <a:cxn ang="0">
                    <a:pos x="T2" y="T3"/>
                  </a:cxn>
                  <a:cxn ang="0">
                    <a:pos x="T4" y="T5"/>
                  </a:cxn>
                  <a:cxn ang="0">
                    <a:pos x="T6" y="T7"/>
                  </a:cxn>
                  <a:cxn ang="0">
                    <a:pos x="T8" y="T9"/>
                  </a:cxn>
                </a:cxnLst>
                <a:rect l="0" t="0" r="r" b="b"/>
                <a:pathLst>
                  <a:path w="527" h="645">
                    <a:moveTo>
                      <a:pt x="25" y="0"/>
                    </a:moveTo>
                    <a:lnTo>
                      <a:pt x="527" y="624"/>
                    </a:lnTo>
                    <a:lnTo>
                      <a:pt x="503" y="645"/>
                    </a:lnTo>
                    <a:lnTo>
                      <a:pt x="0" y="18"/>
                    </a:lnTo>
                    <a:lnTo>
                      <a:pt x="25" y="0"/>
                    </a:lnTo>
                    <a:close/>
                  </a:path>
                </a:pathLst>
              </a:custGeom>
              <a:solidFill>
                <a:schemeClr val="accent1"/>
              </a:solidFill>
              <a:ln>
                <a:noFill/>
              </a:ln>
            </p:spPr>
            <p:txBody>
              <a:bodyPr lIns="51435" tIns="25718" rIns="51435" bIns="25718"/>
              <a:lstStyle/>
              <a:p>
                <a:pPr>
                  <a:defRPr/>
                </a:pPr>
                <a:endParaRPr lang="en-US" sz="1013"/>
              </a:p>
            </p:txBody>
          </p:sp>
          <p:sp>
            <p:nvSpPr>
              <p:cNvPr id="95" name="Freeform 223">
                <a:extLst>
                  <a:ext uri="{FF2B5EF4-FFF2-40B4-BE49-F238E27FC236}">
                    <a16:creationId xmlns:a16="http://schemas.microsoft.com/office/drawing/2014/main" id="{E07EFBA3-08CE-4BF7-83C2-4F48B935BA97}"/>
                  </a:ext>
                </a:extLst>
              </p:cNvPr>
              <p:cNvSpPr>
                <a:spLocks/>
              </p:cNvSpPr>
              <p:nvPr/>
            </p:nvSpPr>
            <p:spPr bwMode="auto">
              <a:xfrm>
                <a:off x="3511212" y="5343432"/>
                <a:ext cx="428046" cy="510491"/>
              </a:xfrm>
              <a:custGeom>
                <a:avLst/>
                <a:gdLst>
                  <a:gd name="T0" fmla="*/ 37 w 270"/>
                  <a:gd name="T1" fmla="*/ 0 h 322"/>
                  <a:gd name="T2" fmla="*/ 270 w 270"/>
                  <a:gd name="T3" fmla="*/ 291 h 322"/>
                  <a:gd name="T4" fmla="*/ 234 w 270"/>
                  <a:gd name="T5" fmla="*/ 322 h 322"/>
                  <a:gd name="T6" fmla="*/ 0 w 270"/>
                  <a:gd name="T7" fmla="*/ 31 h 322"/>
                  <a:gd name="T8" fmla="*/ 37 w 270"/>
                  <a:gd name="T9" fmla="*/ 0 h 322"/>
                </a:gdLst>
                <a:ahLst/>
                <a:cxnLst>
                  <a:cxn ang="0">
                    <a:pos x="T0" y="T1"/>
                  </a:cxn>
                  <a:cxn ang="0">
                    <a:pos x="T2" y="T3"/>
                  </a:cxn>
                  <a:cxn ang="0">
                    <a:pos x="T4" y="T5"/>
                  </a:cxn>
                  <a:cxn ang="0">
                    <a:pos x="T6" y="T7"/>
                  </a:cxn>
                  <a:cxn ang="0">
                    <a:pos x="T8" y="T9"/>
                  </a:cxn>
                </a:cxnLst>
                <a:rect l="0" t="0" r="r" b="b"/>
                <a:pathLst>
                  <a:path w="270" h="322">
                    <a:moveTo>
                      <a:pt x="37" y="0"/>
                    </a:moveTo>
                    <a:lnTo>
                      <a:pt x="270" y="291"/>
                    </a:lnTo>
                    <a:lnTo>
                      <a:pt x="234" y="322"/>
                    </a:lnTo>
                    <a:lnTo>
                      <a:pt x="0" y="31"/>
                    </a:lnTo>
                    <a:lnTo>
                      <a:pt x="37" y="0"/>
                    </a:lnTo>
                    <a:close/>
                  </a:path>
                </a:pathLst>
              </a:custGeom>
              <a:solidFill>
                <a:schemeClr val="accent3"/>
              </a:solidFill>
              <a:ln>
                <a:noFill/>
              </a:ln>
              <a:extLst>
                <a:ext uri="{91240B29-F687-4f45-9708-019B960494DF}"/>
              </a:extLst>
            </p:spPr>
            <p:txBody>
              <a:bodyPr lIns="51435" tIns="25718" rIns="51435" bIns="25718"/>
              <a:lstStyle/>
              <a:p>
                <a:pPr>
                  <a:defRPr/>
                </a:pPr>
                <a:endParaRPr lang="en-US" sz="1013"/>
              </a:p>
            </p:txBody>
          </p:sp>
          <p:sp>
            <p:nvSpPr>
              <p:cNvPr id="96" name="Freeform 224">
                <a:extLst>
                  <a:ext uri="{FF2B5EF4-FFF2-40B4-BE49-F238E27FC236}">
                    <a16:creationId xmlns:a16="http://schemas.microsoft.com/office/drawing/2014/main" id="{E6582ADB-1046-47D7-97E4-7BAA0B3D5342}"/>
                  </a:ext>
                </a:extLst>
              </p:cNvPr>
              <p:cNvSpPr>
                <a:spLocks/>
              </p:cNvSpPr>
              <p:nvPr/>
            </p:nvSpPr>
            <p:spPr bwMode="auto">
              <a:xfrm>
                <a:off x="3065495" y="5178504"/>
                <a:ext cx="958195" cy="1128969"/>
              </a:xfrm>
              <a:custGeom>
                <a:avLst/>
                <a:gdLst>
                  <a:gd name="T0" fmla="*/ 103 w 604"/>
                  <a:gd name="T1" fmla="*/ 0 h 711"/>
                  <a:gd name="T2" fmla="*/ 604 w 604"/>
                  <a:gd name="T3" fmla="*/ 627 h 711"/>
                  <a:gd name="T4" fmla="*/ 502 w 604"/>
                  <a:gd name="T5" fmla="*/ 711 h 711"/>
                  <a:gd name="T6" fmla="*/ 0 w 604"/>
                  <a:gd name="T7" fmla="*/ 84 h 711"/>
                  <a:gd name="T8" fmla="*/ 103 w 604"/>
                  <a:gd name="T9" fmla="*/ 0 h 711"/>
                </a:gdLst>
                <a:ahLst/>
                <a:cxnLst>
                  <a:cxn ang="0">
                    <a:pos x="T0" y="T1"/>
                  </a:cxn>
                  <a:cxn ang="0">
                    <a:pos x="T2" y="T3"/>
                  </a:cxn>
                  <a:cxn ang="0">
                    <a:pos x="T4" y="T5"/>
                  </a:cxn>
                  <a:cxn ang="0">
                    <a:pos x="T6" y="T7"/>
                  </a:cxn>
                  <a:cxn ang="0">
                    <a:pos x="T8" y="T9"/>
                  </a:cxn>
                </a:cxnLst>
                <a:rect l="0" t="0" r="r" b="b"/>
                <a:pathLst>
                  <a:path w="604" h="711">
                    <a:moveTo>
                      <a:pt x="103" y="0"/>
                    </a:moveTo>
                    <a:lnTo>
                      <a:pt x="604" y="627"/>
                    </a:lnTo>
                    <a:lnTo>
                      <a:pt x="502" y="711"/>
                    </a:lnTo>
                    <a:lnTo>
                      <a:pt x="0" y="84"/>
                    </a:lnTo>
                    <a:lnTo>
                      <a:pt x="103" y="0"/>
                    </a:lnTo>
                    <a:close/>
                  </a:path>
                </a:pathLst>
              </a:custGeom>
              <a:solidFill>
                <a:schemeClr val="accent1"/>
              </a:solidFill>
              <a:ln>
                <a:noFill/>
              </a:ln>
            </p:spPr>
            <p:txBody>
              <a:bodyPr lIns="51435" tIns="25718" rIns="51435" bIns="25718"/>
              <a:lstStyle/>
              <a:p>
                <a:pPr>
                  <a:defRPr/>
                </a:pPr>
                <a:endParaRPr lang="en-US" sz="1013"/>
              </a:p>
            </p:txBody>
          </p:sp>
          <p:sp>
            <p:nvSpPr>
              <p:cNvPr id="97" name="Freeform 225">
                <a:extLst>
                  <a:ext uri="{FF2B5EF4-FFF2-40B4-BE49-F238E27FC236}">
                    <a16:creationId xmlns:a16="http://schemas.microsoft.com/office/drawing/2014/main" id="{A4D714FB-7C2E-495F-8790-57BBFADD28FB}"/>
                  </a:ext>
                </a:extLst>
              </p:cNvPr>
              <p:cNvSpPr>
                <a:spLocks/>
              </p:cNvSpPr>
              <p:nvPr/>
            </p:nvSpPr>
            <p:spPr bwMode="auto">
              <a:xfrm>
                <a:off x="3401255" y="5333614"/>
                <a:ext cx="516405" cy="634187"/>
              </a:xfrm>
              <a:custGeom>
                <a:avLst/>
                <a:gdLst>
                  <a:gd name="T0" fmla="*/ 0 w 325"/>
                  <a:gd name="T1" fmla="*/ 12 h 399"/>
                  <a:gd name="T2" fmla="*/ 310 w 325"/>
                  <a:gd name="T3" fmla="*/ 399 h 399"/>
                  <a:gd name="T4" fmla="*/ 325 w 325"/>
                  <a:gd name="T5" fmla="*/ 385 h 399"/>
                  <a:gd name="T6" fmla="*/ 17 w 325"/>
                  <a:gd name="T7" fmla="*/ 0 h 399"/>
                  <a:gd name="T8" fmla="*/ 0 w 325"/>
                  <a:gd name="T9" fmla="*/ 12 h 399"/>
                </a:gdLst>
                <a:ahLst/>
                <a:cxnLst>
                  <a:cxn ang="0">
                    <a:pos x="T0" y="T1"/>
                  </a:cxn>
                  <a:cxn ang="0">
                    <a:pos x="T2" y="T3"/>
                  </a:cxn>
                  <a:cxn ang="0">
                    <a:pos x="T4" y="T5"/>
                  </a:cxn>
                  <a:cxn ang="0">
                    <a:pos x="T6" y="T7"/>
                  </a:cxn>
                  <a:cxn ang="0">
                    <a:pos x="T8" y="T9"/>
                  </a:cxn>
                </a:cxnLst>
                <a:rect l="0" t="0" r="r" b="b"/>
                <a:pathLst>
                  <a:path w="325" h="399">
                    <a:moveTo>
                      <a:pt x="0" y="12"/>
                    </a:moveTo>
                    <a:lnTo>
                      <a:pt x="310" y="399"/>
                    </a:lnTo>
                    <a:lnTo>
                      <a:pt x="325" y="385"/>
                    </a:lnTo>
                    <a:lnTo>
                      <a:pt x="17" y="0"/>
                    </a:lnTo>
                    <a:lnTo>
                      <a:pt x="0" y="12"/>
                    </a:lnTo>
                    <a:close/>
                  </a:path>
                </a:pathLst>
              </a:custGeom>
              <a:solidFill>
                <a:schemeClr val="accent1"/>
              </a:solidFill>
              <a:ln>
                <a:noFill/>
              </a:ln>
            </p:spPr>
            <p:txBody>
              <a:bodyPr lIns="51435" tIns="25718" rIns="51435" bIns="25718"/>
              <a:lstStyle/>
              <a:p>
                <a:pPr>
                  <a:defRPr/>
                </a:pPr>
                <a:endParaRPr lang="en-US" sz="1013"/>
              </a:p>
            </p:txBody>
          </p:sp>
          <p:sp>
            <p:nvSpPr>
              <p:cNvPr id="98" name="Freeform 226">
                <a:extLst>
                  <a:ext uri="{FF2B5EF4-FFF2-40B4-BE49-F238E27FC236}">
                    <a16:creationId xmlns:a16="http://schemas.microsoft.com/office/drawing/2014/main" id="{46E0CEA0-3F7D-4249-885D-DB8806B9D521}"/>
                  </a:ext>
                </a:extLst>
              </p:cNvPr>
              <p:cNvSpPr>
                <a:spLocks/>
              </p:cNvSpPr>
              <p:nvPr/>
            </p:nvSpPr>
            <p:spPr bwMode="auto">
              <a:xfrm>
                <a:off x="2945720" y="5400370"/>
                <a:ext cx="333797" cy="355381"/>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rgbClr val="FF910B"/>
              </a:solidFill>
              <a:ln>
                <a:noFill/>
              </a:ln>
              <a:extLst>
                <a:ext uri="{91240B29-F687-4f45-9708-019B960494DF}"/>
              </a:extLst>
            </p:spPr>
            <p:txBody>
              <a:bodyPr lIns="51435" tIns="25718" rIns="51435" bIns="25718"/>
              <a:lstStyle/>
              <a:p>
                <a:pPr>
                  <a:defRPr/>
                </a:pPr>
                <a:endParaRPr lang="en-US" sz="1013"/>
              </a:p>
            </p:txBody>
          </p:sp>
          <p:sp>
            <p:nvSpPr>
              <p:cNvPr id="99" name="Freeform 227">
                <a:extLst>
                  <a:ext uri="{FF2B5EF4-FFF2-40B4-BE49-F238E27FC236}">
                    <a16:creationId xmlns:a16="http://schemas.microsoft.com/office/drawing/2014/main" id="{0A7C9685-DE48-46DC-B379-02A5E06D66D5}"/>
                  </a:ext>
                </a:extLst>
              </p:cNvPr>
              <p:cNvSpPr>
                <a:spLocks/>
              </p:cNvSpPr>
              <p:nvPr/>
            </p:nvSpPr>
            <p:spPr bwMode="auto">
              <a:xfrm>
                <a:off x="3195087" y="5708629"/>
                <a:ext cx="335760" cy="355379"/>
              </a:xfrm>
              <a:custGeom>
                <a:avLst/>
                <a:gdLst>
                  <a:gd name="T0" fmla="*/ 0 w 211"/>
                  <a:gd name="T1" fmla="*/ 69 h 224"/>
                  <a:gd name="T2" fmla="*/ 127 w 211"/>
                  <a:gd name="T3" fmla="*/ 224 h 224"/>
                  <a:gd name="T4" fmla="*/ 211 w 211"/>
                  <a:gd name="T5" fmla="*/ 157 h 224"/>
                  <a:gd name="T6" fmla="*/ 84 w 211"/>
                  <a:gd name="T7" fmla="*/ 0 h 224"/>
                  <a:gd name="T8" fmla="*/ 0 w 211"/>
                  <a:gd name="T9" fmla="*/ 69 h 224"/>
                </a:gdLst>
                <a:ahLst/>
                <a:cxnLst>
                  <a:cxn ang="0">
                    <a:pos x="T0" y="T1"/>
                  </a:cxn>
                  <a:cxn ang="0">
                    <a:pos x="T2" y="T3"/>
                  </a:cxn>
                  <a:cxn ang="0">
                    <a:pos x="T4" y="T5"/>
                  </a:cxn>
                  <a:cxn ang="0">
                    <a:pos x="T6" y="T7"/>
                  </a:cxn>
                  <a:cxn ang="0">
                    <a:pos x="T8" y="T9"/>
                  </a:cxn>
                </a:cxnLst>
                <a:rect l="0" t="0" r="r" b="b"/>
                <a:pathLst>
                  <a:path w="211" h="224">
                    <a:moveTo>
                      <a:pt x="0" y="69"/>
                    </a:moveTo>
                    <a:lnTo>
                      <a:pt x="127" y="224"/>
                    </a:lnTo>
                    <a:lnTo>
                      <a:pt x="211" y="157"/>
                    </a:lnTo>
                    <a:lnTo>
                      <a:pt x="84" y="0"/>
                    </a:lnTo>
                    <a:lnTo>
                      <a:pt x="0" y="69"/>
                    </a:lnTo>
                    <a:close/>
                  </a:path>
                </a:pathLst>
              </a:custGeom>
              <a:solidFill>
                <a:schemeClr val="accent5"/>
              </a:solidFill>
              <a:ln>
                <a:noFill/>
              </a:ln>
              <a:extLst>
                <a:ext uri="{91240B29-F687-4f45-9708-019B960494DF}"/>
              </a:extLst>
            </p:spPr>
            <p:txBody>
              <a:bodyPr lIns="51435" tIns="25718" rIns="51435" bIns="25718"/>
              <a:lstStyle/>
              <a:p>
                <a:pPr>
                  <a:defRPr/>
                </a:pPr>
                <a:endParaRPr lang="en-US" sz="1013"/>
              </a:p>
            </p:txBody>
          </p:sp>
          <p:sp>
            <p:nvSpPr>
              <p:cNvPr id="100" name="Freeform 228">
                <a:extLst>
                  <a:ext uri="{FF2B5EF4-FFF2-40B4-BE49-F238E27FC236}">
                    <a16:creationId xmlns:a16="http://schemas.microsoft.com/office/drawing/2014/main" id="{388A82E4-C531-41E8-ABF4-BC85E7F37B2F}"/>
                  </a:ext>
                </a:extLst>
              </p:cNvPr>
              <p:cNvSpPr>
                <a:spLocks/>
              </p:cNvSpPr>
              <p:nvPr/>
            </p:nvSpPr>
            <p:spPr bwMode="auto">
              <a:xfrm>
                <a:off x="3446417" y="6020813"/>
                <a:ext cx="333797" cy="357343"/>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chemeClr val="accent3"/>
              </a:solidFill>
              <a:ln>
                <a:noFill/>
              </a:ln>
              <a:extLst>
                <a:ext uri="{91240B29-F687-4f45-9708-019B960494DF}"/>
              </a:extLst>
            </p:spPr>
            <p:txBody>
              <a:bodyPr lIns="51435" tIns="25718" rIns="51435" bIns="25718"/>
              <a:lstStyle/>
              <a:p>
                <a:pPr>
                  <a:defRPr/>
                </a:pPr>
                <a:endParaRPr lang="en-US" sz="1013"/>
              </a:p>
            </p:txBody>
          </p:sp>
          <p:sp>
            <p:nvSpPr>
              <p:cNvPr id="101" name="Freeform 229">
                <a:extLst>
                  <a:ext uri="{FF2B5EF4-FFF2-40B4-BE49-F238E27FC236}">
                    <a16:creationId xmlns:a16="http://schemas.microsoft.com/office/drawing/2014/main" id="{369047D6-CBC2-4259-B494-48125BE63D40}"/>
                  </a:ext>
                </a:extLst>
              </p:cNvPr>
              <p:cNvSpPr>
                <a:spLocks/>
              </p:cNvSpPr>
              <p:nvPr/>
            </p:nvSpPr>
            <p:spPr bwMode="auto">
              <a:xfrm>
                <a:off x="2613887" y="5614384"/>
                <a:ext cx="869836" cy="1050432"/>
              </a:xfrm>
              <a:custGeom>
                <a:avLst/>
                <a:gdLst>
                  <a:gd name="T0" fmla="*/ 46 w 548"/>
                  <a:gd name="T1" fmla="*/ 0 h 662"/>
                  <a:gd name="T2" fmla="*/ 548 w 548"/>
                  <a:gd name="T3" fmla="*/ 626 h 662"/>
                  <a:gd name="T4" fmla="*/ 501 w 548"/>
                  <a:gd name="T5" fmla="*/ 662 h 662"/>
                  <a:gd name="T6" fmla="*/ 0 w 548"/>
                  <a:gd name="T7" fmla="*/ 36 h 662"/>
                  <a:gd name="T8" fmla="*/ 46 w 548"/>
                  <a:gd name="T9" fmla="*/ 0 h 662"/>
                </a:gdLst>
                <a:ahLst/>
                <a:cxnLst>
                  <a:cxn ang="0">
                    <a:pos x="T0" y="T1"/>
                  </a:cxn>
                  <a:cxn ang="0">
                    <a:pos x="T2" y="T3"/>
                  </a:cxn>
                  <a:cxn ang="0">
                    <a:pos x="T4" y="T5"/>
                  </a:cxn>
                  <a:cxn ang="0">
                    <a:pos x="T6" y="T7"/>
                  </a:cxn>
                  <a:cxn ang="0">
                    <a:pos x="T8" y="T9"/>
                  </a:cxn>
                </a:cxnLst>
                <a:rect l="0" t="0" r="r" b="b"/>
                <a:pathLst>
                  <a:path w="548" h="662">
                    <a:moveTo>
                      <a:pt x="46" y="0"/>
                    </a:moveTo>
                    <a:lnTo>
                      <a:pt x="548" y="626"/>
                    </a:lnTo>
                    <a:lnTo>
                      <a:pt x="501" y="662"/>
                    </a:lnTo>
                    <a:lnTo>
                      <a:pt x="0" y="36"/>
                    </a:lnTo>
                    <a:lnTo>
                      <a:pt x="46" y="0"/>
                    </a:lnTo>
                    <a:close/>
                  </a:path>
                </a:pathLst>
              </a:custGeom>
              <a:solidFill>
                <a:schemeClr val="accent1"/>
              </a:solidFill>
              <a:ln>
                <a:noFill/>
              </a:ln>
            </p:spPr>
            <p:txBody>
              <a:bodyPr lIns="51435" tIns="25718" rIns="51435" bIns="25718"/>
              <a:lstStyle/>
              <a:p>
                <a:pPr>
                  <a:defRPr/>
                </a:pPr>
                <a:endParaRPr lang="en-US" sz="1013"/>
              </a:p>
            </p:txBody>
          </p:sp>
          <p:sp>
            <p:nvSpPr>
              <p:cNvPr id="102" name="Freeform 174">
                <a:extLst>
                  <a:ext uri="{FF2B5EF4-FFF2-40B4-BE49-F238E27FC236}">
                    <a16:creationId xmlns:a16="http://schemas.microsoft.com/office/drawing/2014/main" id="{24C00F46-2085-4C45-A72B-6025BC18E0F3}"/>
                  </a:ext>
                </a:extLst>
              </p:cNvPr>
              <p:cNvSpPr>
                <a:spLocks/>
              </p:cNvSpPr>
              <p:nvPr/>
            </p:nvSpPr>
            <p:spPr bwMode="auto">
              <a:xfrm>
                <a:off x="2774895" y="5518176"/>
                <a:ext cx="852165" cy="962079"/>
              </a:xfrm>
              <a:custGeom>
                <a:avLst/>
                <a:gdLst>
                  <a:gd name="connsiteX0" fmla="*/ 523875 w 852487"/>
                  <a:gd name="connsiteY0" fmla="*/ 728663 h 962026"/>
                  <a:gd name="connsiteX1" fmla="*/ 652462 w 852487"/>
                  <a:gd name="connsiteY1" fmla="*/ 885826 h 962026"/>
                  <a:gd name="connsiteX2" fmla="*/ 627062 w 852487"/>
                  <a:gd name="connsiteY2" fmla="*/ 904876 h 962026"/>
                  <a:gd name="connsiteX3" fmla="*/ 500062 w 852487"/>
                  <a:gd name="connsiteY3" fmla="*/ 747713 h 962026"/>
                  <a:gd name="connsiteX4" fmla="*/ 568325 w 852487"/>
                  <a:gd name="connsiteY4" fmla="*/ 693738 h 962026"/>
                  <a:gd name="connsiteX5" fmla="*/ 768350 w 852487"/>
                  <a:gd name="connsiteY5" fmla="*/ 942976 h 962026"/>
                  <a:gd name="connsiteX6" fmla="*/ 744538 w 852487"/>
                  <a:gd name="connsiteY6" fmla="*/ 962026 h 962026"/>
                  <a:gd name="connsiteX7" fmla="*/ 542925 w 852487"/>
                  <a:gd name="connsiteY7" fmla="*/ 714375 h 962026"/>
                  <a:gd name="connsiteX8" fmla="*/ 611188 w 852487"/>
                  <a:gd name="connsiteY8" fmla="*/ 657225 h 962026"/>
                  <a:gd name="connsiteX9" fmla="*/ 812800 w 852487"/>
                  <a:gd name="connsiteY9" fmla="*/ 908050 h 962026"/>
                  <a:gd name="connsiteX10" fmla="*/ 785813 w 852487"/>
                  <a:gd name="connsiteY10" fmla="*/ 930275 h 962026"/>
                  <a:gd name="connsiteX11" fmla="*/ 587375 w 852487"/>
                  <a:gd name="connsiteY11" fmla="*/ 679450 h 962026"/>
                  <a:gd name="connsiteX12" fmla="*/ 654050 w 852487"/>
                  <a:gd name="connsiteY12" fmla="*/ 625475 h 962026"/>
                  <a:gd name="connsiteX13" fmla="*/ 852487 w 852487"/>
                  <a:gd name="connsiteY13" fmla="*/ 874713 h 962026"/>
                  <a:gd name="connsiteX14" fmla="*/ 828675 w 852487"/>
                  <a:gd name="connsiteY14" fmla="*/ 893763 h 962026"/>
                  <a:gd name="connsiteX15" fmla="*/ 630237 w 852487"/>
                  <a:gd name="connsiteY15" fmla="*/ 644525 h 962026"/>
                  <a:gd name="connsiteX16" fmla="*/ 274637 w 852487"/>
                  <a:gd name="connsiteY16" fmla="*/ 415925 h 962026"/>
                  <a:gd name="connsiteX17" fmla="*/ 401637 w 852487"/>
                  <a:gd name="connsiteY17" fmla="*/ 573088 h 962026"/>
                  <a:gd name="connsiteX18" fmla="*/ 377824 w 852487"/>
                  <a:gd name="connsiteY18" fmla="*/ 592138 h 962026"/>
                  <a:gd name="connsiteX19" fmla="*/ 249237 w 852487"/>
                  <a:gd name="connsiteY19" fmla="*/ 434975 h 962026"/>
                  <a:gd name="connsiteX20" fmla="*/ 317499 w 852487"/>
                  <a:gd name="connsiteY20" fmla="*/ 381000 h 962026"/>
                  <a:gd name="connsiteX21" fmla="*/ 519112 w 852487"/>
                  <a:gd name="connsiteY21" fmla="*/ 630238 h 962026"/>
                  <a:gd name="connsiteX22" fmla="*/ 493712 w 852487"/>
                  <a:gd name="connsiteY22" fmla="*/ 652463 h 962026"/>
                  <a:gd name="connsiteX23" fmla="*/ 293687 w 852487"/>
                  <a:gd name="connsiteY23" fmla="*/ 403225 h 962026"/>
                  <a:gd name="connsiteX24" fmla="*/ 361950 w 852487"/>
                  <a:gd name="connsiteY24" fmla="*/ 347663 h 962026"/>
                  <a:gd name="connsiteX25" fmla="*/ 561975 w 852487"/>
                  <a:gd name="connsiteY25" fmla="*/ 598488 h 962026"/>
                  <a:gd name="connsiteX26" fmla="*/ 534988 w 852487"/>
                  <a:gd name="connsiteY26" fmla="*/ 617538 h 962026"/>
                  <a:gd name="connsiteX27" fmla="*/ 336550 w 852487"/>
                  <a:gd name="connsiteY27" fmla="*/ 366713 h 962026"/>
                  <a:gd name="connsiteX28" fmla="*/ 404812 w 852487"/>
                  <a:gd name="connsiteY28" fmla="*/ 312738 h 962026"/>
                  <a:gd name="connsiteX29" fmla="*/ 603250 w 852487"/>
                  <a:gd name="connsiteY29" fmla="*/ 563563 h 962026"/>
                  <a:gd name="connsiteX30" fmla="*/ 579438 w 852487"/>
                  <a:gd name="connsiteY30" fmla="*/ 581026 h 962026"/>
                  <a:gd name="connsiteX31" fmla="*/ 381000 w 852487"/>
                  <a:gd name="connsiteY31" fmla="*/ 331788 h 962026"/>
                  <a:gd name="connsiteX32" fmla="*/ 23812 w 852487"/>
                  <a:gd name="connsiteY32" fmla="*/ 103188 h 962026"/>
                  <a:gd name="connsiteX33" fmla="*/ 152400 w 852487"/>
                  <a:gd name="connsiteY33" fmla="*/ 261938 h 962026"/>
                  <a:gd name="connsiteX34" fmla="*/ 127000 w 852487"/>
                  <a:gd name="connsiteY34" fmla="*/ 282576 h 962026"/>
                  <a:gd name="connsiteX35" fmla="*/ 0 w 852487"/>
                  <a:gd name="connsiteY35" fmla="*/ 122238 h 962026"/>
                  <a:gd name="connsiteX36" fmla="*/ 68262 w 852487"/>
                  <a:gd name="connsiteY36" fmla="*/ 68263 h 962026"/>
                  <a:gd name="connsiteX37" fmla="*/ 268287 w 852487"/>
                  <a:gd name="connsiteY37" fmla="*/ 317501 h 962026"/>
                  <a:gd name="connsiteX38" fmla="*/ 244474 w 852487"/>
                  <a:gd name="connsiteY38" fmla="*/ 339726 h 962026"/>
                  <a:gd name="connsiteX39" fmla="*/ 42862 w 852487"/>
                  <a:gd name="connsiteY39" fmla="*/ 90488 h 962026"/>
                  <a:gd name="connsiteX40" fmla="*/ 111124 w 852487"/>
                  <a:gd name="connsiteY40" fmla="*/ 36513 h 962026"/>
                  <a:gd name="connsiteX41" fmla="*/ 312737 w 852487"/>
                  <a:gd name="connsiteY41" fmla="*/ 285751 h 962026"/>
                  <a:gd name="connsiteX42" fmla="*/ 285749 w 852487"/>
                  <a:gd name="connsiteY42" fmla="*/ 304801 h 962026"/>
                  <a:gd name="connsiteX43" fmla="*/ 87312 w 852487"/>
                  <a:gd name="connsiteY43" fmla="*/ 53975 h 962026"/>
                  <a:gd name="connsiteX44" fmla="*/ 155575 w 852487"/>
                  <a:gd name="connsiteY44" fmla="*/ 0 h 962026"/>
                  <a:gd name="connsiteX45" fmla="*/ 354013 w 852487"/>
                  <a:gd name="connsiteY45" fmla="*/ 250825 h 962026"/>
                  <a:gd name="connsiteX46" fmla="*/ 328613 w 852487"/>
                  <a:gd name="connsiteY46" fmla="*/ 269875 h 962026"/>
                  <a:gd name="connsiteX47" fmla="*/ 130175 w 852487"/>
                  <a:gd name="connsiteY47" fmla="*/ 22225 h 9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2487" h="962026">
                    <a:moveTo>
                      <a:pt x="523875" y="728663"/>
                    </a:moveTo>
                    <a:lnTo>
                      <a:pt x="652462" y="885826"/>
                    </a:lnTo>
                    <a:lnTo>
                      <a:pt x="627062" y="904876"/>
                    </a:lnTo>
                    <a:lnTo>
                      <a:pt x="500062" y="747713"/>
                    </a:lnTo>
                    <a:close/>
                    <a:moveTo>
                      <a:pt x="568325" y="693738"/>
                    </a:moveTo>
                    <a:lnTo>
                      <a:pt x="768350" y="942976"/>
                    </a:lnTo>
                    <a:lnTo>
                      <a:pt x="744538" y="962026"/>
                    </a:lnTo>
                    <a:lnTo>
                      <a:pt x="542925" y="714375"/>
                    </a:lnTo>
                    <a:close/>
                    <a:moveTo>
                      <a:pt x="611188" y="657225"/>
                    </a:moveTo>
                    <a:lnTo>
                      <a:pt x="812800" y="908050"/>
                    </a:lnTo>
                    <a:lnTo>
                      <a:pt x="785813" y="930275"/>
                    </a:lnTo>
                    <a:lnTo>
                      <a:pt x="587375" y="679450"/>
                    </a:lnTo>
                    <a:close/>
                    <a:moveTo>
                      <a:pt x="654050" y="625475"/>
                    </a:moveTo>
                    <a:lnTo>
                      <a:pt x="852487" y="874713"/>
                    </a:lnTo>
                    <a:lnTo>
                      <a:pt x="828675" y="893763"/>
                    </a:lnTo>
                    <a:lnTo>
                      <a:pt x="630237" y="644525"/>
                    </a:lnTo>
                    <a:close/>
                    <a:moveTo>
                      <a:pt x="274637" y="415925"/>
                    </a:moveTo>
                    <a:lnTo>
                      <a:pt x="401637" y="573088"/>
                    </a:lnTo>
                    <a:lnTo>
                      <a:pt x="377824" y="592138"/>
                    </a:lnTo>
                    <a:lnTo>
                      <a:pt x="249237" y="434975"/>
                    </a:lnTo>
                    <a:close/>
                    <a:moveTo>
                      <a:pt x="317499" y="381000"/>
                    </a:moveTo>
                    <a:lnTo>
                      <a:pt x="519112" y="630238"/>
                    </a:lnTo>
                    <a:lnTo>
                      <a:pt x="493712" y="652463"/>
                    </a:lnTo>
                    <a:lnTo>
                      <a:pt x="293687" y="403225"/>
                    </a:lnTo>
                    <a:close/>
                    <a:moveTo>
                      <a:pt x="361950" y="347663"/>
                    </a:moveTo>
                    <a:lnTo>
                      <a:pt x="561975" y="598488"/>
                    </a:lnTo>
                    <a:lnTo>
                      <a:pt x="534988" y="617538"/>
                    </a:lnTo>
                    <a:lnTo>
                      <a:pt x="336550" y="366713"/>
                    </a:lnTo>
                    <a:close/>
                    <a:moveTo>
                      <a:pt x="404812" y="312738"/>
                    </a:moveTo>
                    <a:lnTo>
                      <a:pt x="603250" y="563563"/>
                    </a:lnTo>
                    <a:lnTo>
                      <a:pt x="579438" y="581026"/>
                    </a:lnTo>
                    <a:lnTo>
                      <a:pt x="381000" y="331788"/>
                    </a:lnTo>
                    <a:close/>
                    <a:moveTo>
                      <a:pt x="23812" y="103188"/>
                    </a:moveTo>
                    <a:lnTo>
                      <a:pt x="152400" y="261938"/>
                    </a:lnTo>
                    <a:lnTo>
                      <a:pt x="127000" y="282576"/>
                    </a:lnTo>
                    <a:lnTo>
                      <a:pt x="0" y="122238"/>
                    </a:lnTo>
                    <a:close/>
                    <a:moveTo>
                      <a:pt x="68262" y="68263"/>
                    </a:moveTo>
                    <a:lnTo>
                      <a:pt x="268287" y="317501"/>
                    </a:lnTo>
                    <a:lnTo>
                      <a:pt x="244474" y="339726"/>
                    </a:lnTo>
                    <a:lnTo>
                      <a:pt x="42862" y="90488"/>
                    </a:lnTo>
                    <a:close/>
                    <a:moveTo>
                      <a:pt x="111124" y="36513"/>
                    </a:moveTo>
                    <a:lnTo>
                      <a:pt x="312737" y="285751"/>
                    </a:lnTo>
                    <a:lnTo>
                      <a:pt x="285749" y="304801"/>
                    </a:lnTo>
                    <a:lnTo>
                      <a:pt x="87312" y="53975"/>
                    </a:lnTo>
                    <a:close/>
                    <a:moveTo>
                      <a:pt x="155575" y="0"/>
                    </a:moveTo>
                    <a:lnTo>
                      <a:pt x="354013" y="250825"/>
                    </a:lnTo>
                    <a:lnTo>
                      <a:pt x="328613" y="269875"/>
                    </a:lnTo>
                    <a:lnTo>
                      <a:pt x="130175" y="22225"/>
                    </a:lnTo>
                    <a:close/>
                  </a:path>
                </a:pathLst>
              </a:custGeom>
              <a:solidFill>
                <a:schemeClr val="accent1"/>
              </a:solidFill>
              <a:ln>
                <a:noFill/>
              </a:ln>
            </p:spPr>
            <p:txBody>
              <a:bodyPr lIns="51435" tIns="25718" rIns="51435" bIns="25718"/>
              <a:lstStyle/>
              <a:p>
                <a:pPr>
                  <a:defRPr/>
                </a:pPr>
                <a:endParaRPr lang="en-US" sz="1013"/>
              </a:p>
            </p:txBody>
          </p:sp>
          <p:sp>
            <p:nvSpPr>
              <p:cNvPr id="103" name="Freeform 242">
                <a:extLst>
                  <a:ext uri="{FF2B5EF4-FFF2-40B4-BE49-F238E27FC236}">
                    <a16:creationId xmlns:a16="http://schemas.microsoft.com/office/drawing/2014/main" id="{1F6BF8EA-0100-49BF-BBEB-496F38E2FECF}"/>
                  </a:ext>
                </a:extLst>
              </p:cNvPr>
              <p:cNvSpPr>
                <a:spLocks/>
              </p:cNvSpPr>
              <p:nvPr/>
            </p:nvSpPr>
            <p:spPr bwMode="auto">
              <a:xfrm>
                <a:off x="2908414" y="5166723"/>
                <a:ext cx="92285" cy="94244"/>
              </a:xfrm>
              <a:custGeom>
                <a:avLst/>
                <a:gdLst>
                  <a:gd name="T0" fmla="*/ 29 w 34"/>
                  <a:gd name="T1" fmla="*/ 27 h 35"/>
                  <a:gd name="T2" fmla="*/ 27 w 34"/>
                  <a:gd name="T3" fmla="*/ 6 h 35"/>
                  <a:gd name="T4" fmla="*/ 6 w 34"/>
                  <a:gd name="T5" fmla="*/ 8 h 35"/>
                  <a:gd name="T6" fmla="*/ 7 w 34"/>
                  <a:gd name="T7" fmla="*/ 29 h 35"/>
                  <a:gd name="T8" fmla="*/ 29 w 34"/>
                  <a:gd name="T9" fmla="*/ 27 h 35"/>
                </a:gdLst>
                <a:ahLst/>
                <a:cxnLst>
                  <a:cxn ang="0">
                    <a:pos x="T0" y="T1"/>
                  </a:cxn>
                  <a:cxn ang="0">
                    <a:pos x="T2" y="T3"/>
                  </a:cxn>
                  <a:cxn ang="0">
                    <a:pos x="T4" y="T5"/>
                  </a:cxn>
                  <a:cxn ang="0">
                    <a:pos x="T6" y="T7"/>
                  </a:cxn>
                  <a:cxn ang="0">
                    <a:pos x="T8" y="T9"/>
                  </a:cxn>
                </a:cxnLst>
                <a:rect l="0" t="0" r="r" b="b"/>
                <a:pathLst>
                  <a:path w="34" h="35">
                    <a:moveTo>
                      <a:pt x="29" y="27"/>
                    </a:moveTo>
                    <a:cubicBezTo>
                      <a:pt x="34" y="21"/>
                      <a:pt x="34" y="11"/>
                      <a:pt x="27" y="6"/>
                    </a:cubicBezTo>
                    <a:cubicBezTo>
                      <a:pt x="21" y="0"/>
                      <a:pt x="11" y="1"/>
                      <a:pt x="6" y="8"/>
                    </a:cubicBezTo>
                    <a:cubicBezTo>
                      <a:pt x="0" y="14"/>
                      <a:pt x="1" y="24"/>
                      <a:pt x="7" y="29"/>
                    </a:cubicBezTo>
                    <a:cubicBezTo>
                      <a:pt x="14" y="35"/>
                      <a:pt x="24" y="34"/>
                      <a:pt x="29" y="27"/>
                    </a:cubicBezTo>
                    <a:close/>
                  </a:path>
                </a:pathLst>
              </a:custGeom>
              <a:solidFill>
                <a:srgbClr val="CCCCCC"/>
              </a:solidFill>
              <a:ln>
                <a:noFill/>
              </a:ln>
              <a:extLst>
                <a:ext uri="{91240B29-F687-4f45-9708-019B960494DF}"/>
              </a:extLst>
            </p:spPr>
            <p:txBody>
              <a:bodyPr lIns="51435" tIns="25718" rIns="51435" bIns="25718"/>
              <a:lstStyle/>
              <a:p>
                <a:pPr>
                  <a:defRPr/>
                </a:pPr>
                <a:endParaRPr lang="en-US" sz="1013"/>
              </a:p>
            </p:txBody>
          </p:sp>
          <p:sp>
            <p:nvSpPr>
              <p:cNvPr id="104" name="Freeform 243">
                <a:extLst>
                  <a:ext uri="{FF2B5EF4-FFF2-40B4-BE49-F238E27FC236}">
                    <a16:creationId xmlns:a16="http://schemas.microsoft.com/office/drawing/2014/main" id="{E36AF182-29B2-4C37-B9BB-1C58D1D610C1}"/>
                  </a:ext>
                </a:extLst>
              </p:cNvPr>
              <p:cNvSpPr>
                <a:spLocks/>
              </p:cNvSpPr>
              <p:nvPr/>
            </p:nvSpPr>
            <p:spPr bwMode="auto">
              <a:xfrm>
                <a:off x="3120474" y="6880793"/>
                <a:ext cx="506587" cy="661675"/>
              </a:xfrm>
              <a:custGeom>
                <a:avLst/>
                <a:gdLst>
                  <a:gd name="T0" fmla="*/ 320 w 320"/>
                  <a:gd name="T1" fmla="*/ 30 h 417"/>
                  <a:gd name="T2" fmla="*/ 242 w 320"/>
                  <a:gd name="T3" fmla="*/ 357 h 417"/>
                  <a:gd name="T4" fmla="*/ 166 w 320"/>
                  <a:gd name="T5" fmla="*/ 417 h 417"/>
                  <a:gd name="T6" fmla="*/ 0 w 320"/>
                  <a:gd name="T7" fmla="*/ 378 h 417"/>
                  <a:gd name="T8" fmla="*/ 91 w 320"/>
                  <a:gd name="T9" fmla="*/ 0 h 417"/>
                  <a:gd name="T10" fmla="*/ 320 w 320"/>
                  <a:gd name="T11" fmla="*/ 30 h 417"/>
                </a:gdLst>
                <a:ahLst/>
                <a:cxnLst>
                  <a:cxn ang="0">
                    <a:pos x="T0" y="T1"/>
                  </a:cxn>
                  <a:cxn ang="0">
                    <a:pos x="T2" y="T3"/>
                  </a:cxn>
                  <a:cxn ang="0">
                    <a:pos x="T4" y="T5"/>
                  </a:cxn>
                  <a:cxn ang="0">
                    <a:pos x="T6" y="T7"/>
                  </a:cxn>
                  <a:cxn ang="0">
                    <a:pos x="T8" y="T9"/>
                  </a:cxn>
                  <a:cxn ang="0">
                    <a:pos x="T10" y="T11"/>
                  </a:cxn>
                </a:cxnLst>
                <a:rect l="0" t="0" r="r" b="b"/>
                <a:pathLst>
                  <a:path w="320" h="417">
                    <a:moveTo>
                      <a:pt x="320" y="30"/>
                    </a:moveTo>
                    <a:lnTo>
                      <a:pt x="242" y="357"/>
                    </a:lnTo>
                    <a:lnTo>
                      <a:pt x="166" y="417"/>
                    </a:lnTo>
                    <a:lnTo>
                      <a:pt x="0" y="378"/>
                    </a:lnTo>
                    <a:lnTo>
                      <a:pt x="91" y="0"/>
                    </a:lnTo>
                    <a:lnTo>
                      <a:pt x="320" y="30"/>
                    </a:ln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105" name="Freeform 244">
                <a:extLst>
                  <a:ext uri="{FF2B5EF4-FFF2-40B4-BE49-F238E27FC236}">
                    <a16:creationId xmlns:a16="http://schemas.microsoft.com/office/drawing/2014/main" id="{19CDFBCD-2A2F-411A-9004-F68786CF0782}"/>
                  </a:ext>
                </a:extLst>
              </p:cNvPr>
              <p:cNvSpPr>
                <a:spLocks/>
              </p:cNvSpPr>
              <p:nvPr/>
            </p:nvSpPr>
            <p:spPr bwMode="auto">
              <a:xfrm>
                <a:off x="2904487" y="7265625"/>
                <a:ext cx="663668" cy="987604"/>
              </a:xfrm>
              <a:custGeom>
                <a:avLst/>
                <a:gdLst>
                  <a:gd name="T0" fmla="*/ 418 w 418"/>
                  <a:gd name="T1" fmla="*/ 66 h 622"/>
                  <a:gd name="T2" fmla="*/ 279 w 418"/>
                  <a:gd name="T3" fmla="*/ 622 h 622"/>
                  <a:gd name="T4" fmla="*/ 0 w 418"/>
                  <a:gd name="T5" fmla="*/ 561 h 622"/>
                  <a:gd name="T6" fmla="*/ 139 w 418"/>
                  <a:gd name="T7" fmla="*/ 0 h 622"/>
                  <a:gd name="T8" fmla="*/ 418 w 418"/>
                  <a:gd name="T9" fmla="*/ 66 h 622"/>
                </a:gdLst>
                <a:ahLst/>
                <a:cxnLst>
                  <a:cxn ang="0">
                    <a:pos x="T0" y="T1"/>
                  </a:cxn>
                  <a:cxn ang="0">
                    <a:pos x="T2" y="T3"/>
                  </a:cxn>
                  <a:cxn ang="0">
                    <a:pos x="T4" y="T5"/>
                  </a:cxn>
                  <a:cxn ang="0">
                    <a:pos x="T6" y="T7"/>
                  </a:cxn>
                  <a:cxn ang="0">
                    <a:pos x="T8" y="T9"/>
                  </a:cxn>
                </a:cxnLst>
                <a:rect l="0" t="0" r="r" b="b"/>
                <a:pathLst>
                  <a:path w="418" h="622">
                    <a:moveTo>
                      <a:pt x="418" y="66"/>
                    </a:moveTo>
                    <a:lnTo>
                      <a:pt x="279" y="622"/>
                    </a:lnTo>
                    <a:lnTo>
                      <a:pt x="0" y="561"/>
                    </a:lnTo>
                    <a:lnTo>
                      <a:pt x="139" y="0"/>
                    </a:lnTo>
                    <a:lnTo>
                      <a:pt x="418" y="66"/>
                    </a:lnTo>
                    <a:close/>
                  </a:path>
                </a:pathLst>
              </a:custGeom>
              <a:solidFill>
                <a:schemeClr val="accent1"/>
              </a:solidFill>
              <a:ln>
                <a:noFill/>
              </a:ln>
              <a:extLst>
                <a:ext uri="{91240B29-F687-4f45-9708-019B960494DF}"/>
              </a:extLst>
            </p:spPr>
            <p:txBody>
              <a:bodyPr lIns="51435" tIns="25718" rIns="51435" bIns="25718"/>
              <a:lstStyle/>
              <a:p>
                <a:pPr>
                  <a:defRPr/>
                </a:pPr>
                <a:endParaRPr lang="en-US" sz="1013"/>
              </a:p>
            </p:txBody>
          </p:sp>
          <p:sp>
            <p:nvSpPr>
              <p:cNvPr id="106" name="Freeform 245">
                <a:extLst>
                  <a:ext uri="{FF2B5EF4-FFF2-40B4-BE49-F238E27FC236}">
                    <a16:creationId xmlns:a16="http://schemas.microsoft.com/office/drawing/2014/main" id="{A4EC42F2-BACF-4D75-8D79-FF5DE421C3AE}"/>
                  </a:ext>
                </a:extLst>
              </p:cNvPr>
              <p:cNvSpPr>
                <a:spLocks/>
              </p:cNvSpPr>
              <p:nvPr/>
            </p:nvSpPr>
            <p:spPr bwMode="auto">
              <a:xfrm>
                <a:off x="3340387" y="6782622"/>
                <a:ext cx="331833" cy="282733"/>
              </a:xfrm>
              <a:custGeom>
                <a:avLst/>
                <a:gdLst>
                  <a:gd name="T0" fmla="*/ 116 w 122"/>
                  <a:gd name="T1" fmla="*/ 43 h 104"/>
                  <a:gd name="T2" fmla="*/ 73 w 122"/>
                  <a:gd name="T3" fmla="*/ 99 h 104"/>
                  <a:gd name="T4" fmla="*/ 6 w 122"/>
                  <a:gd name="T5" fmla="*/ 61 h 104"/>
                  <a:gd name="T6" fmla="*/ 49 w 122"/>
                  <a:gd name="T7" fmla="*/ 5 h 104"/>
                  <a:gd name="T8" fmla="*/ 116 w 122"/>
                  <a:gd name="T9" fmla="*/ 43 h 104"/>
                </a:gdLst>
                <a:ahLst/>
                <a:cxnLst>
                  <a:cxn ang="0">
                    <a:pos x="T0" y="T1"/>
                  </a:cxn>
                  <a:cxn ang="0">
                    <a:pos x="T2" y="T3"/>
                  </a:cxn>
                  <a:cxn ang="0">
                    <a:pos x="T4" y="T5"/>
                  </a:cxn>
                  <a:cxn ang="0">
                    <a:pos x="T6" y="T7"/>
                  </a:cxn>
                  <a:cxn ang="0">
                    <a:pos x="T8" y="T9"/>
                  </a:cxn>
                </a:cxnLst>
                <a:rect l="0" t="0" r="r" b="b"/>
                <a:pathLst>
                  <a:path w="122" h="104">
                    <a:moveTo>
                      <a:pt x="116" y="43"/>
                    </a:moveTo>
                    <a:cubicBezTo>
                      <a:pt x="122" y="68"/>
                      <a:pt x="103" y="94"/>
                      <a:pt x="73" y="99"/>
                    </a:cubicBezTo>
                    <a:cubicBezTo>
                      <a:pt x="43" y="104"/>
                      <a:pt x="13" y="87"/>
                      <a:pt x="6" y="61"/>
                    </a:cubicBezTo>
                    <a:cubicBezTo>
                      <a:pt x="0" y="35"/>
                      <a:pt x="19" y="10"/>
                      <a:pt x="49" y="5"/>
                    </a:cubicBezTo>
                    <a:cubicBezTo>
                      <a:pt x="79" y="0"/>
                      <a:pt x="109" y="17"/>
                      <a:pt x="116" y="43"/>
                    </a:cubicBezTo>
                    <a:close/>
                  </a:path>
                </a:pathLst>
              </a:custGeom>
              <a:solidFill>
                <a:srgbClr val="D4A26A"/>
              </a:solidFill>
              <a:ln>
                <a:noFill/>
              </a:ln>
              <a:extLst>
                <a:ext uri="{91240B29-F687-4f45-9708-019B960494DF}"/>
              </a:extLst>
            </p:spPr>
            <p:txBody>
              <a:bodyPr lIns="51435" tIns="25718" rIns="51435" bIns="25718"/>
              <a:lstStyle/>
              <a:p>
                <a:pPr>
                  <a:defRPr/>
                </a:pPr>
                <a:endParaRPr lang="en-US" sz="1013"/>
              </a:p>
            </p:txBody>
          </p:sp>
          <p:sp>
            <p:nvSpPr>
              <p:cNvPr id="107" name="Freeform 246">
                <a:extLst>
                  <a:ext uri="{FF2B5EF4-FFF2-40B4-BE49-F238E27FC236}">
                    <a16:creationId xmlns:a16="http://schemas.microsoft.com/office/drawing/2014/main" id="{A1F9514F-CAB5-4936-B574-A5AE7540FC96}"/>
                  </a:ext>
                </a:extLst>
              </p:cNvPr>
              <p:cNvSpPr>
                <a:spLocks/>
              </p:cNvSpPr>
              <p:nvPr/>
            </p:nvSpPr>
            <p:spPr bwMode="auto">
              <a:xfrm>
                <a:off x="3591717" y="6450804"/>
                <a:ext cx="329870" cy="636150"/>
              </a:xfrm>
              <a:custGeom>
                <a:avLst/>
                <a:gdLst>
                  <a:gd name="T0" fmla="*/ 121 w 121"/>
                  <a:gd name="T1" fmla="*/ 11 h 234"/>
                  <a:gd name="T2" fmla="*/ 61 w 121"/>
                  <a:gd name="T3" fmla="*/ 176 h 234"/>
                  <a:gd name="T4" fmla="*/ 13 w 121"/>
                  <a:gd name="T5" fmla="*/ 229 h 234"/>
                  <a:gd name="T6" fmla="*/ 6 w 121"/>
                  <a:gd name="T7" fmla="*/ 167 h 234"/>
                  <a:gd name="T8" fmla="*/ 54 w 121"/>
                  <a:gd name="T9" fmla="*/ 37 h 234"/>
                  <a:gd name="T10" fmla="*/ 121 w 121"/>
                  <a:gd name="T11" fmla="*/ 11 h 234"/>
                </a:gdLst>
                <a:ahLst/>
                <a:cxnLst>
                  <a:cxn ang="0">
                    <a:pos x="T0" y="T1"/>
                  </a:cxn>
                  <a:cxn ang="0">
                    <a:pos x="T2" y="T3"/>
                  </a:cxn>
                  <a:cxn ang="0">
                    <a:pos x="T4" y="T5"/>
                  </a:cxn>
                  <a:cxn ang="0">
                    <a:pos x="T6" y="T7"/>
                  </a:cxn>
                  <a:cxn ang="0">
                    <a:pos x="T8" y="T9"/>
                  </a:cxn>
                  <a:cxn ang="0">
                    <a:pos x="T10" y="T11"/>
                  </a:cxn>
                </a:cxnLst>
                <a:rect l="0" t="0" r="r" b="b"/>
                <a:pathLst>
                  <a:path w="121" h="234">
                    <a:moveTo>
                      <a:pt x="121" y="11"/>
                    </a:moveTo>
                    <a:cubicBezTo>
                      <a:pt x="61" y="176"/>
                      <a:pt x="61" y="176"/>
                      <a:pt x="61" y="176"/>
                    </a:cubicBezTo>
                    <a:cubicBezTo>
                      <a:pt x="56" y="190"/>
                      <a:pt x="27" y="234"/>
                      <a:pt x="13" y="229"/>
                    </a:cubicBezTo>
                    <a:cubicBezTo>
                      <a:pt x="0" y="224"/>
                      <a:pt x="1" y="181"/>
                      <a:pt x="6" y="167"/>
                    </a:cubicBezTo>
                    <a:cubicBezTo>
                      <a:pt x="54" y="37"/>
                      <a:pt x="54" y="37"/>
                      <a:pt x="54" y="37"/>
                    </a:cubicBezTo>
                    <a:cubicBezTo>
                      <a:pt x="68" y="0"/>
                      <a:pt x="111" y="6"/>
                      <a:pt x="121" y="11"/>
                    </a:cubicBez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108" name="Freeform 247">
                <a:extLst>
                  <a:ext uri="{FF2B5EF4-FFF2-40B4-BE49-F238E27FC236}">
                    <a16:creationId xmlns:a16="http://schemas.microsoft.com/office/drawing/2014/main" id="{76B3067D-8681-4E62-9E68-39E494F71D92}"/>
                  </a:ext>
                </a:extLst>
              </p:cNvPr>
              <p:cNvSpPr>
                <a:spLocks/>
              </p:cNvSpPr>
              <p:nvPr/>
            </p:nvSpPr>
            <p:spPr bwMode="auto">
              <a:xfrm>
                <a:off x="3344314" y="6804220"/>
                <a:ext cx="357360" cy="282733"/>
              </a:xfrm>
              <a:custGeom>
                <a:avLst/>
                <a:gdLst>
                  <a:gd name="T0" fmla="*/ 127 w 132"/>
                  <a:gd name="T1" fmla="*/ 43 h 104"/>
                  <a:gd name="T2" fmla="*/ 76 w 132"/>
                  <a:gd name="T3" fmla="*/ 99 h 104"/>
                  <a:gd name="T4" fmla="*/ 6 w 132"/>
                  <a:gd name="T5" fmla="*/ 61 h 104"/>
                  <a:gd name="T6" fmla="*/ 56 w 132"/>
                  <a:gd name="T7" fmla="*/ 5 h 104"/>
                  <a:gd name="T8" fmla="*/ 127 w 132"/>
                  <a:gd name="T9" fmla="*/ 43 h 104"/>
                </a:gdLst>
                <a:ahLst/>
                <a:cxnLst>
                  <a:cxn ang="0">
                    <a:pos x="T0" y="T1"/>
                  </a:cxn>
                  <a:cxn ang="0">
                    <a:pos x="T2" y="T3"/>
                  </a:cxn>
                  <a:cxn ang="0">
                    <a:pos x="T4" y="T5"/>
                  </a:cxn>
                  <a:cxn ang="0">
                    <a:pos x="T6" y="T7"/>
                  </a:cxn>
                  <a:cxn ang="0">
                    <a:pos x="T8" y="T9"/>
                  </a:cxn>
                </a:cxnLst>
                <a:rect l="0" t="0" r="r" b="b"/>
                <a:pathLst>
                  <a:path w="132" h="104">
                    <a:moveTo>
                      <a:pt x="127" y="43"/>
                    </a:moveTo>
                    <a:cubicBezTo>
                      <a:pt x="132" y="69"/>
                      <a:pt x="110" y="94"/>
                      <a:pt x="76" y="99"/>
                    </a:cubicBezTo>
                    <a:cubicBezTo>
                      <a:pt x="43" y="104"/>
                      <a:pt x="11" y="87"/>
                      <a:pt x="6" y="61"/>
                    </a:cubicBezTo>
                    <a:cubicBezTo>
                      <a:pt x="0" y="35"/>
                      <a:pt x="23" y="10"/>
                      <a:pt x="56" y="5"/>
                    </a:cubicBezTo>
                    <a:cubicBezTo>
                      <a:pt x="90" y="0"/>
                      <a:pt x="121" y="17"/>
                      <a:pt x="127" y="43"/>
                    </a:cubicBez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grpSp>
            <p:nvGrpSpPr>
              <p:cNvPr id="109" name="Group 181">
                <a:extLst>
                  <a:ext uri="{FF2B5EF4-FFF2-40B4-BE49-F238E27FC236}">
                    <a16:creationId xmlns:a16="http://schemas.microsoft.com/office/drawing/2014/main" id="{4FFCF495-81BE-485A-8198-DE1C54A4B040}"/>
                  </a:ext>
                </a:extLst>
              </p:cNvPr>
              <p:cNvGrpSpPr>
                <a:grpSpLocks/>
              </p:cNvGrpSpPr>
              <p:nvPr/>
            </p:nvGrpSpPr>
            <p:grpSpPr bwMode="auto">
              <a:xfrm>
                <a:off x="1093788" y="5318125"/>
                <a:ext cx="2243138" cy="803276"/>
                <a:chOff x="1093788" y="5318125"/>
                <a:chExt cx="2243138" cy="803276"/>
              </a:xfrm>
            </p:grpSpPr>
            <p:sp>
              <p:nvSpPr>
                <p:cNvPr id="110" name="Freeform 248">
                  <a:extLst>
                    <a:ext uri="{FF2B5EF4-FFF2-40B4-BE49-F238E27FC236}">
                      <a16:creationId xmlns:a16="http://schemas.microsoft.com/office/drawing/2014/main" id="{A62AA5CF-9836-43C9-9DE2-4DF67396F9E9}"/>
                    </a:ext>
                  </a:extLst>
                </p:cNvPr>
                <p:cNvSpPr>
                  <a:spLocks/>
                </p:cNvSpPr>
                <p:nvPr/>
              </p:nvSpPr>
              <p:spPr bwMode="auto">
                <a:xfrm>
                  <a:off x="1636057" y="5461237"/>
                  <a:ext cx="775587" cy="465332"/>
                </a:xfrm>
                <a:custGeom>
                  <a:avLst/>
                  <a:gdLst>
                    <a:gd name="T0" fmla="*/ 488 w 488"/>
                    <a:gd name="T1" fmla="*/ 218 h 293"/>
                    <a:gd name="T2" fmla="*/ 176 w 488"/>
                    <a:gd name="T3" fmla="*/ 293 h 293"/>
                    <a:gd name="T4" fmla="*/ 104 w 488"/>
                    <a:gd name="T5" fmla="*/ 248 h 293"/>
                    <a:gd name="T6" fmla="*/ 0 w 488"/>
                    <a:gd name="T7" fmla="*/ 117 h 293"/>
                    <a:gd name="T8" fmla="*/ 17 w 488"/>
                    <a:gd name="T9" fmla="*/ 93 h 293"/>
                    <a:gd name="T10" fmla="*/ 407 w 488"/>
                    <a:gd name="T11" fmla="*/ 0 h 293"/>
                    <a:gd name="T12" fmla="*/ 488 w 488"/>
                    <a:gd name="T13" fmla="*/ 218 h 293"/>
                  </a:gdLst>
                  <a:ahLst/>
                  <a:cxnLst>
                    <a:cxn ang="0">
                      <a:pos x="T0" y="T1"/>
                    </a:cxn>
                    <a:cxn ang="0">
                      <a:pos x="T2" y="T3"/>
                    </a:cxn>
                    <a:cxn ang="0">
                      <a:pos x="T4" y="T5"/>
                    </a:cxn>
                    <a:cxn ang="0">
                      <a:pos x="T6" y="T7"/>
                    </a:cxn>
                    <a:cxn ang="0">
                      <a:pos x="T8" y="T9"/>
                    </a:cxn>
                    <a:cxn ang="0">
                      <a:pos x="T10" y="T11"/>
                    </a:cxn>
                    <a:cxn ang="0">
                      <a:pos x="T12" y="T13"/>
                    </a:cxn>
                  </a:cxnLst>
                  <a:rect l="0" t="0" r="r" b="b"/>
                  <a:pathLst>
                    <a:path w="488" h="293">
                      <a:moveTo>
                        <a:pt x="488" y="218"/>
                      </a:moveTo>
                      <a:lnTo>
                        <a:pt x="176" y="293"/>
                      </a:lnTo>
                      <a:lnTo>
                        <a:pt x="104" y="248"/>
                      </a:lnTo>
                      <a:lnTo>
                        <a:pt x="0" y="117"/>
                      </a:lnTo>
                      <a:lnTo>
                        <a:pt x="17" y="93"/>
                      </a:lnTo>
                      <a:lnTo>
                        <a:pt x="407" y="0"/>
                      </a:lnTo>
                      <a:lnTo>
                        <a:pt x="488" y="218"/>
                      </a:lnTo>
                      <a:close/>
                    </a:path>
                  </a:pathLst>
                </a:custGeom>
                <a:solidFill>
                  <a:srgbClr val="E7D1A7"/>
                </a:solidFill>
                <a:ln>
                  <a:noFill/>
                </a:ln>
                <a:extLst>
                  <a:ext uri="{91240B29-F687-4f45-9708-019B960494DF}"/>
                </a:extLst>
              </p:spPr>
              <p:txBody>
                <a:bodyPr lIns="51435" tIns="25718" rIns="51435" bIns="25718"/>
                <a:lstStyle/>
                <a:p>
                  <a:pPr>
                    <a:defRPr/>
                  </a:pPr>
                  <a:endParaRPr lang="en-US" sz="1013"/>
                </a:p>
              </p:txBody>
            </p:sp>
            <p:sp>
              <p:nvSpPr>
                <p:cNvPr id="111" name="Freeform 249">
                  <a:extLst>
                    <a:ext uri="{FF2B5EF4-FFF2-40B4-BE49-F238E27FC236}">
                      <a16:creationId xmlns:a16="http://schemas.microsoft.com/office/drawing/2014/main" id="{D26FF4AC-A155-407D-B5A1-66B66EB2347C}"/>
                    </a:ext>
                  </a:extLst>
                </p:cNvPr>
                <p:cNvSpPr>
                  <a:spLocks/>
                </p:cNvSpPr>
                <p:nvPr/>
              </p:nvSpPr>
              <p:spPr bwMode="auto">
                <a:xfrm>
                  <a:off x="1596786" y="5482834"/>
                  <a:ext cx="665631" cy="426064"/>
                </a:xfrm>
                <a:custGeom>
                  <a:avLst/>
                  <a:gdLst>
                    <a:gd name="T0" fmla="*/ 402 w 419"/>
                    <a:gd name="T1" fmla="*/ 0 h 269"/>
                    <a:gd name="T2" fmla="*/ 10 w 419"/>
                    <a:gd name="T3" fmla="*/ 63 h 269"/>
                    <a:gd name="T4" fmla="*/ 1 w 419"/>
                    <a:gd name="T5" fmla="*/ 72 h 269"/>
                    <a:gd name="T6" fmla="*/ 0 w 419"/>
                    <a:gd name="T7" fmla="*/ 72 h 269"/>
                    <a:gd name="T8" fmla="*/ 126 w 419"/>
                    <a:gd name="T9" fmla="*/ 229 h 269"/>
                    <a:gd name="T10" fmla="*/ 189 w 419"/>
                    <a:gd name="T11" fmla="*/ 269 h 269"/>
                    <a:gd name="T12" fmla="*/ 419 w 419"/>
                    <a:gd name="T13" fmla="*/ 231 h 269"/>
                    <a:gd name="T14" fmla="*/ 402 w 419"/>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69">
                      <a:moveTo>
                        <a:pt x="402" y="0"/>
                      </a:moveTo>
                      <a:lnTo>
                        <a:pt x="10" y="63"/>
                      </a:lnTo>
                      <a:lnTo>
                        <a:pt x="1" y="72"/>
                      </a:lnTo>
                      <a:lnTo>
                        <a:pt x="0" y="72"/>
                      </a:lnTo>
                      <a:lnTo>
                        <a:pt x="126" y="229"/>
                      </a:lnTo>
                      <a:lnTo>
                        <a:pt x="189" y="269"/>
                      </a:lnTo>
                      <a:lnTo>
                        <a:pt x="419" y="231"/>
                      </a:lnTo>
                      <a:lnTo>
                        <a:pt x="402" y="0"/>
                      </a:ln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112" name="Freeform 250">
                  <a:extLst>
                    <a:ext uri="{FF2B5EF4-FFF2-40B4-BE49-F238E27FC236}">
                      <a16:creationId xmlns:a16="http://schemas.microsoft.com/office/drawing/2014/main" id="{F9DA7E9F-68BD-4F6E-BD92-F96648600E75}"/>
                    </a:ext>
                  </a:extLst>
                </p:cNvPr>
                <p:cNvSpPr>
                  <a:spLocks/>
                </p:cNvSpPr>
                <p:nvPr/>
              </p:nvSpPr>
              <p:spPr bwMode="auto">
                <a:xfrm>
                  <a:off x="1094126" y="5512286"/>
                  <a:ext cx="867874" cy="608662"/>
                </a:xfrm>
                <a:custGeom>
                  <a:avLst/>
                  <a:gdLst>
                    <a:gd name="T0" fmla="*/ 501 w 547"/>
                    <a:gd name="T1" fmla="*/ 0 h 383"/>
                    <a:gd name="T2" fmla="*/ 74 w 547"/>
                    <a:gd name="T3" fmla="*/ 84 h 383"/>
                    <a:gd name="T4" fmla="*/ 0 w 547"/>
                    <a:gd name="T5" fmla="*/ 383 h 383"/>
                    <a:gd name="T6" fmla="*/ 547 w 547"/>
                    <a:gd name="T7" fmla="*/ 275 h 383"/>
                    <a:gd name="T8" fmla="*/ 501 w 547"/>
                    <a:gd name="T9" fmla="*/ 0 h 383"/>
                  </a:gdLst>
                  <a:ahLst/>
                  <a:cxnLst>
                    <a:cxn ang="0">
                      <a:pos x="T0" y="T1"/>
                    </a:cxn>
                    <a:cxn ang="0">
                      <a:pos x="T2" y="T3"/>
                    </a:cxn>
                    <a:cxn ang="0">
                      <a:pos x="T4" y="T5"/>
                    </a:cxn>
                    <a:cxn ang="0">
                      <a:pos x="T6" y="T7"/>
                    </a:cxn>
                    <a:cxn ang="0">
                      <a:pos x="T8" y="T9"/>
                    </a:cxn>
                  </a:cxnLst>
                  <a:rect l="0" t="0" r="r" b="b"/>
                  <a:pathLst>
                    <a:path w="547" h="383">
                      <a:moveTo>
                        <a:pt x="501" y="0"/>
                      </a:moveTo>
                      <a:lnTo>
                        <a:pt x="74" y="84"/>
                      </a:lnTo>
                      <a:lnTo>
                        <a:pt x="0" y="383"/>
                      </a:lnTo>
                      <a:lnTo>
                        <a:pt x="547" y="275"/>
                      </a:lnTo>
                      <a:lnTo>
                        <a:pt x="501" y="0"/>
                      </a:lnTo>
                      <a:close/>
                    </a:path>
                  </a:pathLst>
                </a:custGeom>
                <a:solidFill>
                  <a:schemeClr val="accent1"/>
                </a:solidFill>
                <a:ln>
                  <a:noFill/>
                </a:ln>
                <a:extLst>
                  <a:ext uri="{91240B29-F687-4f45-9708-019B960494DF}"/>
                </a:extLst>
              </p:spPr>
              <p:txBody>
                <a:bodyPr lIns="51435" tIns="25718" rIns="51435" bIns="25718"/>
                <a:lstStyle/>
                <a:p>
                  <a:pPr>
                    <a:defRPr/>
                  </a:pPr>
                  <a:endParaRPr lang="en-US" sz="1013"/>
                </a:p>
              </p:txBody>
            </p:sp>
            <p:sp>
              <p:nvSpPr>
                <p:cNvPr id="113" name="Freeform 251">
                  <a:extLst>
                    <a:ext uri="{FF2B5EF4-FFF2-40B4-BE49-F238E27FC236}">
                      <a16:creationId xmlns:a16="http://schemas.microsoft.com/office/drawing/2014/main" id="{E6100EB9-96F7-4FB5-AF3D-970143DDB875}"/>
                    </a:ext>
                  </a:extLst>
                </p:cNvPr>
                <p:cNvSpPr>
                  <a:spLocks/>
                </p:cNvSpPr>
                <p:nvPr/>
              </p:nvSpPr>
              <p:spPr bwMode="auto">
                <a:xfrm>
                  <a:off x="2205476" y="5761641"/>
                  <a:ext cx="618506" cy="280771"/>
                </a:xfrm>
                <a:custGeom>
                  <a:avLst/>
                  <a:gdLst>
                    <a:gd name="T0" fmla="*/ 219 w 228"/>
                    <a:gd name="T1" fmla="*/ 104 h 104"/>
                    <a:gd name="T2" fmla="*/ 109 w 228"/>
                    <a:gd name="T3" fmla="*/ 78 h 104"/>
                    <a:gd name="T4" fmla="*/ 3 w 228"/>
                    <a:gd name="T5" fmla="*/ 14 h 104"/>
                    <a:gd name="T6" fmla="*/ 107 w 228"/>
                    <a:gd name="T7" fmla="*/ 24 h 104"/>
                    <a:gd name="T8" fmla="*/ 184 w 228"/>
                    <a:gd name="T9" fmla="*/ 47 h 104"/>
                    <a:gd name="T10" fmla="*/ 219 w 228"/>
                    <a:gd name="T11" fmla="*/ 104 h 104"/>
                  </a:gdLst>
                  <a:ahLst/>
                  <a:cxnLst>
                    <a:cxn ang="0">
                      <a:pos x="T0" y="T1"/>
                    </a:cxn>
                    <a:cxn ang="0">
                      <a:pos x="T2" y="T3"/>
                    </a:cxn>
                    <a:cxn ang="0">
                      <a:pos x="T4" y="T5"/>
                    </a:cxn>
                    <a:cxn ang="0">
                      <a:pos x="T6" y="T7"/>
                    </a:cxn>
                    <a:cxn ang="0">
                      <a:pos x="T8" y="T9"/>
                    </a:cxn>
                    <a:cxn ang="0">
                      <a:pos x="T10" y="T11"/>
                    </a:cxn>
                  </a:cxnLst>
                  <a:rect l="0" t="0" r="r" b="b"/>
                  <a:pathLst>
                    <a:path w="228" h="104">
                      <a:moveTo>
                        <a:pt x="219" y="104"/>
                      </a:moveTo>
                      <a:cubicBezTo>
                        <a:pt x="109" y="78"/>
                        <a:pt x="109" y="78"/>
                        <a:pt x="109" y="78"/>
                      </a:cubicBezTo>
                      <a:cubicBezTo>
                        <a:pt x="95" y="75"/>
                        <a:pt x="0" y="28"/>
                        <a:pt x="3" y="14"/>
                      </a:cubicBezTo>
                      <a:cubicBezTo>
                        <a:pt x="5" y="0"/>
                        <a:pt x="93" y="21"/>
                        <a:pt x="107" y="24"/>
                      </a:cubicBezTo>
                      <a:cubicBezTo>
                        <a:pt x="184" y="47"/>
                        <a:pt x="184" y="47"/>
                        <a:pt x="184" y="47"/>
                      </a:cubicBezTo>
                      <a:cubicBezTo>
                        <a:pt x="228" y="61"/>
                        <a:pt x="223" y="89"/>
                        <a:pt x="219" y="104"/>
                      </a:cubicBez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114" name="Freeform 252">
                  <a:extLst>
                    <a:ext uri="{FF2B5EF4-FFF2-40B4-BE49-F238E27FC236}">
                      <a16:creationId xmlns:a16="http://schemas.microsoft.com/office/drawing/2014/main" id="{53EEE10D-F91B-4A59-A99A-C612F8F9C674}"/>
                    </a:ext>
                  </a:extLst>
                </p:cNvPr>
                <p:cNvSpPr>
                  <a:spLocks/>
                </p:cNvSpPr>
                <p:nvPr/>
              </p:nvSpPr>
              <p:spPr bwMode="auto">
                <a:xfrm>
                  <a:off x="2052322" y="5317906"/>
                  <a:ext cx="1284138" cy="581174"/>
                </a:xfrm>
                <a:custGeom>
                  <a:avLst/>
                  <a:gdLst>
                    <a:gd name="T0" fmla="*/ 424 w 473"/>
                    <a:gd name="T1" fmla="*/ 109 h 214"/>
                    <a:gd name="T2" fmla="*/ 295 w 473"/>
                    <a:gd name="T3" fmla="*/ 133 h 214"/>
                    <a:gd name="T4" fmla="*/ 272 w 473"/>
                    <a:gd name="T5" fmla="*/ 90 h 214"/>
                    <a:gd name="T6" fmla="*/ 255 w 473"/>
                    <a:gd name="T7" fmla="*/ 44 h 214"/>
                    <a:gd name="T8" fmla="*/ 229 w 473"/>
                    <a:gd name="T9" fmla="*/ 5 h 214"/>
                    <a:gd name="T10" fmla="*/ 120 w 473"/>
                    <a:gd name="T11" fmla="*/ 24 h 214"/>
                    <a:gd name="T12" fmla="*/ 40 w 473"/>
                    <a:gd name="T13" fmla="*/ 70 h 214"/>
                    <a:gd name="T14" fmla="*/ 73 w 473"/>
                    <a:gd name="T15" fmla="*/ 195 h 214"/>
                    <a:gd name="T16" fmla="*/ 129 w 473"/>
                    <a:gd name="T17" fmla="*/ 212 h 214"/>
                    <a:gd name="T18" fmla="*/ 434 w 473"/>
                    <a:gd name="T19" fmla="*/ 160 h 214"/>
                    <a:gd name="T20" fmla="*/ 424 w 473"/>
                    <a:gd name="T21" fmla="*/ 1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214">
                      <a:moveTo>
                        <a:pt x="424" y="109"/>
                      </a:moveTo>
                      <a:cubicBezTo>
                        <a:pt x="295" y="133"/>
                        <a:pt x="295" y="133"/>
                        <a:pt x="295" y="133"/>
                      </a:cubicBezTo>
                      <a:cubicBezTo>
                        <a:pt x="311" y="117"/>
                        <a:pt x="295" y="88"/>
                        <a:pt x="272" y="90"/>
                      </a:cubicBezTo>
                      <a:cubicBezTo>
                        <a:pt x="290" y="76"/>
                        <a:pt x="277" y="47"/>
                        <a:pt x="255" y="44"/>
                      </a:cubicBezTo>
                      <a:cubicBezTo>
                        <a:pt x="270" y="29"/>
                        <a:pt x="253" y="0"/>
                        <a:pt x="229" y="5"/>
                      </a:cubicBezTo>
                      <a:cubicBezTo>
                        <a:pt x="120" y="24"/>
                        <a:pt x="120" y="24"/>
                        <a:pt x="120" y="24"/>
                      </a:cubicBezTo>
                      <a:cubicBezTo>
                        <a:pt x="89" y="30"/>
                        <a:pt x="53" y="54"/>
                        <a:pt x="40" y="70"/>
                      </a:cubicBezTo>
                      <a:cubicBezTo>
                        <a:pt x="0" y="117"/>
                        <a:pt x="43" y="183"/>
                        <a:pt x="73" y="195"/>
                      </a:cubicBezTo>
                      <a:cubicBezTo>
                        <a:pt x="97" y="205"/>
                        <a:pt x="113" y="214"/>
                        <a:pt x="129" y="212"/>
                      </a:cubicBezTo>
                      <a:cubicBezTo>
                        <a:pt x="434" y="160"/>
                        <a:pt x="434" y="160"/>
                        <a:pt x="434" y="160"/>
                      </a:cubicBezTo>
                      <a:cubicBezTo>
                        <a:pt x="473" y="154"/>
                        <a:pt x="456" y="103"/>
                        <a:pt x="424" y="109"/>
                      </a:cubicBezTo>
                      <a:close/>
                    </a:path>
                  </a:pathLst>
                </a:custGeom>
                <a:solidFill>
                  <a:srgbClr val="FED4A4"/>
                </a:solidFill>
                <a:ln>
                  <a:noFill/>
                </a:ln>
                <a:extLst>
                  <a:ext uri="{91240B29-F687-4f45-9708-019B960494DF}"/>
                </a:extLst>
              </p:spPr>
              <p:txBody>
                <a:bodyPr lIns="51435" tIns="25718" rIns="51435" bIns="25718"/>
                <a:lstStyle/>
                <a:p>
                  <a:pPr>
                    <a:defRPr/>
                  </a:pPr>
                  <a:endParaRPr lang="en-US" sz="1013"/>
                </a:p>
              </p:txBody>
            </p:sp>
            <p:sp>
              <p:nvSpPr>
                <p:cNvPr id="115" name="Freeform 253">
                  <a:extLst>
                    <a:ext uri="{FF2B5EF4-FFF2-40B4-BE49-F238E27FC236}">
                      <a16:creationId xmlns:a16="http://schemas.microsoft.com/office/drawing/2014/main" id="{38B4EB28-CA44-4559-A2EC-DE277B522E58}"/>
                    </a:ext>
                  </a:extLst>
                </p:cNvPr>
                <p:cNvSpPr>
                  <a:spLocks noEditPoints="1"/>
                </p:cNvSpPr>
                <p:nvPr/>
              </p:nvSpPr>
              <p:spPr bwMode="auto">
                <a:xfrm>
                  <a:off x="2641376" y="5431785"/>
                  <a:ext cx="223841" cy="268990"/>
                </a:xfrm>
                <a:custGeom>
                  <a:avLst/>
                  <a:gdLst>
                    <a:gd name="T0" fmla="*/ 0 w 82"/>
                    <a:gd name="T1" fmla="*/ 8 h 99"/>
                    <a:gd name="T2" fmla="*/ 41 w 82"/>
                    <a:gd name="T3" fmla="*/ 0 h 99"/>
                    <a:gd name="T4" fmla="*/ 38 w 82"/>
                    <a:gd name="T5" fmla="*/ 2 h 99"/>
                    <a:gd name="T6" fmla="*/ 44 w 82"/>
                    <a:gd name="T7" fmla="*/ 4 h 99"/>
                    <a:gd name="T8" fmla="*/ 0 w 82"/>
                    <a:gd name="T9" fmla="*/ 8 h 99"/>
                    <a:gd name="T10" fmla="*/ 79 w 82"/>
                    <a:gd name="T11" fmla="*/ 91 h 99"/>
                    <a:gd name="T12" fmla="*/ 82 w 82"/>
                    <a:gd name="T13" fmla="*/ 86 h 99"/>
                    <a:gd name="T14" fmla="*/ 24 w 82"/>
                    <a:gd name="T15" fmla="*/ 99 h 99"/>
                    <a:gd name="T16" fmla="*/ 78 w 82"/>
                    <a:gd name="T17" fmla="*/ 91 h 99"/>
                    <a:gd name="T18" fmla="*/ 79 w 82"/>
                    <a:gd name="T19" fmla="*/ 91 h 99"/>
                    <a:gd name="T20" fmla="*/ 64 w 82"/>
                    <a:gd name="T21" fmla="*/ 49 h 99"/>
                    <a:gd name="T22" fmla="*/ 55 w 82"/>
                    <a:gd name="T23" fmla="*/ 48 h 99"/>
                    <a:gd name="T24" fmla="*/ 58 w 82"/>
                    <a:gd name="T25" fmla="*/ 45 h 99"/>
                    <a:gd name="T26" fmla="*/ 10 w 82"/>
                    <a:gd name="T27" fmla="*/ 54 h 99"/>
                    <a:gd name="T28" fmla="*/ 64 w 82"/>
                    <a:gd name="T29"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9">
                      <a:moveTo>
                        <a:pt x="0" y="8"/>
                      </a:moveTo>
                      <a:cubicBezTo>
                        <a:pt x="0" y="8"/>
                        <a:pt x="21" y="3"/>
                        <a:pt x="41" y="0"/>
                      </a:cubicBezTo>
                      <a:cubicBezTo>
                        <a:pt x="40" y="1"/>
                        <a:pt x="39" y="2"/>
                        <a:pt x="38" y="2"/>
                      </a:cubicBezTo>
                      <a:cubicBezTo>
                        <a:pt x="40" y="3"/>
                        <a:pt x="42" y="3"/>
                        <a:pt x="44" y="4"/>
                      </a:cubicBezTo>
                      <a:cubicBezTo>
                        <a:pt x="24" y="6"/>
                        <a:pt x="0" y="8"/>
                        <a:pt x="0" y="8"/>
                      </a:cubicBezTo>
                      <a:close/>
                      <a:moveTo>
                        <a:pt x="79" y="91"/>
                      </a:moveTo>
                      <a:cubicBezTo>
                        <a:pt x="80" y="89"/>
                        <a:pt x="81" y="88"/>
                        <a:pt x="82" y="86"/>
                      </a:cubicBezTo>
                      <a:cubicBezTo>
                        <a:pt x="61" y="90"/>
                        <a:pt x="24" y="99"/>
                        <a:pt x="24" y="99"/>
                      </a:cubicBezTo>
                      <a:cubicBezTo>
                        <a:pt x="24" y="99"/>
                        <a:pt x="62" y="94"/>
                        <a:pt x="78" y="91"/>
                      </a:cubicBezTo>
                      <a:cubicBezTo>
                        <a:pt x="78" y="91"/>
                        <a:pt x="78" y="91"/>
                        <a:pt x="79" y="91"/>
                      </a:cubicBezTo>
                      <a:close/>
                      <a:moveTo>
                        <a:pt x="64" y="49"/>
                      </a:moveTo>
                      <a:cubicBezTo>
                        <a:pt x="61" y="48"/>
                        <a:pt x="58" y="48"/>
                        <a:pt x="55" y="48"/>
                      </a:cubicBezTo>
                      <a:cubicBezTo>
                        <a:pt x="56" y="47"/>
                        <a:pt x="57" y="46"/>
                        <a:pt x="58" y="45"/>
                      </a:cubicBezTo>
                      <a:cubicBezTo>
                        <a:pt x="37" y="49"/>
                        <a:pt x="10" y="54"/>
                        <a:pt x="10" y="54"/>
                      </a:cubicBezTo>
                      <a:cubicBezTo>
                        <a:pt x="10" y="54"/>
                        <a:pt x="44" y="51"/>
                        <a:pt x="64" y="49"/>
                      </a:cubicBezTo>
                      <a:close/>
                    </a:path>
                  </a:pathLst>
                </a:custGeom>
                <a:solidFill>
                  <a:srgbClr val="D4A26A"/>
                </a:solidFill>
                <a:ln>
                  <a:noFill/>
                </a:ln>
                <a:extLst>
                  <a:ext uri="{91240B29-F687-4f45-9708-019B960494DF}"/>
                </a:extLst>
              </p:spPr>
              <p:txBody>
                <a:bodyPr lIns="51435" tIns="25718" rIns="51435" bIns="25718"/>
                <a:lstStyle/>
                <a:p>
                  <a:pPr>
                    <a:defRPr/>
                  </a:pPr>
                  <a:endParaRPr lang="en-US" sz="1013"/>
                </a:p>
              </p:txBody>
            </p:sp>
            <p:sp>
              <p:nvSpPr>
                <p:cNvPr id="116" name="Freeform 254">
                  <a:extLst>
                    <a:ext uri="{FF2B5EF4-FFF2-40B4-BE49-F238E27FC236}">
                      <a16:creationId xmlns:a16="http://schemas.microsoft.com/office/drawing/2014/main" id="{4DF3DDC6-3B80-4A23-9B10-A4D5B9542320}"/>
                    </a:ext>
                  </a:extLst>
                </p:cNvPr>
                <p:cNvSpPr>
                  <a:spLocks/>
                </p:cNvSpPr>
                <p:nvPr/>
              </p:nvSpPr>
              <p:spPr bwMode="auto">
                <a:xfrm>
                  <a:off x="2427352" y="5857849"/>
                  <a:ext cx="202243" cy="29451"/>
                </a:xfrm>
                <a:custGeom>
                  <a:avLst/>
                  <a:gdLst>
                    <a:gd name="T0" fmla="*/ 111 w 127"/>
                    <a:gd name="T1" fmla="*/ 0 h 19"/>
                    <a:gd name="T2" fmla="*/ 0 w 127"/>
                    <a:gd name="T3" fmla="*/ 19 h 19"/>
                    <a:gd name="T4" fmla="*/ 127 w 127"/>
                    <a:gd name="T5" fmla="*/ 5 h 19"/>
                    <a:gd name="T6" fmla="*/ 111 w 127"/>
                    <a:gd name="T7" fmla="*/ 0 h 19"/>
                  </a:gdLst>
                  <a:ahLst/>
                  <a:cxnLst>
                    <a:cxn ang="0">
                      <a:pos x="T0" y="T1"/>
                    </a:cxn>
                    <a:cxn ang="0">
                      <a:pos x="T2" y="T3"/>
                    </a:cxn>
                    <a:cxn ang="0">
                      <a:pos x="T4" y="T5"/>
                    </a:cxn>
                    <a:cxn ang="0">
                      <a:pos x="T6" y="T7"/>
                    </a:cxn>
                  </a:cxnLst>
                  <a:rect l="0" t="0" r="r" b="b"/>
                  <a:pathLst>
                    <a:path w="127" h="19">
                      <a:moveTo>
                        <a:pt x="111" y="0"/>
                      </a:moveTo>
                      <a:lnTo>
                        <a:pt x="0" y="19"/>
                      </a:lnTo>
                      <a:lnTo>
                        <a:pt x="127" y="5"/>
                      </a:lnTo>
                      <a:lnTo>
                        <a:pt x="111" y="0"/>
                      </a:lnTo>
                      <a:close/>
                    </a:path>
                  </a:pathLst>
                </a:custGeom>
                <a:solidFill>
                  <a:srgbClr val="D4A26A"/>
                </a:solidFill>
                <a:ln>
                  <a:noFill/>
                </a:ln>
                <a:extLst>
                  <a:ext uri="{91240B29-F687-4f45-9708-019B960494DF}"/>
                </a:extLst>
              </p:spPr>
              <p:txBody>
                <a:bodyPr lIns="51435" tIns="25718" rIns="51435" bIns="25718"/>
                <a:lstStyle/>
                <a:p>
                  <a:pPr>
                    <a:defRPr/>
                  </a:pPr>
                  <a:endParaRPr lang="en-US" sz="1013"/>
                </a:p>
              </p:txBody>
            </p:sp>
          </p:grpSp>
        </p:grpSp>
      </p:grpSp>
      <p:sp>
        <p:nvSpPr>
          <p:cNvPr id="117" name="Oval 116">
            <a:extLst>
              <a:ext uri="{FF2B5EF4-FFF2-40B4-BE49-F238E27FC236}">
                <a16:creationId xmlns:a16="http://schemas.microsoft.com/office/drawing/2014/main" id="{1849617D-A25D-4685-9D26-4875945D0D8B}"/>
              </a:ext>
            </a:extLst>
          </p:cNvPr>
          <p:cNvSpPr/>
          <p:nvPr/>
        </p:nvSpPr>
        <p:spPr>
          <a:xfrm>
            <a:off x="3656389" y="1599024"/>
            <a:ext cx="409668" cy="409668"/>
          </a:xfrm>
          <a:prstGeom prst="ellipse">
            <a:avLst/>
          </a:prstGeom>
          <a:solidFill>
            <a:srgbClr val="669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ar-BH" sz="150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3</a:t>
            </a:r>
            <a:endParaRPr lang="en-US" sz="150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pic>
        <p:nvPicPr>
          <p:cNvPr id="118" name="Picture 25" descr="banknotes icon">
            <a:extLst>
              <a:ext uri="{FF2B5EF4-FFF2-40B4-BE49-F238E27FC236}">
                <a16:creationId xmlns:a16="http://schemas.microsoft.com/office/drawing/2014/main" id="{15E9D91C-0F2E-498D-AC90-31B03B8A5222}"/>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850987" y="1498060"/>
            <a:ext cx="820575" cy="820575"/>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67038A7E-FF69-47AC-A417-8D92156DEC79}"/>
              </a:ext>
            </a:extLst>
          </p:cNvPr>
          <p:cNvSpPr txBox="1"/>
          <p:nvPr/>
        </p:nvSpPr>
        <p:spPr>
          <a:xfrm>
            <a:off x="679206" y="2447876"/>
            <a:ext cx="1630408" cy="415498"/>
          </a:xfrm>
          <a:prstGeom prst="rect">
            <a:avLst/>
          </a:prstGeom>
          <a:noFill/>
        </p:spPr>
        <p:txBody>
          <a:bodyPr wrap="square" rtlCol="0">
            <a:spAutoFit/>
          </a:bodyPr>
          <a:lstStyle>
            <a:defPPr>
              <a:defRPr lang="en-US"/>
            </a:defPPr>
            <a:lvl1pPr marR="0" lvl="0" indent="0" fontAlgn="auto">
              <a:lnSpc>
                <a:spcPct val="100000"/>
              </a:lnSpc>
              <a:spcBef>
                <a:spcPts val="0"/>
              </a:spcBef>
              <a:spcAft>
                <a:spcPts val="1200"/>
              </a:spcAft>
              <a:buClrTx/>
              <a:buSzTx/>
              <a:buFontTx/>
              <a:buNone/>
              <a:tabLst/>
              <a:defRPr kumimoji="0" sz="1400" b="0" i="0" u="none" strike="noStrike" cap="none" spc="0" normalizeH="0" baseline="0">
                <a:ln>
                  <a:noFill/>
                </a:ln>
                <a:solidFill>
                  <a:prstClr val="black"/>
                </a:solidFill>
                <a:effectLst/>
                <a:uLnTx/>
                <a:uFillTx/>
                <a:latin typeface="Open Sans"/>
              </a:defRPr>
            </a:lvl1pPr>
          </a:lstStyle>
          <a:p>
            <a:pPr algn="ctr" defTabSz="685800">
              <a:spcAft>
                <a:spcPts val="900"/>
              </a:spcAft>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إجراءات تعويض مبلغ الدعم خلال 30 يوماً</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20" name="Oval 119">
            <a:extLst>
              <a:ext uri="{FF2B5EF4-FFF2-40B4-BE49-F238E27FC236}">
                <a16:creationId xmlns:a16="http://schemas.microsoft.com/office/drawing/2014/main" id="{2F1D5EF3-69B2-4F43-8CEB-7F9F2BF703AB}"/>
              </a:ext>
            </a:extLst>
          </p:cNvPr>
          <p:cNvSpPr/>
          <p:nvPr/>
        </p:nvSpPr>
        <p:spPr>
          <a:xfrm>
            <a:off x="1809294" y="1584610"/>
            <a:ext cx="409668" cy="409668"/>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4</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21" name="TextBox 120">
            <a:extLst>
              <a:ext uri="{FF2B5EF4-FFF2-40B4-BE49-F238E27FC236}">
                <a16:creationId xmlns:a16="http://schemas.microsoft.com/office/drawing/2014/main" id="{4D73A3DD-2D1D-4C7B-84E9-427E2C99E7F8}"/>
              </a:ext>
            </a:extLst>
          </p:cNvPr>
          <p:cNvSpPr txBox="1"/>
          <p:nvPr/>
        </p:nvSpPr>
        <p:spPr>
          <a:xfrm>
            <a:off x="4887319" y="1107805"/>
            <a:ext cx="2881719" cy="369332"/>
          </a:xfrm>
          <a:prstGeom prst="rect">
            <a:avLst/>
          </a:prstGeom>
        </p:spPr>
        <p:txBody>
          <a:bodyPr wrap="square">
            <a:spAutoFit/>
          </a:bodyPr>
          <a:lstStyle>
            <a:defPPr>
              <a:defRPr lang="en-US"/>
            </a:defPPr>
            <a:lvl1pPr algn="r" rtl="1">
              <a:defRPr sz="4400">
                <a:solidFill>
                  <a:srgbClr val="C00000"/>
                </a:solidFill>
                <a:latin typeface="VAG Rounded" panose="020B0500000000000000" pitchFamily="34" charset="0"/>
                <a:ea typeface="GE Dinar Two" pitchFamily="18" charset="-78"/>
                <a:cs typeface="GE Dinar Two" pitchFamily="18" charset="-78"/>
              </a:defRPr>
            </a:lvl1pPr>
          </a:lstStyle>
          <a:p>
            <a:r>
              <a:rPr lang="ar-BH" sz="1800" dirty="0"/>
              <a:t>الدفع الإلكتروني ( </a:t>
            </a:r>
            <a:r>
              <a:rPr lang="en-US" sz="1800" b="1" dirty="0" err="1"/>
              <a:t>Fawateer</a:t>
            </a:r>
            <a:r>
              <a:rPr lang="ar-BH" sz="1800" dirty="0"/>
              <a:t> )</a:t>
            </a:r>
            <a:endParaRPr lang="en-US" sz="1800" dirty="0"/>
          </a:p>
        </p:txBody>
      </p:sp>
      <p:sp>
        <p:nvSpPr>
          <p:cNvPr id="122" name="TextBox 121">
            <a:extLst>
              <a:ext uri="{FF2B5EF4-FFF2-40B4-BE49-F238E27FC236}">
                <a16:creationId xmlns:a16="http://schemas.microsoft.com/office/drawing/2014/main" id="{EDB31C42-A10D-481C-978A-DA708D7F801D}"/>
              </a:ext>
            </a:extLst>
          </p:cNvPr>
          <p:cNvSpPr txBox="1"/>
          <p:nvPr/>
        </p:nvSpPr>
        <p:spPr>
          <a:xfrm>
            <a:off x="5987607" y="3202225"/>
            <a:ext cx="1701590" cy="369332"/>
          </a:xfrm>
          <a:prstGeom prst="rect">
            <a:avLst/>
          </a:prstGeom>
        </p:spPr>
        <p:txBody>
          <a:bodyPr wrap="square">
            <a:spAutoFit/>
          </a:bodyPr>
          <a:lstStyle>
            <a:defPPr>
              <a:defRPr lang="en-US"/>
            </a:defPPr>
            <a:lvl1pPr algn="r" rtl="1">
              <a:defRPr sz="4400">
                <a:solidFill>
                  <a:srgbClr val="C00000"/>
                </a:solidFill>
                <a:latin typeface="VAG Rounded" panose="020B0500000000000000" pitchFamily="34" charset="0"/>
                <a:ea typeface="GE Dinar Two" pitchFamily="18" charset="-78"/>
                <a:cs typeface="GE Dinar Two" pitchFamily="18" charset="-78"/>
              </a:defRPr>
            </a:lvl1pPr>
          </a:lstStyle>
          <a:p>
            <a:r>
              <a:rPr lang="ar-BH" sz="1800" dirty="0"/>
              <a:t>الدفع الإعتيادي</a:t>
            </a:r>
            <a:endParaRPr lang="en-US" sz="1800" dirty="0"/>
          </a:p>
        </p:txBody>
      </p:sp>
      <p:sp>
        <p:nvSpPr>
          <p:cNvPr id="123" name="TextBox 122">
            <a:extLst>
              <a:ext uri="{FF2B5EF4-FFF2-40B4-BE49-F238E27FC236}">
                <a16:creationId xmlns:a16="http://schemas.microsoft.com/office/drawing/2014/main" id="{DCAB2988-A932-40D0-9D67-B45973F3ECD2}"/>
              </a:ext>
            </a:extLst>
          </p:cNvPr>
          <p:cNvSpPr txBox="1"/>
          <p:nvPr/>
        </p:nvSpPr>
        <p:spPr>
          <a:xfrm>
            <a:off x="3326709" y="3403132"/>
            <a:ext cx="2365560" cy="1765868"/>
          </a:xfrm>
          <a:prstGeom prst="rect">
            <a:avLst/>
          </a:prstGeom>
          <a:noFill/>
        </p:spPr>
        <p:txBody>
          <a:bodyPr wrap="square" rtlCol="0">
            <a:spAutoFit/>
          </a:bodyPr>
          <a:lstStyle>
            <a:defPPr>
              <a:defRPr lang="en-US"/>
            </a:defPPr>
            <a:lvl1pPr marR="0" lvl="0" indent="0" fontAlgn="auto">
              <a:lnSpc>
                <a:spcPct val="100000"/>
              </a:lnSpc>
              <a:spcBef>
                <a:spcPts val="0"/>
              </a:spcBef>
              <a:spcAft>
                <a:spcPts val="1200"/>
              </a:spcAft>
              <a:buClrTx/>
              <a:buSzTx/>
              <a:buFontTx/>
              <a:buNone/>
              <a:tabLst/>
              <a:defRPr kumimoji="0" sz="1400" b="0" i="0" u="none" strike="noStrike" cap="none" spc="0" normalizeH="0" baseline="0">
                <a:ln>
                  <a:noFill/>
                </a:ln>
                <a:solidFill>
                  <a:prstClr val="black"/>
                </a:solidFill>
                <a:effectLst/>
                <a:uLnTx/>
                <a:uFillTx/>
                <a:latin typeface="Open Sans"/>
              </a:defRPr>
            </a:lvl1pPr>
          </a:lstStyle>
          <a:p>
            <a:pPr algn="r" rtl="1">
              <a:lnSpc>
                <a:spcPct val="150000"/>
              </a:lnSpc>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الدفع 100% لمزود الخدمة</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a:p>
            <a:pPr algn="r" rtl="1">
              <a:lnSpc>
                <a:spcPct val="150000"/>
              </a:lnSpc>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تسليم مستندات الدفع</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a:p>
            <a:pPr algn="r" rtl="1">
              <a:lnSpc>
                <a:spcPct val="150000"/>
              </a:lnSpc>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التحقق من مستندات الدفع</a:t>
            </a:r>
            <a:endParaRPr lang="en-US" sz="1050" dirty="0">
              <a:latin typeface="GE Dinar Two" panose="020A0503020102020204" pitchFamily="18" charset="-78"/>
              <a:ea typeface="GE Dinar Two" panose="020A0503020102020204" pitchFamily="18" charset="-78"/>
              <a:cs typeface="GE Dinar Two" panose="020A0503020102020204" pitchFamily="18" charset="-78"/>
            </a:endParaRPr>
          </a:p>
          <a:p>
            <a:pPr algn="r" rtl="1">
              <a:lnSpc>
                <a:spcPct val="150000"/>
              </a:lnSpc>
              <a:defRPr/>
            </a:pPr>
            <a:r>
              <a:rPr lang="ar-BH" sz="1050" dirty="0">
                <a:latin typeface="GE Dinar Two" panose="020A0503020102020204" pitchFamily="18" charset="-78"/>
                <a:ea typeface="GE Dinar Two" panose="020A0503020102020204" pitchFamily="18" charset="-78"/>
                <a:cs typeface="GE Dinar Two" panose="020A0503020102020204" pitchFamily="18" charset="-78"/>
              </a:rPr>
              <a:t>إجراءات تعويض مبلغ الدعم خلال 60 يوم</a:t>
            </a:r>
            <a:br>
              <a:rPr lang="ar-BH" sz="1050" dirty="0">
                <a:latin typeface="GE Dinar Two" panose="020A0503020102020204" pitchFamily="18" charset="-78"/>
                <a:ea typeface="GE Dinar Two" panose="020A0503020102020204" pitchFamily="18" charset="-78"/>
                <a:cs typeface="GE Dinar Two" panose="020A0503020102020204" pitchFamily="18" charset="-78"/>
              </a:rPr>
            </a:br>
            <a:r>
              <a:rPr lang="ar-BH" sz="1050" dirty="0">
                <a:latin typeface="GE Dinar Two" panose="020A0503020102020204" pitchFamily="18" charset="-78"/>
                <a:ea typeface="GE Dinar Two" panose="020A0503020102020204" pitchFamily="18" charset="-78"/>
                <a:cs typeface="GE Dinar Two" panose="020A0503020102020204" pitchFamily="18" charset="-78"/>
              </a:rPr>
              <a:t>(قد تتطلب العملية زيارة ميدانية)</a:t>
            </a:r>
          </a:p>
        </p:txBody>
      </p:sp>
      <p:grpSp>
        <p:nvGrpSpPr>
          <p:cNvPr id="124" name="Group 123">
            <a:extLst>
              <a:ext uri="{FF2B5EF4-FFF2-40B4-BE49-F238E27FC236}">
                <a16:creationId xmlns:a16="http://schemas.microsoft.com/office/drawing/2014/main" id="{0E4FFC91-7522-4BF8-8E5F-8621F5368AEC}"/>
              </a:ext>
            </a:extLst>
          </p:cNvPr>
          <p:cNvGrpSpPr/>
          <p:nvPr/>
        </p:nvGrpSpPr>
        <p:grpSpPr>
          <a:xfrm>
            <a:off x="6180739" y="3577083"/>
            <a:ext cx="1551567" cy="1359539"/>
            <a:chOff x="944987" y="4690817"/>
            <a:chExt cx="1771758" cy="1590635"/>
          </a:xfrm>
        </p:grpSpPr>
        <p:grpSp>
          <p:nvGrpSpPr>
            <p:cNvPr id="125" name="Group 74">
              <a:extLst>
                <a:ext uri="{FF2B5EF4-FFF2-40B4-BE49-F238E27FC236}">
                  <a16:creationId xmlns:a16="http://schemas.microsoft.com/office/drawing/2014/main" id="{434620D1-891B-412E-A8F7-E401B8EAFB67}"/>
                </a:ext>
              </a:extLst>
            </p:cNvPr>
            <p:cNvGrpSpPr>
              <a:grpSpLocks/>
            </p:cNvGrpSpPr>
            <p:nvPr/>
          </p:nvGrpSpPr>
          <p:grpSpPr bwMode="auto">
            <a:xfrm>
              <a:off x="973955" y="4690817"/>
              <a:ext cx="1189340" cy="1268375"/>
              <a:chOff x="4030578" y="4703355"/>
              <a:chExt cx="1339116" cy="1763156"/>
            </a:xfrm>
          </p:grpSpPr>
          <p:sp>
            <p:nvSpPr>
              <p:cNvPr id="131" name="Freeform 204">
                <a:extLst>
                  <a:ext uri="{FF2B5EF4-FFF2-40B4-BE49-F238E27FC236}">
                    <a16:creationId xmlns:a16="http://schemas.microsoft.com/office/drawing/2014/main" id="{3F426E36-4D54-4319-A3F9-0C17BF922991}"/>
                  </a:ext>
                </a:extLst>
              </p:cNvPr>
              <p:cNvSpPr>
                <a:spLocks/>
              </p:cNvSpPr>
              <p:nvPr/>
            </p:nvSpPr>
            <p:spPr bwMode="auto">
              <a:xfrm>
                <a:off x="4030578" y="4703355"/>
                <a:ext cx="1339116" cy="1763156"/>
              </a:xfrm>
              <a:custGeom>
                <a:avLst/>
                <a:gdLst>
                  <a:gd name="T0" fmla="*/ 0 w 843"/>
                  <a:gd name="T1" fmla="*/ 84 h 1111"/>
                  <a:gd name="T2" fmla="*/ 725 w 843"/>
                  <a:gd name="T3" fmla="*/ 0 h 1111"/>
                  <a:gd name="T4" fmla="*/ 843 w 843"/>
                  <a:gd name="T5" fmla="*/ 1025 h 1111"/>
                  <a:gd name="T6" fmla="*/ 119 w 843"/>
                  <a:gd name="T7" fmla="*/ 1111 h 1111"/>
                  <a:gd name="T8" fmla="*/ 0 w 843"/>
                  <a:gd name="T9" fmla="*/ 84 h 1111"/>
                </a:gdLst>
                <a:ahLst/>
                <a:cxnLst>
                  <a:cxn ang="0">
                    <a:pos x="T0" y="T1"/>
                  </a:cxn>
                  <a:cxn ang="0">
                    <a:pos x="T2" y="T3"/>
                  </a:cxn>
                  <a:cxn ang="0">
                    <a:pos x="T4" y="T5"/>
                  </a:cxn>
                  <a:cxn ang="0">
                    <a:pos x="T6" y="T7"/>
                  </a:cxn>
                  <a:cxn ang="0">
                    <a:pos x="T8" y="T9"/>
                  </a:cxn>
                </a:cxnLst>
                <a:rect l="0" t="0" r="r" b="b"/>
                <a:pathLst>
                  <a:path w="843" h="1111">
                    <a:moveTo>
                      <a:pt x="0" y="84"/>
                    </a:moveTo>
                    <a:lnTo>
                      <a:pt x="725" y="0"/>
                    </a:lnTo>
                    <a:lnTo>
                      <a:pt x="843" y="1025"/>
                    </a:lnTo>
                    <a:lnTo>
                      <a:pt x="119" y="1111"/>
                    </a:lnTo>
                    <a:lnTo>
                      <a:pt x="0" y="84"/>
                    </a:lnTo>
                    <a:close/>
                  </a:path>
                </a:pathLst>
              </a:custGeom>
              <a:solidFill>
                <a:srgbClr val="EDEDED"/>
              </a:solidFill>
              <a:ln>
                <a:noFill/>
              </a:ln>
              <a:extLst>
                <a:ext uri="{91240B29-F687-4f45-9708-019B960494DF}"/>
              </a:extLst>
            </p:spPr>
            <p:txBody>
              <a:bodyPr lIns="51435" tIns="25718" rIns="51435" bIns="25718"/>
              <a:lstStyle/>
              <a:p>
                <a:pPr defTabSz="342900">
                  <a:defRPr/>
                </a:pPr>
                <a:endParaRPr lang="en-US" sz="1013" kern="0">
                  <a:solidFill>
                    <a:prstClr val="black"/>
                  </a:solidFill>
                </a:endParaRPr>
              </a:p>
            </p:txBody>
          </p:sp>
          <p:sp>
            <p:nvSpPr>
              <p:cNvPr id="132" name="Freeform 118">
                <a:extLst>
                  <a:ext uri="{FF2B5EF4-FFF2-40B4-BE49-F238E27FC236}">
                    <a16:creationId xmlns:a16="http://schemas.microsoft.com/office/drawing/2014/main" id="{568FD47D-ED4F-4B84-835A-DF234D1B4EAE}"/>
                  </a:ext>
                </a:extLst>
              </p:cNvPr>
              <p:cNvSpPr>
                <a:spLocks/>
              </p:cNvSpPr>
              <p:nvPr/>
            </p:nvSpPr>
            <p:spPr bwMode="auto">
              <a:xfrm>
                <a:off x="4293689" y="5932459"/>
                <a:ext cx="926779" cy="322002"/>
              </a:xfrm>
              <a:custGeom>
                <a:avLst/>
                <a:gdLst>
                  <a:gd name="connsiteX0" fmla="*/ 509588 w 925513"/>
                  <a:gd name="connsiteY0" fmla="*/ 241300 h 320675"/>
                  <a:gd name="connsiteX1" fmla="*/ 512763 w 925513"/>
                  <a:gd name="connsiteY1" fmla="*/ 263525 h 320675"/>
                  <a:gd name="connsiteX2" fmla="*/ 23813 w 925513"/>
                  <a:gd name="connsiteY2" fmla="*/ 320675 h 320675"/>
                  <a:gd name="connsiteX3" fmla="*/ 20638 w 925513"/>
                  <a:gd name="connsiteY3" fmla="*/ 298450 h 320675"/>
                  <a:gd name="connsiteX4" fmla="*/ 922338 w 925513"/>
                  <a:gd name="connsiteY4" fmla="*/ 144463 h 320675"/>
                  <a:gd name="connsiteX5" fmla="*/ 925513 w 925513"/>
                  <a:gd name="connsiteY5" fmla="*/ 165101 h 320675"/>
                  <a:gd name="connsiteX6" fmla="*/ 19050 w 925513"/>
                  <a:gd name="connsiteY6" fmla="*/ 271463 h 320675"/>
                  <a:gd name="connsiteX7" fmla="*/ 15875 w 925513"/>
                  <a:gd name="connsiteY7" fmla="*/ 250826 h 320675"/>
                  <a:gd name="connsiteX8" fmla="*/ 917575 w 925513"/>
                  <a:gd name="connsiteY8" fmla="*/ 95250 h 320675"/>
                  <a:gd name="connsiteX9" fmla="*/ 920750 w 925513"/>
                  <a:gd name="connsiteY9" fmla="*/ 117475 h 320675"/>
                  <a:gd name="connsiteX10" fmla="*/ 12700 w 925513"/>
                  <a:gd name="connsiteY10" fmla="*/ 222250 h 320675"/>
                  <a:gd name="connsiteX11" fmla="*/ 9525 w 925513"/>
                  <a:gd name="connsiteY11" fmla="*/ 201613 h 320675"/>
                  <a:gd name="connsiteX12" fmla="*/ 912814 w 925513"/>
                  <a:gd name="connsiteY12" fmla="*/ 46038 h 320675"/>
                  <a:gd name="connsiteX13" fmla="*/ 914401 w 925513"/>
                  <a:gd name="connsiteY13" fmla="*/ 71438 h 320675"/>
                  <a:gd name="connsiteX14" fmla="*/ 7938 w 925513"/>
                  <a:gd name="connsiteY14" fmla="*/ 174626 h 320675"/>
                  <a:gd name="connsiteX15" fmla="*/ 4763 w 925513"/>
                  <a:gd name="connsiteY15" fmla="*/ 152401 h 320675"/>
                  <a:gd name="connsiteX16" fmla="*/ 906463 w 925513"/>
                  <a:gd name="connsiteY16" fmla="*/ 0 h 320675"/>
                  <a:gd name="connsiteX17" fmla="*/ 909638 w 925513"/>
                  <a:gd name="connsiteY17" fmla="*/ 22225 h 320675"/>
                  <a:gd name="connsiteX18" fmla="*/ 1588 w 925513"/>
                  <a:gd name="connsiteY18" fmla="*/ 128588 h 320675"/>
                  <a:gd name="connsiteX19" fmla="*/ 0 w 925513"/>
                  <a:gd name="connsiteY19" fmla="*/ 103188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5513" h="320675">
                    <a:moveTo>
                      <a:pt x="509588" y="241300"/>
                    </a:moveTo>
                    <a:lnTo>
                      <a:pt x="512763" y="263525"/>
                    </a:lnTo>
                    <a:lnTo>
                      <a:pt x="23813" y="320675"/>
                    </a:lnTo>
                    <a:lnTo>
                      <a:pt x="20638" y="298450"/>
                    </a:lnTo>
                    <a:close/>
                    <a:moveTo>
                      <a:pt x="922338" y="144463"/>
                    </a:moveTo>
                    <a:lnTo>
                      <a:pt x="925513" y="165101"/>
                    </a:lnTo>
                    <a:lnTo>
                      <a:pt x="19050" y="271463"/>
                    </a:lnTo>
                    <a:lnTo>
                      <a:pt x="15875" y="250826"/>
                    </a:lnTo>
                    <a:close/>
                    <a:moveTo>
                      <a:pt x="917575" y="95250"/>
                    </a:moveTo>
                    <a:lnTo>
                      <a:pt x="920750" y="117475"/>
                    </a:lnTo>
                    <a:lnTo>
                      <a:pt x="12700" y="222250"/>
                    </a:lnTo>
                    <a:lnTo>
                      <a:pt x="9525" y="201613"/>
                    </a:lnTo>
                    <a:close/>
                    <a:moveTo>
                      <a:pt x="912814" y="46038"/>
                    </a:moveTo>
                    <a:lnTo>
                      <a:pt x="914401" y="71438"/>
                    </a:lnTo>
                    <a:lnTo>
                      <a:pt x="7938" y="174626"/>
                    </a:lnTo>
                    <a:lnTo>
                      <a:pt x="4763" y="152401"/>
                    </a:lnTo>
                    <a:close/>
                    <a:moveTo>
                      <a:pt x="906463" y="0"/>
                    </a:moveTo>
                    <a:lnTo>
                      <a:pt x="909638" y="22225"/>
                    </a:lnTo>
                    <a:lnTo>
                      <a:pt x="1588" y="128588"/>
                    </a:lnTo>
                    <a:lnTo>
                      <a:pt x="0" y="103188"/>
                    </a:lnTo>
                    <a:close/>
                  </a:path>
                </a:pathLst>
              </a:custGeom>
              <a:solidFill>
                <a:srgbClr val="E45541"/>
              </a:solidFill>
              <a:ln>
                <a:noFill/>
              </a:ln>
            </p:spPr>
            <p:txBody>
              <a:bodyPr lIns="51435" tIns="25718" rIns="51435" bIns="25718"/>
              <a:lstStyle/>
              <a:p>
                <a:pPr defTabSz="342900">
                  <a:defRPr/>
                </a:pPr>
                <a:endParaRPr lang="en-US" sz="1013" kern="0">
                  <a:solidFill>
                    <a:prstClr val="black"/>
                  </a:solidFill>
                </a:endParaRPr>
              </a:p>
            </p:txBody>
          </p:sp>
        </p:grpSp>
        <p:grpSp>
          <p:nvGrpSpPr>
            <p:cNvPr id="126" name="Group 75">
              <a:extLst>
                <a:ext uri="{FF2B5EF4-FFF2-40B4-BE49-F238E27FC236}">
                  <a16:creationId xmlns:a16="http://schemas.microsoft.com/office/drawing/2014/main" id="{C4D14580-FC63-42CF-B57B-F47B0D5F3E6B}"/>
                </a:ext>
              </a:extLst>
            </p:cNvPr>
            <p:cNvGrpSpPr>
              <a:grpSpLocks/>
            </p:cNvGrpSpPr>
            <p:nvPr/>
          </p:nvGrpSpPr>
          <p:grpSpPr bwMode="auto">
            <a:xfrm>
              <a:off x="1445441" y="4972117"/>
              <a:ext cx="1271304" cy="1309335"/>
              <a:chOff x="4613742" y="5044991"/>
              <a:chExt cx="1431402" cy="1820095"/>
            </a:xfrm>
          </p:grpSpPr>
          <p:sp>
            <p:nvSpPr>
              <p:cNvPr id="129" name="Freeform 302">
                <a:extLst>
                  <a:ext uri="{FF2B5EF4-FFF2-40B4-BE49-F238E27FC236}">
                    <a16:creationId xmlns:a16="http://schemas.microsoft.com/office/drawing/2014/main" id="{6F0A358E-3D1E-400E-B0D1-30631BEE5005}"/>
                  </a:ext>
                </a:extLst>
              </p:cNvPr>
              <p:cNvSpPr>
                <a:spLocks/>
              </p:cNvSpPr>
              <p:nvPr/>
            </p:nvSpPr>
            <p:spPr bwMode="auto">
              <a:xfrm>
                <a:off x="4613742" y="5044991"/>
                <a:ext cx="1431402" cy="1820095"/>
              </a:xfrm>
              <a:custGeom>
                <a:avLst/>
                <a:gdLst>
                  <a:gd name="T0" fmla="*/ 182 w 902"/>
                  <a:gd name="T1" fmla="*/ 0 h 1145"/>
                  <a:gd name="T2" fmla="*/ 902 w 902"/>
                  <a:gd name="T3" fmla="*/ 129 h 1145"/>
                  <a:gd name="T4" fmla="*/ 719 w 902"/>
                  <a:gd name="T5" fmla="*/ 1145 h 1145"/>
                  <a:gd name="T6" fmla="*/ 0 w 902"/>
                  <a:gd name="T7" fmla="*/ 1017 h 1145"/>
                  <a:gd name="T8" fmla="*/ 182 w 902"/>
                  <a:gd name="T9" fmla="*/ 0 h 1145"/>
                </a:gdLst>
                <a:ahLst/>
                <a:cxnLst>
                  <a:cxn ang="0">
                    <a:pos x="T0" y="T1"/>
                  </a:cxn>
                  <a:cxn ang="0">
                    <a:pos x="T2" y="T3"/>
                  </a:cxn>
                  <a:cxn ang="0">
                    <a:pos x="T4" y="T5"/>
                  </a:cxn>
                  <a:cxn ang="0">
                    <a:pos x="T6" y="T7"/>
                  </a:cxn>
                  <a:cxn ang="0">
                    <a:pos x="T8" y="T9"/>
                  </a:cxn>
                </a:cxnLst>
                <a:rect l="0" t="0" r="r" b="b"/>
                <a:pathLst>
                  <a:path w="902" h="1145">
                    <a:moveTo>
                      <a:pt x="182" y="0"/>
                    </a:moveTo>
                    <a:lnTo>
                      <a:pt x="902" y="129"/>
                    </a:lnTo>
                    <a:lnTo>
                      <a:pt x="719" y="1145"/>
                    </a:lnTo>
                    <a:lnTo>
                      <a:pt x="0" y="1017"/>
                    </a:lnTo>
                    <a:lnTo>
                      <a:pt x="182" y="0"/>
                    </a:lnTo>
                    <a:close/>
                  </a:path>
                </a:pathLst>
              </a:custGeom>
              <a:solidFill>
                <a:sysClr val="window" lastClr="FFFFFF">
                  <a:lumMod val="95000"/>
                </a:sysClr>
              </a:solidFill>
              <a:ln>
                <a:noFill/>
              </a:ln>
            </p:spPr>
            <p:txBody>
              <a:bodyPr lIns="51435" tIns="25718" rIns="51435" bIns="25718"/>
              <a:lstStyle/>
              <a:p>
                <a:pPr defTabSz="342900">
                  <a:defRPr/>
                </a:pPr>
                <a:endParaRPr lang="en-US" sz="1013" kern="0">
                  <a:solidFill>
                    <a:prstClr val="black"/>
                  </a:solidFill>
                </a:endParaRPr>
              </a:p>
            </p:txBody>
          </p:sp>
          <p:sp>
            <p:nvSpPr>
              <p:cNvPr id="130" name="Freeform 111">
                <a:extLst>
                  <a:ext uri="{FF2B5EF4-FFF2-40B4-BE49-F238E27FC236}">
                    <a16:creationId xmlns:a16="http://schemas.microsoft.com/office/drawing/2014/main" id="{89D649D6-0181-45E9-A599-F76B74D14DB5}"/>
                  </a:ext>
                </a:extLst>
              </p:cNvPr>
              <p:cNvSpPr>
                <a:spLocks/>
              </p:cNvSpPr>
              <p:nvPr/>
            </p:nvSpPr>
            <p:spPr bwMode="auto">
              <a:xfrm>
                <a:off x="5322571" y="6364413"/>
                <a:ext cx="353433" cy="229720"/>
              </a:xfrm>
              <a:custGeom>
                <a:avLst/>
                <a:gdLst>
                  <a:gd name="connsiteX0" fmla="*/ 3175 w 354013"/>
                  <a:gd name="connsiteY0" fmla="*/ 176213 h 228601"/>
                  <a:gd name="connsiteX1" fmla="*/ 176213 w 354013"/>
                  <a:gd name="connsiteY1" fmla="*/ 206376 h 228601"/>
                  <a:gd name="connsiteX2" fmla="*/ 171451 w 354013"/>
                  <a:gd name="connsiteY2" fmla="*/ 228601 h 228601"/>
                  <a:gd name="connsiteX3" fmla="*/ 0 w 354013"/>
                  <a:gd name="connsiteY3" fmla="*/ 195263 h 228601"/>
                  <a:gd name="connsiteX4" fmla="*/ 11113 w 354013"/>
                  <a:gd name="connsiteY4" fmla="*/ 133350 h 228601"/>
                  <a:gd name="connsiteX5" fmla="*/ 331788 w 354013"/>
                  <a:gd name="connsiteY5" fmla="*/ 190500 h 228601"/>
                  <a:gd name="connsiteX6" fmla="*/ 325438 w 354013"/>
                  <a:gd name="connsiteY6" fmla="*/ 209550 h 228601"/>
                  <a:gd name="connsiteX7" fmla="*/ 7938 w 354013"/>
                  <a:gd name="connsiteY7" fmla="*/ 152400 h 228601"/>
                  <a:gd name="connsiteX8" fmla="*/ 19051 w 354013"/>
                  <a:gd name="connsiteY8" fmla="*/ 87313 h 228601"/>
                  <a:gd name="connsiteX9" fmla="*/ 339726 w 354013"/>
                  <a:gd name="connsiteY9" fmla="*/ 144463 h 228601"/>
                  <a:gd name="connsiteX10" fmla="*/ 334964 w 354013"/>
                  <a:gd name="connsiteY10" fmla="*/ 166688 h 228601"/>
                  <a:gd name="connsiteX11" fmla="*/ 14288 w 354013"/>
                  <a:gd name="connsiteY11" fmla="*/ 109538 h 228601"/>
                  <a:gd name="connsiteX12" fmla="*/ 26988 w 354013"/>
                  <a:gd name="connsiteY12" fmla="*/ 44450 h 228601"/>
                  <a:gd name="connsiteX13" fmla="*/ 347663 w 354013"/>
                  <a:gd name="connsiteY13" fmla="*/ 101600 h 228601"/>
                  <a:gd name="connsiteX14" fmla="*/ 342901 w 354013"/>
                  <a:gd name="connsiteY14" fmla="*/ 119063 h 228601"/>
                  <a:gd name="connsiteX15" fmla="*/ 22225 w 354013"/>
                  <a:gd name="connsiteY15" fmla="*/ 63500 h 228601"/>
                  <a:gd name="connsiteX16" fmla="*/ 34926 w 354013"/>
                  <a:gd name="connsiteY16" fmla="*/ 0 h 228601"/>
                  <a:gd name="connsiteX17" fmla="*/ 354013 w 354013"/>
                  <a:gd name="connsiteY17" fmla="*/ 57150 h 228601"/>
                  <a:gd name="connsiteX18" fmla="*/ 350838 w 354013"/>
                  <a:gd name="connsiteY18" fmla="*/ 76200 h 228601"/>
                  <a:gd name="connsiteX19" fmla="*/ 30163 w 354013"/>
                  <a:gd name="connsiteY19" fmla="*/ 19050 h 22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013" h="228601">
                    <a:moveTo>
                      <a:pt x="3175" y="176213"/>
                    </a:moveTo>
                    <a:lnTo>
                      <a:pt x="176213" y="206376"/>
                    </a:lnTo>
                    <a:lnTo>
                      <a:pt x="171451" y="228601"/>
                    </a:lnTo>
                    <a:lnTo>
                      <a:pt x="0" y="195263"/>
                    </a:lnTo>
                    <a:close/>
                    <a:moveTo>
                      <a:pt x="11113" y="133350"/>
                    </a:moveTo>
                    <a:lnTo>
                      <a:pt x="331788" y="190500"/>
                    </a:lnTo>
                    <a:lnTo>
                      <a:pt x="325438" y="209550"/>
                    </a:lnTo>
                    <a:lnTo>
                      <a:pt x="7938" y="152400"/>
                    </a:lnTo>
                    <a:close/>
                    <a:moveTo>
                      <a:pt x="19051" y="87313"/>
                    </a:moveTo>
                    <a:lnTo>
                      <a:pt x="339726" y="144463"/>
                    </a:lnTo>
                    <a:lnTo>
                      <a:pt x="334964" y="166688"/>
                    </a:lnTo>
                    <a:lnTo>
                      <a:pt x="14288" y="109538"/>
                    </a:lnTo>
                    <a:close/>
                    <a:moveTo>
                      <a:pt x="26988" y="44450"/>
                    </a:moveTo>
                    <a:lnTo>
                      <a:pt x="347663" y="101600"/>
                    </a:lnTo>
                    <a:lnTo>
                      <a:pt x="342901" y="119063"/>
                    </a:lnTo>
                    <a:lnTo>
                      <a:pt x="22225" y="63500"/>
                    </a:lnTo>
                    <a:close/>
                    <a:moveTo>
                      <a:pt x="34926" y="0"/>
                    </a:moveTo>
                    <a:lnTo>
                      <a:pt x="354013" y="57150"/>
                    </a:lnTo>
                    <a:lnTo>
                      <a:pt x="350838" y="76200"/>
                    </a:lnTo>
                    <a:lnTo>
                      <a:pt x="30163" y="19050"/>
                    </a:lnTo>
                    <a:close/>
                  </a:path>
                </a:pathLst>
              </a:custGeom>
              <a:solidFill>
                <a:srgbClr val="E45541"/>
              </a:solidFill>
              <a:ln>
                <a:noFill/>
              </a:ln>
            </p:spPr>
            <p:txBody>
              <a:bodyPr lIns="51435" tIns="25718" rIns="51435" bIns="25718"/>
              <a:lstStyle/>
              <a:p>
                <a:pPr defTabSz="342900">
                  <a:defRPr/>
                </a:pPr>
                <a:endParaRPr lang="en-US" sz="1013" kern="0">
                  <a:solidFill>
                    <a:prstClr val="black"/>
                  </a:solidFill>
                </a:endParaRPr>
              </a:p>
            </p:txBody>
          </p:sp>
        </p:grpSp>
        <p:sp>
          <p:nvSpPr>
            <p:cNvPr id="127" name="TextBox 126">
              <a:extLst>
                <a:ext uri="{FF2B5EF4-FFF2-40B4-BE49-F238E27FC236}">
                  <a16:creationId xmlns:a16="http://schemas.microsoft.com/office/drawing/2014/main" id="{573CA53A-AD0C-4C2A-BA56-2B96FC4C5D5C}"/>
                </a:ext>
              </a:extLst>
            </p:cNvPr>
            <p:cNvSpPr txBox="1"/>
            <p:nvPr/>
          </p:nvSpPr>
          <p:spPr>
            <a:xfrm rot="594588">
              <a:off x="1690538" y="4996470"/>
              <a:ext cx="910409" cy="432111"/>
            </a:xfrm>
            <a:prstGeom prst="rect">
              <a:avLst/>
            </a:prstGeom>
            <a:noFill/>
          </p:spPr>
          <p:txBody>
            <a:bodyPr wrap="square" rtlCol="0">
              <a:spAutoFit/>
            </a:bodyPr>
            <a:lstStyle/>
            <a:p>
              <a:pPr algn="ctr" defTabSz="342900">
                <a:defRPr/>
              </a:pPr>
              <a:r>
                <a:rPr lang="en-US" sz="900" b="1" kern="0" dirty="0">
                  <a:solidFill>
                    <a:srgbClr val="FFFFFF">
                      <a:lumMod val="50000"/>
                    </a:srgbClr>
                  </a:solidFill>
                </a:rPr>
                <a:t>Proof of Payment</a:t>
              </a:r>
            </a:p>
          </p:txBody>
        </p:sp>
        <p:pic>
          <p:nvPicPr>
            <p:cNvPr id="128" name="Picture 127" descr="A close up of a logo&#10;&#10;Description automatically generated">
              <a:extLst>
                <a:ext uri="{FF2B5EF4-FFF2-40B4-BE49-F238E27FC236}">
                  <a16:creationId xmlns:a16="http://schemas.microsoft.com/office/drawing/2014/main" id="{072069A1-2CDD-4F32-BF0E-08FDE3C561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987" y="4773572"/>
              <a:ext cx="1135261" cy="1135261"/>
            </a:xfrm>
            <a:prstGeom prst="rect">
              <a:avLst/>
            </a:prstGeom>
          </p:spPr>
        </p:pic>
      </p:grpSp>
      <p:sp>
        <p:nvSpPr>
          <p:cNvPr id="133" name="Oval 132">
            <a:extLst>
              <a:ext uri="{FF2B5EF4-FFF2-40B4-BE49-F238E27FC236}">
                <a16:creationId xmlns:a16="http://schemas.microsoft.com/office/drawing/2014/main" id="{A01B8C18-712D-4A3F-8BB5-EF50154324E0}"/>
              </a:ext>
            </a:extLst>
          </p:cNvPr>
          <p:cNvSpPr/>
          <p:nvPr/>
        </p:nvSpPr>
        <p:spPr>
          <a:xfrm>
            <a:off x="5680111" y="3426337"/>
            <a:ext cx="307790" cy="307790"/>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1</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34" name="Oval 133">
            <a:extLst>
              <a:ext uri="{FF2B5EF4-FFF2-40B4-BE49-F238E27FC236}">
                <a16:creationId xmlns:a16="http://schemas.microsoft.com/office/drawing/2014/main" id="{BCE0EA1D-432E-4935-A005-F09D223FC51C}"/>
              </a:ext>
            </a:extLst>
          </p:cNvPr>
          <p:cNvSpPr/>
          <p:nvPr/>
        </p:nvSpPr>
        <p:spPr>
          <a:xfrm>
            <a:off x="5680112" y="3786309"/>
            <a:ext cx="307792" cy="307790"/>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2</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35" name="Oval 134">
            <a:extLst>
              <a:ext uri="{FF2B5EF4-FFF2-40B4-BE49-F238E27FC236}">
                <a16:creationId xmlns:a16="http://schemas.microsoft.com/office/drawing/2014/main" id="{77D06483-A2D9-44C4-9999-5ED06E17509D}"/>
              </a:ext>
            </a:extLst>
          </p:cNvPr>
          <p:cNvSpPr/>
          <p:nvPr/>
        </p:nvSpPr>
        <p:spPr>
          <a:xfrm>
            <a:off x="5687571" y="4128334"/>
            <a:ext cx="307790" cy="307790"/>
          </a:xfrm>
          <a:prstGeom prst="ellipse">
            <a:avLst/>
          </a:prstGeom>
          <a:solidFill>
            <a:srgbClr val="669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ar-BH" sz="150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3</a:t>
            </a:r>
            <a:endParaRPr lang="en-US" sz="150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36" name="Oval 135">
            <a:extLst>
              <a:ext uri="{FF2B5EF4-FFF2-40B4-BE49-F238E27FC236}">
                <a16:creationId xmlns:a16="http://schemas.microsoft.com/office/drawing/2014/main" id="{46F158D2-B8EB-4723-8D09-E2BD0A400F14}"/>
              </a:ext>
            </a:extLst>
          </p:cNvPr>
          <p:cNvSpPr/>
          <p:nvPr/>
        </p:nvSpPr>
        <p:spPr>
          <a:xfrm>
            <a:off x="5680110" y="4496067"/>
            <a:ext cx="307790" cy="307790"/>
          </a:xfrm>
          <a:prstGeom prst="ellipse">
            <a:avLst/>
          </a:prstGeom>
          <a:solidFill>
            <a:srgbClr val="6692C6"/>
          </a:solidFill>
          <a:ln w="12700" cap="flat" cmpd="sng" algn="ctr">
            <a:noFill/>
            <a:prstDash val="solid"/>
            <a:miter lim="800000"/>
          </a:ln>
          <a:effectLst/>
        </p:spPr>
        <p:txBody>
          <a:bodyPr rtlCol="0" anchor="ctr"/>
          <a:lstStyle/>
          <a:p>
            <a:pPr algn="ctr" defTabSz="342900">
              <a:defRPr/>
            </a:pPr>
            <a:r>
              <a:rPr lang="ar-BH"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rPr>
              <a:t>4</a:t>
            </a:r>
            <a:endParaRPr lang="en-US" sz="1500" kern="0" dirty="0">
              <a:solidFill>
                <a:prstClr val="white"/>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37" name="TextBox 136">
            <a:extLst>
              <a:ext uri="{FF2B5EF4-FFF2-40B4-BE49-F238E27FC236}">
                <a16:creationId xmlns:a16="http://schemas.microsoft.com/office/drawing/2014/main" id="{90950AF9-353F-42B0-850E-C3CEDABA9209}"/>
              </a:ext>
            </a:extLst>
          </p:cNvPr>
          <p:cNvSpPr txBox="1"/>
          <p:nvPr/>
        </p:nvSpPr>
        <p:spPr>
          <a:xfrm>
            <a:off x="1143113" y="3697355"/>
            <a:ext cx="2057294" cy="1015663"/>
          </a:xfrm>
          <a:prstGeom prst="rect">
            <a:avLst/>
          </a:prstGeom>
          <a:noFill/>
        </p:spPr>
        <p:txBody>
          <a:bodyPr wrap="none" rtlCol="0">
            <a:spAutoFit/>
          </a:bodyPr>
          <a:lstStyle/>
          <a:p>
            <a:pPr marL="214313" indent="-214313" algn="r" rtl="1">
              <a:buFont typeface="Arial" panose="020B0604020202020204" pitchFamily="34" charset="0"/>
              <a:buChar char="•"/>
            </a:pPr>
            <a:r>
              <a:rPr lang="ar-BH" sz="1200" dirty="0">
                <a:latin typeface="GE Dinar One" panose="020A0503020102020204" pitchFamily="18" charset="-78"/>
                <a:ea typeface="GE Dinar One" panose="020A0503020102020204" pitchFamily="18" charset="-78"/>
                <a:cs typeface="GE Dinar One" panose="020A0503020102020204" pitchFamily="18" charset="-78"/>
              </a:rPr>
              <a:t>فاتورة</a:t>
            </a:r>
          </a:p>
          <a:p>
            <a:pPr marL="214313" indent="-214313" algn="r" rtl="1">
              <a:buFont typeface="Arial" panose="020B0604020202020204" pitchFamily="34" charset="0"/>
              <a:buChar char="•"/>
            </a:pPr>
            <a:r>
              <a:rPr lang="ar-BH" sz="1200" dirty="0">
                <a:latin typeface="GE Dinar One" panose="020A0503020102020204" pitchFamily="18" charset="-78"/>
                <a:ea typeface="GE Dinar One" panose="020A0503020102020204" pitchFamily="18" charset="-78"/>
                <a:cs typeface="GE Dinar One" panose="020A0503020102020204" pitchFamily="18" charset="-78"/>
              </a:rPr>
              <a:t>وصل إستلام</a:t>
            </a:r>
          </a:p>
          <a:p>
            <a:pPr marL="214313" indent="-214313" algn="r" rtl="1">
              <a:buFont typeface="Arial" panose="020B0604020202020204" pitchFamily="34" charset="0"/>
              <a:buChar char="•"/>
            </a:pPr>
            <a:r>
              <a:rPr lang="ar-BH" sz="1200" dirty="0">
                <a:latin typeface="GE Dinar One" panose="020A0503020102020204" pitchFamily="18" charset="-78"/>
                <a:ea typeface="GE Dinar One" panose="020A0503020102020204" pitchFamily="18" charset="-78"/>
                <a:cs typeface="GE Dinar One" panose="020A0503020102020204" pitchFamily="18" charset="-78"/>
              </a:rPr>
              <a:t>مذكرة تسليم</a:t>
            </a:r>
            <a:endParaRPr lang="en-US" sz="1200" dirty="0">
              <a:latin typeface="GE Dinar One" panose="020A0503020102020204" pitchFamily="18" charset="-78"/>
              <a:ea typeface="GE Dinar One" panose="020A0503020102020204" pitchFamily="18" charset="-78"/>
              <a:cs typeface="GE Dinar One" panose="020A0503020102020204" pitchFamily="18" charset="-78"/>
            </a:endParaRPr>
          </a:p>
          <a:p>
            <a:pPr marL="214313" indent="-214313" algn="r" rtl="1">
              <a:buFont typeface="Arial" panose="020B0604020202020204" pitchFamily="34" charset="0"/>
              <a:buChar char="•"/>
            </a:pPr>
            <a:r>
              <a:rPr lang="ar-BH" sz="1200" dirty="0">
                <a:latin typeface="GE Dinar One" panose="020A0503020102020204" pitchFamily="18" charset="-78"/>
                <a:ea typeface="GE Dinar One" panose="020A0503020102020204" pitchFamily="18" charset="-78"/>
                <a:cs typeface="GE Dinar One" panose="020A0503020102020204" pitchFamily="18" charset="-78"/>
              </a:rPr>
              <a:t>نسخة من الشيك/حوالة بنكية</a:t>
            </a:r>
            <a:endParaRPr lang="en-US" sz="1200" dirty="0">
              <a:latin typeface="GE Dinar One" panose="020A0503020102020204" pitchFamily="18" charset="-78"/>
              <a:ea typeface="GE Dinar One" panose="020A0503020102020204" pitchFamily="18" charset="-78"/>
              <a:cs typeface="GE Dinar One" panose="020A0503020102020204" pitchFamily="18" charset="-78"/>
            </a:endParaRPr>
          </a:p>
          <a:p>
            <a:pPr marL="214313" indent="-214313" algn="r" rtl="1">
              <a:buFont typeface="Arial" panose="020B0604020202020204" pitchFamily="34" charset="0"/>
              <a:buChar char="•"/>
            </a:pPr>
            <a:r>
              <a:rPr lang="ar-BH" sz="1200" dirty="0">
                <a:latin typeface="GE Dinar One" panose="020A0503020102020204" pitchFamily="18" charset="-78"/>
                <a:ea typeface="GE Dinar One" panose="020A0503020102020204" pitchFamily="18" charset="-78"/>
                <a:cs typeface="GE Dinar One" panose="020A0503020102020204" pitchFamily="18" charset="-78"/>
              </a:rPr>
              <a:t>كشف الحساب البنكي</a:t>
            </a:r>
            <a:endParaRPr lang="en-US" sz="1200" dirty="0">
              <a:latin typeface="GE Dinar One" panose="020A0503020102020204" pitchFamily="18" charset="-78"/>
              <a:ea typeface="GE Dinar One" panose="020A0503020102020204" pitchFamily="18" charset="-78"/>
              <a:cs typeface="GE Dinar One" panose="020A0503020102020204" pitchFamily="18" charset="-78"/>
            </a:endParaRPr>
          </a:p>
        </p:txBody>
      </p:sp>
      <p:sp>
        <p:nvSpPr>
          <p:cNvPr id="138" name="Left Brace 7">
            <a:extLst>
              <a:ext uri="{FF2B5EF4-FFF2-40B4-BE49-F238E27FC236}">
                <a16:creationId xmlns:a16="http://schemas.microsoft.com/office/drawing/2014/main" id="{C12BB353-3B3C-4262-BB47-B715F7A27635}"/>
              </a:ext>
            </a:extLst>
          </p:cNvPr>
          <p:cNvSpPr/>
          <p:nvPr/>
        </p:nvSpPr>
        <p:spPr>
          <a:xfrm flipH="1">
            <a:off x="3144629" y="3735977"/>
            <a:ext cx="655297" cy="862478"/>
          </a:xfrm>
          <a:custGeom>
            <a:avLst/>
            <a:gdLst>
              <a:gd name="connsiteX0" fmla="*/ 1386513 w 1386513"/>
              <a:gd name="connsiteY0" fmla="*/ 1109890 h 1109890"/>
              <a:gd name="connsiteX1" fmla="*/ 693256 w 1386513"/>
              <a:gd name="connsiteY1" fmla="*/ 1060933 h 1109890"/>
              <a:gd name="connsiteX2" fmla="*/ 693257 w 1386513"/>
              <a:gd name="connsiteY2" fmla="*/ 321258 h 1109890"/>
              <a:gd name="connsiteX3" fmla="*/ 0 w 1386513"/>
              <a:gd name="connsiteY3" fmla="*/ 272301 h 1109890"/>
              <a:gd name="connsiteX4" fmla="*/ 693257 w 1386513"/>
              <a:gd name="connsiteY4" fmla="*/ 223344 h 1109890"/>
              <a:gd name="connsiteX5" fmla="*/ 693257 w 1386513"/>
              <a:gd name="connsiteY5" fmla="*/ 48957 h 1109890"/>
              <a:gd name="connsiteX6" fmla="*/ 1386514 w 1386513"/>
              <a:gd name="connsiteY6" fmla="*/ 0 h 1109890"/>
              <a:gd name="connsiteX7" fmla="*/ 1386513 w 1386513"/>
              <a:gd name="connsiteY7" fmla="*/ 1109890 h 1109890"/>
              <a:gd name="connsiteX0" fmla="*/ 1386513 w 1386513"/>
              <a:gd name="connsiteY0" fmla="*/ 1109890 h 1109890"/>
              <a:gd name="connsiteX1" fmla="*/ 693256 w 1386513"/>
              <a:gd name="connsiteY1" fmla="*/ 1060933 h 1109890"/>
              <a:gd name="connsiteX2" fmla="*/ 693257 w 1386513"/>
              <a:gd name="connsiteY2" fmla="*/ 321258 h 1109890"/>
              <a:gd name="connsiteX3" fmla="*/ 0 w 1386513"/>
              <a:gd name="connsiteY3" fmla="*/ 272301 h 1109890"/>
              <a:gd name="connsiteX4" fmla="*/ 693257 w 1386513"/>
              <a:gd name="connsiteY4" fmla="*/ 223344 h 1109890"/>
              <a:gd name="connsiteX5" fmla="*/ 693257 w 1386513"/>
              <a:gd name="connsiteY5" fmla="*/ 48957 h 1109890"/>
              <a:gd name="connsiteX6" fmla="*/ 1386514 w 1386513"/>
              <a:gd name="connsiteY6" fmla="*/ 0 h 1109890"/>
              <a:gd name="connsiteX0" fmla="*/ 1661889 w 1661890"/>
              <a:gd name="connsiteY0" fmla="*/ 1109890 h 1109890"/>
              <a:gd name="connsiteX1" fmla="*/ 968632 w 1661890"/>
              <a:gd name="connsiteY1" fmla="*/ 1060933 h 1109890"/>
              <a:gd name="connsiteX2" fmla="*/ 968633 w 1661890"/>
              <a:gd name="connsiteY2" fmla="*/ 321258 h 1109890"/>
              <a:gd name="connsiteX3" fmla="*/ 275376 w 1661890"/>
              <a:gd name="connsiteY3" fmla="*/ 272301 h 1109890"/>
              <a:gd name="connsiteX4" fmla="*/ 968633 w 1661890"/>
              <a:gd name="connsiteY4" fmla="*/ 223344 h 1109890"/>
              <a:gd name="connsiteX5" fmla="*/ 968633 w 1661890"/>
              <a:gd name="connsiteY5" fmla="*/ 48957 h 1109890"/>
              <a:gd name="connsiteX6" fmla="*/ 1661890 w 1661890"/>
              <a:gd name="connsiteY6" fmla="*/ 0 h 1109890"/>
              <a:gd name="connsiteX7" fmla="*/ 1661889 w 1661890"/>
              <a:gd name="connsiteY7" fmla="*/ 1109890 h 1109890"/>
              <a:gd name="connsiteX0" fmla="*/ 1661889 w 1661890"/>
              <a:gd name="connsiteY0" fmla="*/ 1109890 h 1109890"/>
              <a:gd name="connsiteX1" fmla="*/ 968632 w 1661890"/>
              <a:gd name="connsiteY1" fmla="*/ 1060933 h 1109890"/>
              <a:gd name="connsiteX2" fmla="*/ 968633 w 1661890"/>
              <a:gd name="connsiteY2" fmla="*/ 321258 h 1109890"/>
              <a:gd name="connsiteX3" fmla="*/ 275376 w 1661890"/>
              <a:gd name="connsiteY3" fmla="*/ 272301 h 1109890"/>
              <a:gd name="connsiteX4" fmla="*/ 968633 w 1661890"/>
              <a:gd name="connsiteY4" fmla="*/ 223344 h 1109890"/>
              <a:gd name="connsiteX5" fmla="*/ 968633 w 1661890"/>
              <a:gd name="connsiteY5" fmla="*/ 48957 h 1109890"/>
              <a:gd name="connsiteX6" fmla="*/ 1661890 w 1661890"/>
              <a:gd name="connsiteY6" fmla="*/ 0 h 110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890" h="1109890" stroke="0" extrusionOk="0">
                <a:moveTo>
                  <a:pt x="1661889" y="1109890"/>
                </a:moveTo>
                <a:cubicBezTo>
                  <a:pt x="1279014" y="1109890"/>
                  <a:pt x="968632" y="1087971"/>
                  <a:pt x="968632" y="1060933"/>
                </a:cubicBezTo>
                <a:cubicBezTo>
                  <a:pt x="968632" y="814375"/>
                  <a:pt x="968633" y="567816"/>
                  <a:pt x="968633" y="321258"/>
                </a:cubicBezTo>
                <a:cubicBezTo>
                  <a:pt x="968633" y="294220"/>
                  <a:pt x="1175086" y="264350"/>
                  <a:pt x="275376" y="272301"/>
                </a:cubicBezTo>
                <a:cubicBezTo>
                  <a:pt x="-624334" y="280252"/>
                  <a:pt x="968633" y="250382"/>
                  <a:pt x="968633" y="223344"/>
                </a:cubicBezTo>
                <a:lnTo>
                  <a:pt x="968633" y="48957"/>
                </a:lnTo>
                <a:cubicBezTo>
                  <a:pt x="968633" y="21919"/>
                  <a:pt x="1279015" y="0"/>
                  <a:pt x="1661890" y="0"/>
                </a:cubicBezTo>
                <a:cubicBezTo>
                  <a:pt x="1661890" y="369963"/>
                  <a:pt x="1661889" y="739927"/>
                  <a:pt x="1661889" y="1109890"/>
                </a:cubicBezTo>
                <a:close/>
              </a:path>
              <a:path w="1661890" h="1109890" fill="none">
                <a:moveTo>
                  <a:pt x="1661889" y="1109890"/>
                </a:moveTo>
                <a:cubicBezTo>
                  <a:pt x="1279014" y="1109890"/>
                  <a:pt x="968632" y="1087971"/>
                  <a:pt x="968632" y="1060933"/>
                </a:cubicBezTo>
                <a:cubicBezTo>
                  <a:pt x="968632" y="814375"/>
                  <a:pt x="968633" y="567816"/>
                  <a:pt x="968633" y="321258"/>
                </a:cubicBezTo>
                <a:cubicBezTo>
                  <a:pt x="968633" y="294220"/>
                  <a:pt x="658251" y="272301"/>
                  <a:pt x="275376" y="272301"/>
                </a:cubicBezTo>
                <a:cubicBezTo>
                  <a:pt x="658251" y="272301"/>
                  <a:pt x="968633" y="250382"/>
                  <a:pt x="968633" y="223344"/>
                </a:cubicBezTo>
                <a:lnTo>
                  <a:pt x="968633" y="48957"/>
                </a:lnTo>
                <a:cubicBezTo>
                  <a:pt x="968633" y="21919"/>
                  <a:pt x="1279015" y="0"/>
                  <a:pt x="1661890"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cxnSp>
        <p:nvCxnSpPr>
          <p:cNvPr id="139" name="Straight Connector 138">
            <a:extLst>
              <a:ext uri="{FF2B5EF4-FFF2-40B4-BE49-F238E27FC236}">
                <a16:creationId xmlns:a16="http://schemas.microsoft.com/office/drawing/2014/main" id="{224C2336-2E3E-44F7-B105-4C47C31DFDA2}"/>
              </a:ext>
            </a:extLst>
          </p:cNvPr>
          <p:cNvCxnSpPr>
            <a:cxnSpLocks/>
            <a:stCxn id="138" idx="3"/>
          </p:cNvCxnSpPr>
          <p:nvPr/>
        </p:nvCxnSpPr>
        <p:spPr>
          <a:xfrm flipV="1">
            <a:off x="3691343" y="3937456"/>
            <a:ext cx="586433" cy="1012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3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10" presetClass="entr" presetSubtype="0"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fade">
                                      <p:cBhvr>
                                        <p:cTn id="39" dur="500"/>
                                        <p:tgtEl>
                                          <p:spTgt spid="120"/>
                                        </p:tgtEl>
                                      </p:cBhvr>
                                    </p:animEffect>
                                  </p:childTnLst>
                                </p:cTn>
                              </p:par>
                              <p:par>
                                <p:cTn id="40" presetID="10" presetClass="entr" presetSubtype="0"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500"/>
                                        <p:tgtEl>
                                          <p:spTgt spid="1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fade">
                                      <p:cBhvr>
                                        <p:cTn id="45" dur="500"/>
                                        <p:tgtEl>
                                          <p:spTgt spid="1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500"/>
                                        <p:tgtEl>
                                          <p:spTgt spid="122"/>
                                        </p:tgtEl>
                                      </p:cBhvr>
                                    </p:animEffect>
                                  </p:childTnLst>
                                </p:cTn>
                              </p:par>
                              <p:par>
                                <p:cTn id="51" presetID="10" presetClass="entr" presetSubtype="0" fill="hold" nodeType="with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500"/>
                                        <p:tgtEl>
                                          <p:spTgt spid="1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500"/>
                                        <p:tgtEl>
                                          <p:spTgt spid="1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500"/>
                                        <p:tgtEl>
                                          <p:spTgt spid="1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6"/>
                                        </p:tgtEl>
                                        <p:attrNameLst>
                                          <p:attrName>style.visibility</p:attrName>
                                        </p:attrNameLst>
                                      </p:cBhvr>
                                      <p:to>
                                        <p:strVal val="visible"/>
                                      </p:to>
                                    </p:set>
                                    <p:animEffect transition="in" filter="fade">
                                      <p:cBhvr>
                                        <p:cTn id="68" dur="500"/>
                                        <p:tgtEl>
                                          <p:spTgt spid="1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fade">
                                      <p:cBhvr>
                                        <p:cTn id="71" dur="500"/>
                                        <p:tgtEl>
                                          <p:spTgt spid="1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fade">
                                      <p:cBhvr>
                                        <p:cTn id="74" dur="500"/>
                                        <p:tgtEl>
                                          <p:spTgt spid="138"/>
                                        </p:tgtEl>
                                      </p:cBhvr>
                                    </p:animEffect>
                                  </p:childTnLst>
                                </p:cTn>
                              </p:par>
                              <p:par>
                                <p:cTn id="75" presetID="10"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fade">
                                      <p:cBhvr>
                                        <p:cTn id="7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P spid="83" grpId="0"/>
      <p:bldP spid="84" grpId="0" animBg="1"/>
      <p:bldP spid="85" grpId="0"/>
      <p:bldP spid="117" grpId="0" animBg="1"/>
      <p:bldP spid="119" grpId="0"/>
      <p:bldP spid="120" grpId="0" animBg="1"/>
      <p:bldP spid="121" grpId="0"/>
      <p:bldP spid="122" grpId="0"/>
      <p:bldP spid="123" grpId="0"/>
      <p:bldP spid="133" grpId="0" animBg="1"/>
      <p:bldP spid="134" grpId="0" animBg="1"/>
      <p:bldP spid="135" grpId="0" animBg="1"/>
      <p:bldP spid="136" grpId="0" animBg="1"/>
      <p:bldP spid="137" grpId="0"/>
      <p:bldP spid="13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0A5D8-91EC-4DD2-9538-60C2F57E3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3" y="3051064"/>
            <a:ext cx="1802380" cy="606537"/>
          </a:xfrm>
          <a:prstGeom prst="rect">
            <a:avLst/>
          </a:prstGeom>
        </p:spPr>
      </p:pic>
      <p:pic>
        <p:nvPicPr>
          <p:cNvPr id="9" name="Picture 8">
            <a:extLst>
              <a:ext uri="{FF2B5EF4-FFF2-40B4-BE49-F238E27FC236}">
                <a16:creationId xmlns:a16="http://schemas.microsoft.com/office/drawing/2014/main" id="{01389655-65B1-4E8C-9A7D-90F9291323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6707" y="2084332"/>
            <a:ext cx="2540000" cy="2540000"/>
          </a:xfrm>
          <a:prstGeom prst="rect">
            <a:avLst/>
          </a:prstGeom>
        </p:spPr>
      </p:pic>
      <p:pic>
        <p:nvPicPr>
          <p:cNvPr id="12" name="Picture 11">
            <a:extLst>
              <a:ext uri="{FF2B5EF4-FFF2-40B4-BE49-F238E27FC236}">
                <a16:creationId xmlns:a16="http://schemas.microsoft.com/office/drawing/2014/main" id="{29236D1D-A6A9-4C90-8E89-154F67F0113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55256"/>
          <a:stretch/>
        </p:blipFill>
        <p:spPr>
          <a:xfrm>
            <a:off x="4815412" y="3157627"/>
            <a:ext cx="2149418" cy="537101"/>
          </a:xfrm>
          <a:prstGeom prst="rect">
            <a:avLst/>
          </a:prstGeom>
        </p:spPr>
      </p:pic>
      <p:pic>
        <p:nvPicPr>
          <p:cNvPr id="14" name="Picture 13">
            <a:extLst>
              <a:ext uri="{FF2B5EF4-FFF2-40B4-BE49-F238E27FC236}">
                <a16:creationId xmlns:a16="http://schemas.microsoft.com/office/drawing/2014/main" id="{15C2D000-0FC2-4E61-8DEE-1105156E6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432" y="3020820"/>
            <a:ext cx="1347317" cy="817372"/>
          </a:xfrm>
          <a:prstGeom prst="rect">
            <a:avLst/>
          </a:prstGeom>
        </p:spPr>
      </p:pic>
      <p:sp>
        <p:nvSpPr>
          <p:cNvPr id="8" name="object 3">
            <a:extLst>
              <a:ext uri="{FF2B5EF4-FFF2-40B4-BE49-F238E27FC236}">
                <a16:creationId xmlns:a16="http://schemas.microsoft.com/office/drawing/2014/main" id="{EEDDFC42-6422-4AE9-8720-C92E5DE77C69}"/>
              </a:ext>
            </a:extLst>
          </p:cNvPr>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rPr>
              <a:t>دعم مسرعات الأعمال</a:t>
            </a:r>
            <a:endParaRPr lang="en-US" sz="3323" dirty="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0" name="Rectangle 9">
            <a:extLst>
              <a:ext uri="{FF2B5EF4-FFF2-40B4-BE49-F238E27FC236}">
                <a16:creationId xmlns:a16="http://schemas.microsoft.com/office/drawing/2014/main" id="{2F5BBE08-DD38-4B6C-83FB-DE38353E4304}"/>
              </a:ext>
            </a:extLst>
          </p:cNvPr>
          <p:cNvSpPr/>
          <p:nvPr/>
        </p:nvSpPr>
        <p:spPr>
          <a:xfrm>
            <a:off x="676276" y="1629417"/>
            <a:ext cx="7791449" cy="291170"/>
          </a:xfrm>
          <a:prstGeom prst="rect">
            <a:avLst/>
          </a:prstGeom>
          <a:noFill/>
        </p:spPr>
        <p:txBody>
          <a:bodyPr wrap="square">
            <a:spAutoFit/>
          </a:bodyPr>
          <a:lstStyle/>
          <a:p>
            <a:pPr algn="ctr"/>
            <a:r>
              <a:rPr lang="ar-BH" sz="1292" b="1" dirty="0">
                <a:latin typeface="GE SS Text Light" panose="020A0503020102020204" pitchFamily="18" charset="-78"/>
                <a:ea typeface="GE SS Text Light" panose="020A0503020102020204" pitchFamily="18" charset="-78"/>
                <a:cs typeface="GE SS Text Light" panose="020A0503020102020204" pitchFamily="18" charset="-78"/>
              </a:rPr>
              <a:t>وفرت تمكين الدعم لأربع مسرعات أعمال دولية من أجل تحقيق النمو والتوسع للمشاريع الناشئة</a:t>
            </a:r>
            <a:endParaRPr lang="en-US" sz="1292" b="1"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Tree>
    <p:extLst>
      <p:ext uri="{BB962C8B-B14F-4D97-AF65-F5344CB8AC3E}">
        <p14:creationId xmlns:p14="http://schemas.microsoft.com/office/powerpoint/2010/main" val="37747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2813983" y="185991"/>
            <a:ext cx="3069152" cy="4842087"/>
          </a:xfrm>
          <a:prstGeom prst="rect">
            <a:avLst/>
          </a:prstGeom>
        </p:spPr>
      </p:pic>
      <p:grpSp>
        <p:nvGrpSpPr>
          <p:cNvPr id="5" name="Group 4"/>
          <p:cNvGrpSpPr/>
          <p:nvPr/>
        </p:nvGrpSpPr>
        <p:grpSpPr>
          <a:xfrm>
            <a:off x="5859203" y="2009776"/>
            <a:ext cx="2141847" cy="1672106"/>
            <a:chOff x="5859203" y="2009776"/>
            <a:chExt cx="2141847" cy="1672106"/>
          </a:xfrm>
        </p:grpSpPr>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946" y="2009776"/>
              <a:ext cx="1344512" cy="1344512"/>
            </a:xfrm>
            <a:prstGeom prst="rect">
              <a:avLst/>
            </a:prstGeom>
          </p:spPr>
        </p:pic>
        <p:sp>
          <p:nvSpPr>
            <p:cNvPr id="46" name="TextBox 45"/>
            <p:cNvSpPr txBox="1"/>
            <p:nvPr/>
          </p:nvSpPr>
          <p:spPr>
            <a:xfrm>
              <a:off x="5859203" y="3343328"/>
              <a:ext cx="2141847" cy="338554"/>
            </a:xfrm>
            <a:prstGeom prst="rect">
              <a:avLst/>
            </a:prstGeom>
            <a:noFill/>
          </p:spPr>
          <p:txBody>
            <a:bodyPr wrap="square" rtlCol="0">
              <a:spAutoFit/>
            </a:bodyPr>
            <a:lstStyle/>
            <a:p>
              <a:pPr algn="ctr"/>
              <a:r>
                <a:rPr lang="ar-BH"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العدالــة</a:t>
              </a:r>
              <a:endParaRPr lang="en-US"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4" name="Group 3"/>
          <p:cNvGrpSpPr/>
          <p:nvPr/>
        </p:nvGrpSpPr>
        <p:grpSpPr>
          <a:xfrm>
            <a:off x="3330504" y="1987423"/>
            <a:ext cx="2141847" cy="1668441"/>
            <a:chOff x="3330504" y="1987423"/>
            <a:chExt cx="2141847" cy="1668441"/>
          </a:xfrm>
        </p:grpSpPr>
        <p:sp>
          <p:nvSpPr>
            <p:cNvPr id="43" name="TextBox 42"/>
            <p:cNvSpPr txBox="1"/>
            <p:nvPr/>
          </p:nvSpPr>
          <p:spPr>
            <a:xfrm>
              <a:off x="3330504" y="3317310"/>
              <a:ext cx="2141847" cy="338554"/>
            </a:xfrm>
            <a:prstGeom prst="rect">
              <a:avLst/>
            </a:prstGeom>
            <a:noFill/>
          </p:spPr>
          <p:txBody>
            <a:bodyPr wrap="square" rtlCol="0">
              <a:spAutoFit/>
            </a:bodyPr>
            <a:lstStyle/>
            <a:p>
              <a:pPr algn="ctr"/>
              <a:r>
                <a:rPr lang="ar-BH"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الاستـدامــة</a:t>
              </a:r>
              <a:endParaRPr lang="en-US"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712418" y="1987423"/>
              <a:ext cx="1328763" cy="1328763"/>
            </a:xfrm>
            <a:prstGeom prst="rect">
              <a:avLst/>
            </a:prstGeom>
          </p:spPr>
        </p:pic>
      </p:grpSp>
      <p:grpSp>
        <p:nvGrpSpPr>
          <p:cNvPr id="3" name="Group 2"/>
          <p:cNvGrpSpPr/>
          <p:nvPr/>
        </p:nvGrpSpPr>
        <p:grpSpPr>
          <a:xfrm>
            <a:off x="828529" y="2006134"/>
            <a:ext cx="2141847" cy="1668779"/>
            <a:chOff x="828529" y="2006134"/>
            <a:chExt cx="2141847" cy="1668779"/>
          </a:xfrm>
        </p:grpSpPr>
        <p:pic>
          <p:nvPicPr>
            <p:cNvPr id="16" name="Picture 2" descr="Image result for competitiveness fla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2075" y="2006134"/>
              <a:ext cx="1330226" cy="13302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28529" y="3336359"/>
              <a:ext cx="2141847" cy="338554"/>
            </a:xfrm>
            <a:prstGeom prst="rect">
              <a:avLst/>
            </a:prstGeom>
            <a:noFill/>
          </p:spPr>
          <p:txBody>
            <a:bodyPr wrap="square" rtlCol="0">
              <a:spAutoFit/>
            </a:bodyPr>
            <a:lstStyle/>
            <a:p>
              <a:pPr algn="ctr"/>
              <a:r>
                <a:rPr lang="ar-BH"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التنافسيــة</a:t>
              </a:r>
              <a:endParaRPr lang="en-US" sz="16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sp>
        <p:nvSpPr>
          <p:cNvPr id="1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الرؤية الاقتصاديــة</a:t>
            </a:r>
          </a:p>
        </p:txBody>
      </p:sp>
    </p:spTree>
    <p:extLst>
      <p:ext uri="{BB962C8B-B14F-4D97-AF65-F5344CB8AC3E}">
        <p14:creationId xmlns:p14="http://schemas.microsoft.com/office/powerpoint/2010/main" val="275411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Oval 28"/>
          <p:cNvSpPr/>
          <p:nvPr/>
        </p:nvSpPr>
        <p:spPr>
          <a:xfrm>
            <a:off x="3491733" y="1082576"/>
            <a:ext cx="1834282" cy="183428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Oval 29"/>
          <p:cNvSpPr/>
          <p:nvPr/>
        </p:nvSpPr>
        <p:spPr>
          <a:xfrm>
            <a:off x="1435102" y="1082576"/>
            <a:ext cx="1834282" cy="183428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Rectangle 30"/>
          <p:cNvSpPr/>
          <p:nvPr/>
        </p:nvSpPr>
        <p:spPr>
          <a:xfrm>
            <a:off x="5528824" y="1765084"/>
            <a:ext cx="1730337" cy="584775"/>
          </a:xfrm>
          <a:prstGeom prst="rect">
            <a:avLst/>
          </a:prstGeom>
        </p:spPr>
        <p:txBody>
          <a:bodyPr wrap="square">
            <a:spAutoFit/>
          </a:bodyPr>
          <a:lstStyle/>
          <a:p>
            <a:pPr algn="ctr"/>
            <a:r>
              <a:rPr lang="en-US" sz="1600" dirty="0">
                <a:solidFill>
                  <a:schemeClr val="tx1">
                    <a:lumMod val="75000"/>
                    <a:lumOff val="25000"/>
                  </a:schemeClr>
                </a:solidFill>
                <a:latin typeface="+mj-lt"/>
              </a:rPr>
              <a:t>TWS</a:t>
            </a:r>
          </a:p>
          <a:p>
            <a:pPr algn="ctr"/>
            <a:r>
              <a:rPr lang="en-US" sz="1600" dirty="0">
                <a:solidFill>
                  <a:schemeClr val="tx1">
                    <a:lumMod val="75000"/>
                    <a:lumOff val="25000"/>
                  </a:schemeClr>
                </a:solidFill>
                <a:latin typeface="+mj-lt"/>
              </a:rPr>
              <a:t>TAQDEER</a:t>
            </a:r>
          </a:p>
        </p:txBody>
      </p:sp>
      <p:cxnSp>
        <p:nvCxnSpPr>
          <p:cNvPr id="32" name="Straight Connector 31"/>
          <p:cNvCxnSpPr/>
          <p:nvPr/>
        </p:nvCxnSpPr>
        <p:spPr>
          <a:xfrm flipH="1">
            <a:off x="5892472" y="2039036"/>
            <a:ext cx="1040989" cy="0"/>
          </a:xfrm>
          <a:prstGeom prst="line">
            <a:avLst/>
          </a:prstGeom>
          <a:noFill/>
          <a:ln w="28575">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sp>
        <p:nvSpPr>
          <p:cNvPr id="33" name="Arc 32"/>
          <p:cNvSpPr/>
          <p:nvPr/>
        </p:nvSpPr>
        <p:spPr>
          <a:xfrm>
            <a:off x="1543303" y="1200332"/>
            <a:ext cx="1617882" cy="1595836"/>
          </a:xfrm>
          <a:prstGeom prst="arc">
            <a:avLst>
              <a:gd name="adj1" fmla="val 10736724"/>
              <a:gd name="adj2" fmla="val 284"/>
            </a:avLst>
          </a:prstGeom>
          <a:noFill/>
          <a:ln w="57150">
            <a:solidFill>
              <a:srgbClr val="ED7D3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35" name="Arc 34"/>
          <p:cNvSpPr/>
          <p:nvPr/>
        </p:nvSpPr>
        <p:spPr>
          <a:xfrm flipV="1">
            <a:off x="1326379" y="1022551"/>
            <a:ext cx="2072506" cy="2050778"/>
          </a:xfrm>
          <a:prstGeom prst="arc">
            <a:avLst>
              <a:gd name="adj1" fmla="val 10736724"/>
              <a:gd name="adj2" fmla="val 284"/>
            </a:avLst>
          </a:prstGeom>
          <a:noFill/>
          <a:ln w="57150">
            <a:solidFill>
              <a:srgbClr val="C6181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6" name="Arc 35"/>
          <p:cNvSpPr/>
          <p:nvPr/>
        </p:nvSpPr>
        <p:spPr>
          <a:xfrm>
            <a:off x="3398884" y="962040"/>
            <a:ext cx="2072506" cy="2050778"/>
          </a:xfrm>
          <a:prstGeom prst="arc">
            <a:avLst>
              <a:gd name="adj1" fmla="val 11115770"/>
              <a:gd name="adj2" fmla="val 21299621"/>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8" name="Arc 37"/>
          <p:cNvSpPr/>
          <p:nvPr/>
        </p:nvSpPr>
        <p:spPr>
          <a:xfrm flipV="1">
            <a:off x="5471390" y="1022551"/>
            <a:ext cx="2072506" cy="2050778"/>
          </a:xfrm>
          <a:prstGeom prst="arc">
            <a:avLst>
              <a:gd name="adj1" fmla="val 10736724"/>
              <a:gd name="adj2" fmla="val 284"/>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39" name="Oval 38"/>
          <p:cNvSpPr/>
          <p:nvPr/>
        </p:nvSpPr>
        <p:spPr>
          <a:xfrm>
            <a:off x="5590502" y="1082576"/>
            <a:ext cx="1834282" cy="183428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Arc 39"/>
          <p:cNvSpPr/>
          <p:nvPr/>
        </p:nvSpPr>
        <p:spPr>
          <a:xfrm>
            <a:off x="5698703" y="1200332"/>
            <a:ext cx="1617882" cy="1595836"/>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1" name="Arc 40"/>
          <p:cNvSpPr/>
          <p:nvPr/>
        </p:nvSpPr>
        <p:spPr>
          <a:xfrm flipV="1">
            <a:off x="3618117" y="1200332"/>
            <a:ext cx="1617882" cy="1595836"/>
          </a:xfrm>
          <a:prstGeom prst="arc">
            <a:avLst>
              <a:gd name="adj1" fmla="val 10736724"/>
              <a:gd name="adj2" fmla="val 284"/>
            </a:avLst>
          </a:prstGeom>
          <a:noFill/>
          <a:ln w="57150">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5" name="Arc 44"/>
          <p:cNvSpPr/>
          <p:nvPr/>
        </p:nvSpPr>
        <p:spPr>
          <a:xfrm>
            <a:off x="5698703" y="934839"/>
            <a:ext cx="1617882" cy="1595836"/>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6" name="Arc 45"/>
          <p:cNvSpPr/>
          <p:nvPr/>
        </p:nvSpPr>
        <p:spPr>
          <a:xfrm>
            <a:off x="1527613" y="934839"/>
            <a:ext cx="1617882" cy="1595836"/>
          </a:xfrm>
          <a:prstGeom prst="arc">
            <a:avLst>
              <a:gd name="adj1" fmla="val 14392050"/>
              <a:gd name="adj2" fmla="val 17446984"/>
            </a:avLst>
          </a:prstGeom>
          <a:noFill/>
          <a:ln w="57150">
            <a:solidFill>
              <a:srgbClr val="ED7D31"/>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7" name="Arc 46"/>
          <p:cNvSpPr/>
          <p:nvPr/>
        </p:nvSpPr>
        <p:spPr>
          <a:xfrm flipV="1">
            <a:off x="3585906" y="1477494"/>
            <a:ext cx="1617882" cy="1595836"/>
          </a:xfrm>
          <a:prstGeom prst="arc">
            <a:avLst>
              <a:gd name="adj1" fmla="val 14392050"/>
              <a:gd name="adj2" fmla="val 17446984"/>
            </a:avLst>
          </a:prstGeom>
          <a:noFill/>
          <a:ln w="57150">
            <a:solidFill>
              <a:schemeClr val="bg1">
                <a:lumMod val="85000"/>
              </a:schemeClr>
            </a:solidFill>
            <a:headEnd type="arrow" w="med" len="med"/>
            <a:tailEnd type="none" w="med" len="me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pic>
        <p:nvPicPr>
          <p:cNvPr id="48" name="Picture 2" descr="Image result for business development icon"/>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695286" y="1219741"/>
            <a:ext cx="1427829" cy="1427829"/>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3315421"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sp>
        <p:nvSpPr>
          <p:cNvPr id="55" name="Oval 54"/>
          <p:cNvSpPr/>
          <p:nvPr/>
        </p:nvSpPr>
        <p:spPr>
          <a:xfrm>
            <a:off x="5393756" y="1884891"/>
            <a:ext cx="166930" cy="166930"/>
          </a:xfrm>
          <a:prstGeom prst="ellipse">
            <a:avLst/>
          </a:prstGeom>
          <a:noFill/>
          <a:ln w="57150">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n-US" sz="1400">
              <a:latin typeface="+mj-lt"/>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3612" r="25582"/>
          <a:stretch/>
        </p:blipFill>
        <p:spPr>
          <a:xfrm>
            <a:off x="1884051" y="1499269"/>
            <a:ext cx="943510" cy="1110756"/>
          </a:xfrm>
          <a:prstGeom prst="rect">
            <a:avLst/>
          </a:prstGeom>
        </p:spPr>
      </p:pic>
      <p:pic>
        <p:nvPicPr>
          <p:cNvPr id="25" name="Picture 8" descr="Image result for investment line icon"/>
          <p:cNvPicPr>
            <a:picLocks noChangeAspect="1" noChangeArrowheads="1"/>
          </p:cNvPicPr>
          <p:nvPr/>
        </p:nvPicPr>
        <p:blipFill rotWithShape="1">
          <a:blip r:embed="rId5"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27836" t="13462" r="24722" b="33166"/>
          <a:stretch/>
        </p:blipFill>
        <p:spPr bwMode="auto">
          <a:xfrm>
            <a:off x="5956771" y="1385310"/>
            <a:ext cx="1101743" cy="1325257"/>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p:nvPr/>
        </p:nvSpPr>
        <p:spPr>
          <a:xfrm>
            <a:off x="1557158"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دعم التوظيف وتنمية</a:t>
            </a:r>
            <a:br>
              <a:rPr lang="ar-BH" sz="1200"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الموارد البشرية</a:t>
            </a:r>
            <a:endParaRPr lang="en-US" sz="1200"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0" name="Rounded Rectangle 49"/>
          <p:cNvSpPr/>
          <p:nvPr/>
        </p:nvSpPr>
        <p:spPr>
          <a:xfrm>
            <a:off x="3398884" y="3377655"/>
            <a:ext cx="1994872" cy="618356"/>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بيئة ريادة</a:t>
            </a:r>
            <a:b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الأعمال (القطاع الخاص)</a:t>
            </a:r>
            <a:endParaRPr lang="en-US" sz="1200" dirty="0">
              <a:solidFill>
                <a:schemeClr val="bg1">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1" name="Rounded Rectangle 50"/>
          <p:cNvSpPr/>
          <p:nvPr/>
        </p:nvSpPr>
        <p:spPr>
          <a:xfrm>
            <a:off x="5741775" y="3383003"/>
            <a:ext cx="1610948" cy="391502"/>
          </a:xfrm>
          <a:prstGeom prst="roundRect">
            <a:avLst>
              <a:gd name="adj" fmla="val 5000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تسهيل الحصول</a:t>
            </a:r>
            <a:b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على التمويل</a:t>
            </a:r>
            <a:endParaRPr lang="en-US" sz="1200"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95367045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641568" y="2190994"/>
            <a:ext cx="1911862" cy="537391"/>
          </a:xfrm>
          <a:prstGeom prst="rect">
            <a:avLst/>
          </a:prstGeom>
          <a:noFill/>
        </p:spPr>
        <p:txBody>
          <a:bodyPr wrap="square">
            <a:spAutoFit/>
          </a:bodyPr>
          <a:lstStyle/>
          <a:p>
            <a:r>
              <a:rPr lang="ar-BH" sz="1600" b="1" dirty="0">
                <a:latin typeface="GE SS Two Light" panose="020A0503020102020204" pitchFamily="18" charset="-78"/>
                <a:ea typeface="GE SS Two Light" panose="020A0503020102020204" pitchFamily="18" charset="-78"/>
                <a:cs typeface="GE SS Two Light" panose="020A0503020102020204" pitchFamily="18" charset="-78"/>
              </a:rPr>
              <a:t>شهادات</a:t>
            </a:r>
            <a:endParaRPr lang="ar-BH" sz="1292" b="1" dirty="0">
              <a:latin typeface="GE SS Two Light" panose="020A0503020102020204" pitchFamily="18" charset="-78"/>
              <a:ea typeface="GE SS Two Light" panose="020A0503020102020204" pitchFamily="18" charset="-78"/>
              <a:cs typeface="GE SS Two Light" panose="020A0503020102020204" pitchFamily="18" charset="-78"/>
            </a:endParaRPr>
          </a:p>
          <a:p>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إحترافية</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847" y="2120813"/>
            <a:ext cx="676153" cy="67615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847" y="3004337"/>
            <a:ext cx="670690" cy="670690"/>
          </a:xfrm>
          <a:prstGeom prst="rect">
            <a:avLst/>
          </a:prstGeom>
        </p:spPr>
      </p:pic>
      <p:grpSp>
        <p:nvGrpSpPr>
          <p:cNvPr id="33" name="Group 32"/>
          <p:cNvGrpSpPr/>
          <p:nvPr/>
        </p:nvGrpSpPr>
        <p:grpSpPr>
          <a:xfrm>
            <a:off x="1981199" y="2637580"/>
            <a:ext cx="1332134" cy="1332134"/>
            <a:chOff x="3872237" y="2213956"/>
            <a:chExt cx="1013362" cy="1013362"/>
          </a:xfrm>
        </p:grpSpPr>
        <p:sp>
          <p:nvSpPr>
            <p:cNvPr id="34" name="Oval 33"/>
            <p:cNvSpPr/>
            <p:nvPr/>
          </p:nvSpPr>
          <p:spPr>
            <a:xfrm>
              <a:off x="3872237" y="2213956"/>
              <a:ext cx="1013362" cy="1013362"/>
            </a:xfrm>
            <a:prstGeom prst="ellipse">
              <a:avLst/>
            </a:prstGeom>
            <a:solidFill>
              <a:srgbClr val="D74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1"/>
            <p:cNvSpPr txBox="1">
              <a:spLocks noChangeArrowheads="1"/>
            </p:cNvSpPr>
            <p:nvPr/>
          </p:nvSpPr>
          <p:spPr bwMode="auto">
            <a:xfrm>
              <a:off x="3920738" y="2370290"/>
              <a:ext cx="930656" cy="53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dirty="0">
                  <a:solidFill>
                    <a:schemeClr val="bg1"/>
                  </a:solidFill>
                  <a:latin typeface="VAG Rounded" pitchFamily="34" charset="0"/>
                </a:rPr>
                <a:t>100</a:t>
              </a:r>
              <a:r>
                <a:rPr lang="en-US" altLang="en-US" sz="2400" dirty="0">
                  <a:solidFill>
                    <a:schemeClr val="bg1"/>
                  </a:solidFill>
                  <a:latin typeface="VAG Rounded" pitchFamily="34" charset="0"/>
                </a:rPr>
                <a:t>%</a:t>
              </a:r>
              <a:endParaRPr lang="en-US" altLang="en-US" sz="4000" dirty="0">
                <a:solidFill>
                  <a:schemeClr val="bg1"/>
                </a:solidFill>
                <a:latin typeface="VAG Rounded" pitchFamily="34" charset="0"/>
              </a:endParaRPr>
            </a:p>
          </p:txBody>
        </p:sp>
        <p:sp>
          <p:nvSpPr>
            <p:cNvPr id="36" name="Rectangle 35"/>
            <p:cNvSpPr/>
            <p:nvPr/>
          </p:nvSpPr>
          <p:spPr>
            <a:xfrm>
              <a:off x="3959448" y="2741811"/>
              <a:ext cx="838940" cy="280953"/>
            </a:xfrm>
            <a:prstGeom prst="rect">
              <a:avLst/>
            </a:prstGeom>
            <a:noFill/>
          </p:spPr>
          <p:txBody>
            <a:bodyPr wrap="square">
              <a:spAutoFit/>
            </a:bodyPr>
            <a:lstStyle/>
            <a:p>
              <a:pPr algn="ctr"/>
              <a:r>
                <a:rPr lang="ar-BH"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rPr>
                <a:t>دعم</a:t>
              </a:r>
              <a:endParaRPr lang="en-US"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endParaRPr>
            </a:p>
          </p:txBody>
        </p:sp>
      </p:grpSp>
      <p:sp>
        <p:nvSpPr>
          <p:cNvPr id="37" name="Rectangle 36"/>
          <p:cNvSpPr/>
          <p:nvPr/>
        </p:nvSpPr>
        <p:spPr>
          <a:xfrm>
            <a:off x="4657896" y="3047295"/>
            <a:ext cx="1911862" cy="537391"/>
          </a:xfrm>
          <a:prstGeom prst="rect">
            <a:avLst/>
          </a:prstGeom>
          <a:noFill/>
        </p:spPr>
        <p:txBody>
          <a:bodyPr wrap="square">
            <a:spAutoFit/>
          </a:bodyPr>
          <a:lstStyle/>
          <a:p>
            <a:r>
              <a:rPr lang="ar-BH" sz="1600" b="1" dirty="0">
                <a:latin typeface="GE SS Two Light" panose="020A0503020102020204" pitchFamily="18" charset="-78"/>
                <a:ea typeface="GE SS Two Light" panose="020A0503020102020204" pitchFamily="18" charset="-78"/>
                <a:cs typeface="GE SS Two Light" panose="020A0503020102020204" pitchFamily="18" charset="-78"/>
              </a:rPr>
              <a:t>التدريب</a:t>
            </a:r>
          </a:p>
          <a:p>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العملي</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8" name="Rectangle 37"/>
          <p:cNvSpPr/>
          <p:nvPr/>
        </p:nvSpPr>
        <p:spPr>
          <a:xfrm>
            <a:off x="4641568" y="3909090"/>
            <a:ext cx="1911862" cy="537391"/>
          </a:xfrm>
          <a:prstGeom prst="rect">
            <a:avLst/>
          </a:prstGeom>
          <a:noFill/>
        </p:spPr>
        <p:txBody>
          <a:bodyPr wrap="square">
            <a:spAutoFit/>
          </a:bodyPr>
          <a:lstStyle/>
          <a:p>
            <a:r>
              <a:rPr lang="ar-BH" sz="1600" b="1" dirty="0">
                <a:latin typeface="GE SS Two Light" panose="020A0503020102020204" pitchFamily="18" charset="-78"/>
                <a:ea typeface="GE SS Two Light" panose="020A0503020102020204" pitchFamily="18" charset="-78"/>
                <a:cs typeface="GE SS Two Light" panose="020A0503020102020204" pitchFamily="18" charset="-78"/>
              </a:rPr>
              <a:t>مهارات</a:t>
            </a:r>
          </a:p>
          <a:p>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أساسية</a:t>
            </a:r>
            <a:endParaRPr 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39" name="Picture 8" descr="Image result for brain flat ic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72991" y="3854704"/>
            <a:ext cx="693546" cy="693546"/>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bwMode="auto">
          <a:xfrm flipV="1">
            <a:off x="3592286" y="2458889"/>
            <a:ext cx="0" cy="1742589"/>
          </a:xfrm>
          <a:prstGeom prst="line">
            <a:avLst/>
          </a:prstGeom>
          <a:blipFill dpi="0" rotWithShape="0">
            <a:blip r:embed="rId6"/>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bject 3">
            <a:extLst>
              <a:ext uri="{FF2B5EF4-FFF2-40B4-BE49-F238E27FC236}">
                <a16:creationId xmlns:a16="http://schemas.microsoft.com/office/drawing/2014/main" id="{75D4035D-7703-44F9-B896-21F5A1314A1E}"/>
              </a:ext>
            </a:extLst>
          </p:cNvPr>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التـدريـب </a:t>
            </a: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ودعـم الأجــور</a:t>
            </a:r>
            <a:endParaRPr lang="en-US"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6" name="Rectangle 15">
            <a:extLst>
              <a:ext uri="{FF2B5EF4-FFF2-40B4-BE49-F238E27FC236}">
                <a16:creationId xmlns:a16="http://schemas.microsoft.com/office/drawing/2014/main" id="{77BFA252-944A-47B3-81DF-9E9EAE73E2E0}"/>
              </a:ext>
            </a:extLst>
          </p:cNvPr>
          <p:cNvSpPr/>
          <p:nvPr/>
        </p:nvSpPr>
        <p:spPr>
          <a:xfrm>
            <a:off x="1200150" y="1501781"/>
            <a:ext cx="6743700"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توفر تمكين لرواد الأعمال الدعم المالي لتوظيف البحرينيين وتخصيص ميزانيات لتدريبهم بناء على احتياجاتهم التدريبية</a:t>
            </a:r>
          </a:p>
        </p:txBody>
      </p:sp>
    </p:spTree>
    <p:extLst>
      <p:ext uri="{BB962C8B-B14F-4D97-AF65-F5344CB8AC3E}">
        <p14:creationId xmlns:p14="http://schemas.microsoft.com/office/powerpoint/2010/main" val="301539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التـدريـب و</a:t>
            </a: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دعـم الأجــور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7" name="TextBox 26">
            <a:extLst>
              <a:ext uri="{FF2B5EF4-FFF2-40B4-BE49-F238E27FC236}">
                <a16:creationId xmlns:a16="http://schemas.microsoft.com/office/drawing/2014/main" id="{132226D2-DC6F-475F-B7CA-1AFC0B4C67C7}"/>
              </a:ext>
            </a:extLst>
          </p:cNvPr>
          <p:cNvSpPr txBox="1"/>
          <p:nvPr/>
        </p:nvSpPr>
        <p:spPr>
          <a:xfrm>
            <a:off x="1478575" y="1929672"/>
            <a:ext cx="3896139" cy="369332"/>
          </a:xfrm>
          <a:prstGeom prst="rect">
            <a:avLst/>
          </a:prstGeom>
          <a:noFill/>
        </p:spPr>
        <p:txBody>
          <a:bodyPr wrap="square" rtlCol="0">
            <a:spAutoFit/>
          </a:bodyPr>
          <a:lstStyle/>
          <a:p>
            <a:r>
              <a:rPr lang="ar-BH" b="1" dirty="0">
                <a:latin typeface="GE SS Two Light" panose="020A0503020102020204" pitchFamily="18" charset="-78"/>
                <a:ea typeface="GE SS Two Light" panose="020A0503020102020204" pitchFamily="18" charset="-78"/>
                <a:cs typeface="GE SS Two Light" panose="020A0503020102020204" pitchFamily="18" charset="-78"/>
              </a:rPr>
              <a:t>الحد الادنى للراتب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28" name="Table 27">
            <a:extLst>
              <a:ext uri="{FF2B5EF4-FFF2-40B4-BE49-F238E27FC236}">
                <a16:creationId xmlns:a16="http://schemas.microsoft.com/office/drawing/2014/main" id="{D65C53E4-5248-422C-BFA7-D6331CC0660F}"/>
              </a:ext>
            </a:extLst>
          </p:cNvPr>
          <p:cNvGraphicFramePr>
            <a:graphicFrameLocks noGrp="1"/>
          </p:cNvGraphicFramePr>
          <p:nvPr>
            <p:extLst>
              <p:ext uri="{D42A27DB-BD31-4B8C-83A1-F6EECF244321}">
                <p14:modId xmlns:p14="http://schemas.microsoft.com/office/powerpoint/2010/main" val="945023859"/>
              </p:ext>
            </p:extLst>
          </p:nvPr>
        </p:nvGraphicFramePr>
        <p:xfrm>
          <a:off x="1164316" y="2497477"/>
          <a:ext cx="2435641" cy="1338232"/>
        </p:xfrm>
        <a:graphic>
          <a:graphicData uri="http://schemas.openxmlformats.org/drawingml/2006/table">
            <a:tbl>
              <a:tblPr>
                <a:tableStyleId>{5C22544A-7EE6-4342-B048-85BDC9FD1C3A}</a:tableStyleId>
              </a:tblPr>
              <a:tblGrid>
                <a:gridCol w="1378270">
                  <a:extLst>
                    <a:ext uri="{9D8B030D-6E8A-4147-A177-3AD203B41FA5}">
                      <a16:colId xmlns:a16="http://schemas.microsoft.com/office/drawing/2014/main" val="4075816421"/>
                    </a:ext>
                  </a:extLst>
                </a:gridCol>
                <a:gridCol w="1057371">
                  <a:extLst>
                    <a:ext uri="{9D8B030D-6E8A-4147-A177-3AD203B41FA5}">
                      <a16:colId xmlns:a16="http://schemas.microsoft.com/office/drawing/2014/main" val="1523179543"/>
                    </a:ext>
                  </a:extLst>
                </a:gridCol>
              </a:tblGrid>
              <a:tr h="334558">
                <a:tc>
                  <a:txBody>
                    <a:bodyPr/>
                    <a:lstStyle/>
                    <a:p>
                      <a:pPr algn="ctr" fontAlgn="b"/>
                      <a:r>
                        <a:rPr lang="ar-BH" sz="1200" b="1" kern="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الحد الادنى للراتب</a:t>
                      </a:r>
                      <a:endParaRPr lang="en-US" sz="1200" b="1" kern="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525" marR="9525" marT="9525" marB="0" anchor="b">
                    <a:solidFill>
                      <a:schemeClr val="accent1"/>
                    </a:solidFill>
                  </a:tcPr>
                </a:tc>
                <a:tc>
                  <a:txBody>
                    <a:bodyPr/>
                    <a:lstStyle/>
                    <a:p>
                      <a:pPr algn="ctr" fontAlgn="b"/>
                      <a:r>
                        <a:rPr lang="ar-BH" sz="1200" b="1" kern="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الشهادة</a:t>
                      </a:r>
                      <a:endParaRPr lang="en-US" sz="1200" b="1" kern="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525" marR="9525" marT="9525" marB="0" anchor="b">
                    <a:solidFill>
                      <a:schemeClr val="accent1"/>
                    </a:solidFill>
                  </a:tcPr>
                </a:tc>
                <a:extLst>
                  <a:ext uri="{0D108BD9-81ED-4DB2-BD59-A6C34878D82A}">
                    <a16:rowId xmlns:a16="http://schemas.microsoft.com/office/drawing/2014/main" val="2238993795"/>
                  </a:ext>
                </a:extLst>
              </a:tr>
              <a:tr h="334558">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د.ب</a:t>
                      </a:r>
                      <a:r>
                        <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300</a:t>
                      </a:r>
                    </a:p>
                  </a:txBody>
                  <a:tcPr marL="9525" marR="9525" marT="9525" marB="0" anchor="b">
                    <a:noFill/>
                  </a:tcPr>
                </a:tc>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الثانوية</a:t>
                      </a:r>
                      <a:endPar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525" marR="9525" marT="9525" marB="0" anchor="b">
                    <a:noFill/>
                  </a:tcPr>
                </a:tc>
                <a:extLst>
                  <a:ext uri="{0D108BD9-81ED-4DB2-BD59-A6C34878D82A}">
                    <a16:rowId xmlns:a16="http://schemas.microsoft.com/office/drawing/2014/main" val="114451711"/>
                  </a:ext>
                </a:extLst>
              </a:tr>
              <a:tr h="334558">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د.ب</a:t>
                      </a:r>
                      <a:r>
                        <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380</a:t>
                      </a:r>
                    </a:p>
                  </a:txBody>
                  <a:tcPr marL="9525" marR="9525" marT="9525" marB="0" anchor="b">
                    <a:noFill/>
                  </a:tcPr>
                </a:tc>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الدبلوم</a:t>
                      </a:r>
                      <a:endPar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525" marR="9525" marT="9525" marB="0" anchor="b">
                    <a:noFill/>
                  </a:tcPr>
                </a:tc>
                <a:extLst>
                  <a:ext uri="{0D108BD9-81ED-4DB2-BD59-A6C34878D82A}">
                    <a16:rowId xmlns:a16="http://schemas.microsoft.com/office/drawing/2014/main" val="1737224927"/>
                  </a:ext>
                </a:extLst>
              </a:tr>
              <a:tr h="334558">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د.ب</a:t>
                      </a:r>
                      <a:r>
                        <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450</a:t>
                      </a:r>
                    </a:p>
                  </a:txBody>
                  <a:tcPr marL="9525" marR="9525" marT="9525" marB="0" anchor="b">
                    <a:noFill/>
                  </a:tcPr>
                </a:tc>
                <a:tc>
                  <a:txBody>
                    <a:bodyPr/>
                    <a:lstStyle/>
                    <a:p>
                      <a:pPr algn="ctr" fontAlgn="b"/>
                      <a:r>
                        <a:rPr lang="ar-BH"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البكالوريس</a:t>
                      </a:r>
                      <a:endPar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525" marR="9525" marT="9525" marB="0" anchor="b">
                    <a:noFill/>
                  </a:tcPr>
                </a:tc>
                <a:extLst>
                  <a:ext uri="{0D108BD9-81ED-4DB2-BD59-A6C34878D82A}">
                    <a16:rowId xmlns:a16="http://schemas.microsoft.com/office/drawing/2014/main" val="701933167"/>
                  </a:ext>
                </a:extLst>
              </a:tr>
            </a:tbl>
          </a:graphicData>
        </a:graphic>
      </p:graphicFrame>
      <p:grpSp>
        <p:nvGrpSpPr>
          <p:cNvPr id="4" name="Group 3">
            <a:extLst>
              <a:ext uri="{FF2B5EF4-FFF2-40B4-BE49-F238E27FC236}">
                <a16:creationId xmlns:a16="http://schemas.microsoft.com/office/drawing/2014/main" id="{53B97FD0-F6C2-4D25-BE05-53C44D111454}"/>
              </a:ext>
            </a:extLst>
          </p:cNvPr>
          <p:cNvGrpSpPr/>
          <p:nvPr/>
        </p:nvGrpSpPr>
        <p:grpSpPr>
          <a:xfrm>
            <a:off x="3745515" y="1831048"/>
            <a:ext cx="4767044" cy="2600628"/>
            <a:chOff x="3745515" y="1831048"/>
            <a:chExt cx="4767044" cy="2600628"/>
          </a:xfrm>
        </p:grpSpPr>
        <p:grpSp>
          <p:nvGrpSpPr>
            <p:cNvPr id="3" name="Group 2"/>
            <p:cNvGrpSpPr/>
            <p:nvPr/>
          </p:nvGrpSpPr>
          <p:grpSpPr>
            <a:xfrm>
              <a:off x="4324142" y="1831048"/>
              <a:ext cx="4188417" cy="2186770"/>
              <a:chOff x="4824882" y="1837975"/>
              <a:chExt cx="4188417" cy="2186770"/>
            </a:xfrm>
          </p:grpSpPr>
          <p:sp>
            <p:nvSpPr>
              <p:cNvPr id="46" name="Rectangle 45"/>
              <p:cNvSpPr/>
              <p:nvPr/>
            </p:nvSpPr>
            <p:spPr>
              <a:xfrm>
                <a:off x="4824882" y="1837975"/>
                <a:ext cx="332809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 name="Rounded Rectangle 53"/>
              <p:cNvSpPr/>
              <p:nvPr/>
            </p:nvSpPr>
            <p:spPr>
              <a:xfrm>
                <a:off x="6099934" y="2212359"/>
                <a:ext cx="2022528" cy="1812386"/>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experience graduate flat 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1845" y="2022641"/>
                <a:ext cx="1061454" cy="106145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498130" y="2872754"/>
                <a:ext cx="617477" cy="369332"/>
              </a:xfrm>
              <a:prstGeom prst="rect">
                <a:avLst/>
              </a:prstGeom>
            </p:spPr>
            <p:txBody>
              <a:bodyPr wrap="square">
                <a:spAutoFit/>
              </a:bodyPr>
              <a:lstStyle/>
              <a:p>
                <a:pPr>
                  <a:spcBef>
                    <a:spcPct val="0"/>
                  </a:spcBef>
                </a:pPr>
                <a:r>
                  <a:rPr lang="en-US" altLang="en-US" dirty="0">
                    <a:solidFill>
                      <a:srgbClr val="F09F55"/>
                    </a:solidFill>
                    <a:latin typeface="VAG Rounded bold" panose="020B0500000000000000" pitchFamily="34" charset="0"/>
                  </a:rPr>
                  <a:t>50%</a:t>
                </a:r>
              </a:p>
            </p:txBody>
          </p:sp>
          <p:sp>
            <p:nvSpPr>
              <p:cNvPr id="66" name="Rectangle 65"/>
              <p:cNvSpPr/>
              <p:nvPr/>
            </p:nvSpPr>
            <p:spPr>
              <a:xfrm>
                <a:off x="6536749" y="3418335"/>
                <a:ext cx="617477" cy="369332"/>
              </a:xfrm>
              <a:prstGeom prst="rect">
                <a:avLst/>
              </a:prstGeom>
            </p:spPr>
            <p:txBody>
              <a:bodyPr wrap="none">
                <a:spAutoFit/>
              </a:bodyPr>
              <a:lstStyle/>
              <a:p>
                <a:pPr>
                  <a:spcBef>
                    <a:spcPct val="0"/>
                  </a:spcBef>
                </a:pPr>
                <a:r>
                  <a:rPr lang="en-US" altLang="en-US" dirty="0">
                    <a:solidFill>
                      <a:schemeClr val="bg1">
                        <a:lumMod val="75000"/>
                      </a:schemeClr>
                    </a:solidFill>
                    <a:latin typeface="VAG Rounded bold" panose="020B0500000000000000" pitchFamily="34" charset="0"/>
                  </a:rPr>
                  <a:t>30%</a:t>
                </a:r>
              </a:p>
            </p:txBody>
          </p:sp>
        </p:grpSp>
        <p:sp>
          <p:nvSpPr>
            <p:cNvPr id="49" name="Rectangle 48">
              <a:extLst>
                <a:ext uri="{FF2B5EF4-FFF2-40B4-BE49-F238E27FC236}">
                  <a16:creationId xmlns:a16="http://schemas.microsoft.com/office/drawing/2014/main" id="{622CED06-C5BA-4120-8484-B39CFD6F85E6}"/>
                </a:ext>
              </a:extLst>
            </p:cNvPr>
            <p:cNvSpPr/>
            <p:nvPr/>
          </p:nvSpPr>
          <p:spPr>
            <a:xfrm>
              <a:off x="4916089" y="2566968"/>
              <a:ext cx="2720104" cy="276999"/>
            </a:xfrm>
            <a:prstGeom prst="rect">
              <a:avLst/>
            </a:prstGeom>
            <a:noFill/>
          </p:spPr>
          <p:txBody>
            <a:bodyPr wrap="square">
              <a:spAutoFit/>
            </a:bodyPr>
            <a:lstStyle/>
            <a:p>
              <a:pPr algn="ctr"/>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*حديثـي التخـرج</a:t>
              </a:r>
              <a:endParaRPr lang="en-US" sz="12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 name="Rectangle 54">
              <a:extLst>
                <a:ext uri="{FF2B5EF4-FFF2-40B4-BE49-F238E27FC236}">
                  <a16:creationId xmlns:a16="http://schemas.microsoft.com/office/drawing/2014/main" id="{480F50B5-790A-41BE-8537-AE981712173F}"/>
                </a:ext>
              </a:extLst>
            </p:cNvPr>
            <p:cNvSpPr/>
            <p:nvPr/>
          </p:nvSpPr>
          <p:spPr>
            <a:xfrm>
              <a:off x="6877966" y="2905426"/>
              <a:ext cx="1177030" cy="1477328"/>
            </a:xfrm>
            <a:prstGeom prst="rect">
              <a:avLst/>
            </a:prstGeom>
          </p:spPr>
          <p:txBody>
            <a:bodyPr wrap="square">
              <a:spAutoFit/>
            </a:bodyPr>
            <a:lstStyle/>
            <a:p>
              <a:r>
                <a:rPr lang="en-US" sz="1400" b="1" dirty="0">
                  <a:solidFill>
                    <a:srgbClr val="408DC0"/>
                  </a:solidFill>
                  <a:latin typeface="VAG Round" panose="040B7200000000000000" pitchFamily="82" charset="0"/>
                  <a:ea typeface="GE Dinar Two" pitchFamily="18" charset="-78"/>
                  <a:cs typeface="GE Dinar Two" pitchFamily="18" charset="-78"/>
                </a:rPr>
                <a:t>1-12</a:t>
              </a:r>
            </a:p>
            <a:p>
              <a:endParaRPr lang="ar-BH" sz="1100" dirty="0">
                <a:solidFill>
                  <a:srgbClr val="408DC0"/>
                </a:solidFill>
                <a:latin typeface="VAG Round" panose="040B7200000000000000" pitchFamily="82" charset="0"/>
                <a:ea typeface="GE Dinar Two" pitchFamily="18" charset="-78"/>
                <a:cs typeface="GE Dinar Two" pitchFamily="18" charset="-78"/>
              </a:endParaRPr>
            </a:p>
            <a:p>
              <a:endParaRPr lang="en-US" sz="1100" dirty="0">
                <a:solidFill>
                  <a:srgbClr val="408DC0"/>
                </a:solidFill>
                <a:latin typeface="VAG Round" panose="040B7200000000000000" pitchFamily="82" charset="0"/>
                <a:ea typeface="GE Dinar Two" pitchFamily="18" charset="-78"/>
                <a:cs typeface="GE Dinar Two" pitchFamily="18" charset="-78"/>
              </a:endParaRPr>
            </a:p>
            <a:p>
              <a:r>
                <a:rPr lang="en-US" sz="1400" b="1" dirty="0">
                  <a:solidFill>
                    <a:srgbClr val="408DC0"/>
                  </a:solidFill>
                  <a:latin typeface="VAG Round" panose="040B7200000000000000" pitchFamily="82" charset="0"/>
                  <a:ea typeface="GE Dinar Two" pitchFamily="18" charset="-78"/>
                  <a:cs typeface="GE Dinar Two" pitchFamily="18" charset="-78"/>
                </a:rPr>
                <a:t>12-18</a:t>
              </a:r>
              <a:endParaRPr lang="ar-BH" sz="1400" b="1" dirty="0">
                <a:solidFill>
                  <a:srgbClr val="408DC0"/>
                </a:solidFill>
                <a:latin typeface="VAG Round" panose="040B7200000000000000" pitchFamily="82" charset="0"/>
                <a:ea typeface="GE Dinar Two" pitchFamily="18" charset="-78"/>
                <a:cs typeface="GE Dinar Two" pitchFamily="18" charset="-78"/>
              </a:endParaRPr>
            </a:p>
            <a:p>
              <a:endParaRPr lang="en-US" sz="1400" b="1" dirty="0">
                <a:solidFill>
                  <a:srgbClr val="408DC0"/>
                </a:solidFill>
                <a:latin typeface="VAG Round" panose="040B7200000000000000" pitchFamily="82" charset="0"/>
                <a:ea typeface="GE Dinar Two" pitchFamily="18" charset="-78"/>
                <a:cs typeface="GE Dinar Two" pitchFamily="18" charset="-78"/>
              </a:endParaRPr>
            </a:p>
            <a:p>
              <a:pPr algn="ctr"/>
              <a:r>
                <a:rPr lang="ar-BH" sz="1400" b="1" dirty="0">
                  <a:solidFill>
                    <a:srgbClr val="408DC0"/>
                  </a:solidFill>
                  <a:latin typeface="VAG Round" panose="040B7200000000000000" pitchFamily="82" charset="0"/>
                  <a:ea typeface="GE Dinar Two" pitchFamily="18" charset="-78"/>
                  <a:cs typeface="GE Dinar Two" pitchFamily="18" charset="-78"/>
                </a:rPr>
                <a:t>                 </a:t>
              </a:r>
            </a:p>
            <a:p>
              <a:endParaRPr lang="en-US" sz="1200" b="1" dirty="0">
                <a:solidFill>
                  <a:srgbClr val="408DC0"/>
                </a:solidFill>
                <a:latin typeface="VAG Round" panose="040B7200000000000000" pitchFamily="82" charset="0"/>
                <a:ea typeface="GE Dinar Two" pitchFamily="18" charset="-78"/>
                <a:cs typeface="GE Dinar Two" pitchFamily="18" charset="-78"/>
              </a:endParaRPr>
            </a:p>
          </p:txBody>
        </p:sp>
        <p:sp>
          <p:nvSpPr>
            <p:cNvPr id="32" name="Rectangle 31">
              <a:extLst>
                <a:ext uri="{FF2B5EF4-FFF2-40B4-BE49-F238E27FC236}">
                  <a16:creationId xmlns:a16="http://schemas.microsoft.com/office/drawing/2014/main" id="{F736C6D7-8279-4B40-9C70-AEF5C79169F5}"/>
                </a:ext>
              </a:extLst>
            </p:cNvPr>
            <p:cNvSpPr/>
            <p:nvPr/>
          </p:nvSpPr>
          <p:spPr>
            <a:xfrm>
              <a:off x="3745515" y="4062344"/>
              <a:ext cx="3876207" cy="369332"/>
            </a:xfrm>
            <a:prstGeom prst="rect">
              <a:avLst/>
            </a:prstGeom>
          </p:spPr>
          <p:txBody>
            <a:bodyPr wrap="square">
              <a:spAutoFit/>
            </a:bodyPr>
            <a:lstStyle/>
            <a:p>
              <a:pPr algn="r" rtl="1"/>
              <a:r>
                <a:rPr lang="ar-BH" sz="900" b="1" dirty="0">
                  <a:latin typeface="GE SS Two Light" panose="020A0503020102020204" pitchFamily="18" charset="-78"/>
                  <a:ea typeface="GE SS Two Light" panose="020A0503020102020204" pitchFamily="18" charset="-78"/>
                  <a:cs typeface="GE SS Two Light" panose="020A0503020102020204" pitchFamily="18" charset="-78"/>
                </a:rPr>
                <a:t>*حديثي التخرج: الخبرة اقل من سنتين</a:t>
              </a:r>
              <a:r>
                <a:rPr lang="en-US" sz="900" b="1" dirty="0">
                  <a:latin typeface="GE SS Two Light" panose="020A0503020102020204" pitchFamily="18" charset="-78"/>
                  <a:ea typeface="GE SS Two Light" panose="020A0503020102020204" pitchFamily="18" charset="-78"/>
                  <a:cs typeface="GE SS Two Light" panose="020A0503020102020204" pitchFamily="18" charset="-78"/>
                </a:rPr>
                <a:t>/</a:t>
              </a:r>
            </a:p>
            <a:p>
              <a:pPr algn="r" rtl="1"/>
              <a:r>
                <a:rPr lang="ar-BH" sz="900" b="1" dirty="0">
                  <a:latin typeface="GE SS Two Light" panose="020A0503020102020204" pitchFamily="18" charset="-78"/>
                  <a:ea typeface="GE SS Two Light" panose="020A0503020102020204" pitchFamily="18" charset="-78"/>
                  <a:cs typeface="GE SS Two Light" panose="020A0503020102020204" pitchFamily="18" charset="-78"/>
                </a:rPr>
                <a:t> العمر اقل من 30 سنة</a:t>
              </a:r>
            </a:p>
          </p:txBody>
        </p:sp>
        <p:sp>
          <p:nvSpPr>
            <p:cNvPr id="2" name="Rectangle 1">
              <a:extLst>
                <a:ext uri="{FF2B5EF4-FFF2-40B4-BE49-F238E27FC236}">
                  <a16:creationId xmlns:a16="http://schemas.microsoft.com/office/drawing/2014/main" id="{2C2EE7F0-BA4A-40CA-8B16-DC7A10EE71A7}"/>
                </a:ext>
              </a:extLst>
            </p:cNvPr>
            <p:cNvSpPr/>
            <p:nvPr/>
          </p:nvSpPr>
          <p:spPr>
            <a:xfrm>
              <a:off x="6854194" y="2497477"/>
              <a:ext cx="620683" cy="338554"/>
            </a:xfrm>
            <a:prstGeom prst="rect">
              <a:avLst/>
            </a:prstGeom>
          </p:spPr>
          <p:txBody>
            <a:bodyPr wrap="none">
              <a:spAutoFit/>
            </a:bodyPr>
            <a:lstStyle/>
            <a:p>
              <a:r>
                <a:rPr lang="ar-BH" sz="1600" b="1" dirty="0">
                  <a:solidFill>
                    <a:srgbClr val="408DC0"/>
                  </a:solidFill>
                  <a:latin typeface="VAG Round" panose="040B7200000000000000" pitchFamily="82" charset="0"/>
                  <a:ea typeface="GE Dinar Two" pitchFamily="18" charset="-78"/>
                  <a:cs typeface="GE Dinar Two" pitchFamily="18" charset="-78"/>
                </a:rPr>
                <a:t>شهرا</a:t>
              </a:r>
              <a:endParaRPr lang="en-US" dirty="0"/>
            </a:p>
          </p:txBody>
        </p:sp>
      </p:grpSp>
    </p:spTree>
    <p:extLst>
      <p:ext uri="{BB962C8B-B14F-4D97-AF65-F5344CB8AC3E}">
        <p14:creationId xmlns:p14="http://schemas.microsoft.com/office/powerpoint/2010/main" val="1338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التـدريـب و</a:t>
            </a: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دعـم الأجــور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3" name="Group 2"/>
          <p:cNvGrpSpPr/>
          <p:nvPr/>
        </p:nvGrpSpPr>
        <p:grpSpPr>
          <a:xfrm>
            <a:off x="4642468" y="1834065"/>
            <a:ext cx="4147818" cy="2197608"/>
            <a:chOff x="4824882" y="1837975"/>
            <a:chExt cx="4147818" cy="2197608"/>
          </a:xfrm>
        </p:grpSpPr>
        <p:sp>
          <p:nvSpPr>
            <p:cNvPr id="46" name="Rectangle 45"/>
            <p:cNvSpPr/>
            <p:nvPr/>
          </p:nvSpPr>
          <p:spPr>
            <a:xfrm>
              <a:off x="4824882" y="1837975"/>
              <a:ext cx="332809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 name="Rounded Rectangle 53"/>
            <p:cNvSpPr/>
            <p:nvPr/>
          </p:nvSpPr>
          <p:spPr>
            <a:xfrm>
              <a:off x="5920796" y="2212359"/>
              <a:ext cx="2201666" cy="1823224"/>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experience graduate flat 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1246" y="2299042"/>
              <a:ext cx="1061454" cy="106145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311094" y="2872754"/>
              <a:ext cx="617477" cy="369332"/>
            </a:xfrm>
            <a:prstGeom prst="rect">
              <a:avLst/>
            </a:prstGeom>
          </p:spPr>
          <p:txBody>
            <a:bodyPr wrap="square">
              <a:spAutoFit/>
            </a:bodyPr>
            <a:lstStyle/>
            <a:p>
              <a:pPr>
                <a:spcBef>
                  <a:spcPct val="0"/>
                </a:spcBef>
              </a:pPr>
              <a:r>
                <a:rPr lang="en-US" altLang="en-US" dirty="0">
                  <a:solidFill>
                    <a:srgbClr val="F09F55"/>
                  </a:solidFill>
                  <a:latin typeface="VAG Rounded bold" panose="020B0500000000000000" pitchFamily="34" charset="0"/>
                </a:rPr>
                <a:t>50%</a:t>
              </a:r>
            </a:p>
          </p:txBody>
        </p:sp>
        <p:sp>
          <p:nvSpPr>
            <p:cNvPr id="66" name="Rectangle 65"/>
            <p:cNvSpPr/>
            <p:nvPr/>
          </p:nvSpPr>
          <p:spPr>
            <a:xfrm>
              <a:off x="6342786" y="3418335"/>
              <a:ext cx="617477" cy="369332"/>
            </a:xfrm>
            <a:prstGeom prst="rect">
              <a:avLst/>
            </a:prstGeom>
          </p:spPr>
          <p:txBody>
            <a:bodyPr wrap="none">
              <a:spAutoFit/>
            </a:bodyPr>
            <a:lstStyle/>
            <a:p>
              <a:pPr>
                <a:spcBef>
                  <a:spcPct val="0"/>
                </a:spcBef>
              </a:pPr>
              <a:r>
                <a:rPr lang="en-US" altLang="en-US" dirty="0">
                  <a:solidFill>
                    <a:schemeClr val="bg1">
                      <a:lumMod val="75000"/>
                    </a:schemeClr>
                  </a:solidFill>
                  <a:latin typeface="VAG Rounded bold" panose="020B0500000000000000" pitchFamily="34" charset="0"/>
                </a:rPr>
                <a:t>30%</a:t>
              </a:r>
            </a:p>
          </p:txBody>
        </p:sp>
      </p:grpSp>
      <p:grpSp>
        <p:nvGrpSpPr>
          <p:cNvPr id="8" name="Group 7"/>
          <p:cNvGrpSpPr/>
          <p:nvPr/>
        </p:nvGrpSpPr>
        <p:grpSpPr>
          <a:xfrm>
            <a:off x="249225" y="1836456"/>
            <a:ext cx="4812333" cy="2562969"/>
            <a:chOff x="249225" y="1836456"/>
            <a:chExt cx="4812333" cy="2562969"/>
          </a:xfrm>
        </p:grpSpPr>
        <p:sp>
          <p:nvSpPr>
            <p:cNvPr id="2048" name="Rectangle 2047"/>
            <p:cNvSpPr/>
            <p:nvPr/>
          </p:nvSpPr>
          <p:spPr>
            <a:xfrm>
              <a:off x="3911664" y="3723275"/>
              <a:ext cx="870832" cy="600164"/>
            </a:xfrm>
            <a:prstGeom prst="rect">
              <a:avLst/>
            </a:prstGeom>
          </p:spPr>
          <p:txBody>
            <a:bodyPr wrap="square">
              <a:spAutoFit/>
            </a:bodyPr>
            <a:lstStyle/>
            <a:p>
              <a:r>
                <a:rPr lang="en-US" sz="1100" dirty="0">
                  <a:solidFill>
                    <a:srgbClr val="408DC0"/>
                  </a:solidFill>
                  <a:latin typeface="VAG Round" panose="040B7200000000000000" pitchFamily="82" charset="0"/>
                  <a:ea typeface="GE Dinar Two" pitchFamily="18" charset="-78"/>
                  <a:cs typeface="GE Dinar Two" pitchFamily="18" charset="-78"/>
                </a:rPr>
                <a:t>1OO%</a:t>
              </a:r>
            </a:p>
            <a:p>
              <a:r>
                <a:rPr lang="en-US" sz="1100" dirty="0">
                  <a:solidFill>
                    <a:srgbClr val="408DC0"/>
                  </a:solidFill>
                  <a:latin typeface="VAG Round" panose="040B7200000000000000" pitchFamily="82" charset="0"/>
                  <a:ea typeface="GE Dinar Two" pitchFamily="18" charset="-78"/>
                  <a:cs typeface="GE Dinar Two" pitchFamily="18" charset="-78"/>
                </a:rPr>
                <a:t>5</a:t>
              </a:r>
              <a:r>
                <a:rPr lang="en-US" sz="1100" dirty="0">
                  <a:solidFill>
                    <a:srgbClr val="408DC0"/>
                  </a:solidFill>
                  <a:latin typeface="VAG Rounded bold" panose="020B0500000000000000" pitchFamily="34" charset="0"/>
                  <a:ea typeface="GE Dinar Two" pitchFamily="18" charset="-78"/>
                  <a:cs typeface="GE Dinar Two" pitchFamily="18" charset="-78"/>
                </a:rPr>
                <a:t>0</a:t>
              </a:r>
              <a:r>
                <a:rPr lang="en-US" sz="1100" dirty="0">
                  <a:solidFill>
                    <a:srgbClr val="408DC0"/>
                  </a:solidFill>
                  <a:latin typeface="VAG Round" panose="040B7200000000000000" pitchFamily="82" charset="0"/>
                  <a:ea typeface="GE Dinar Two" pitchFamily="18" charset="-78"/>
                  <a:cs typeface="GE Dinar Two" pitchFamily="18" charset="-78"/>
                </a:rPr>
                <a:t>%</a:t>
              </a:r>
            </a:p>
            <a:p>
              <a:r>
                <a:rPr lang="en-US" sz="1100" dirty="0">
                  <a:solidFill>
                    <a:srgbClr val="408DC0"/>
                  </a:solidFill>
                  <a:latin typeface="VAG Round" panose="040B7200000000000000" pitchFamily="82" charset="0"/>
                  <a:ea typeface="GE Dinar Two" pitchFamily="18" charset="-78"/>
                  <a:cs typeface="GE Dinar Two" pitchFamily="18" charset="-78"/>
                </a:rPr>
                <a:t>25%</a:t>
              </a:r>
              <a:endParaRPr lang="en-US" sz="1200" dirty="0">
                <a:solidFill>
                  <a:srgbClr val="408DC0"/>
                </a:solidFill>
                <a:latin typeface="VAG Round" panose="040B7200000000000000" pitchFamily="82" charset="0"/>
                <a:ea typeface="GE Dinar Two" pitchFamily="18" charset="-78"/>
                <a:cs typeface="GE Dinar Two" pitchFamily="18" charset="-78"/>
              </a:endParaRPr>
            </a:p>
          </p:txBody>
        </p:sp>
        <p:sp>
          <p:nvSpPr>
            <p:cNvPr id="64" name="Rectangle 63"/>
            <p:cNvSpPr/>
            <p:nvPr/>
          </p:nvSpPr>
          <p:spPr>
            <a:xfrm>
              <a:off x="249225" y="3571582"/>
              <a:ext cx="3730064" cy="784830"/>
            </a:xfrm>
            <a:prstGeom prst="rect">
              <a:avLst/>
            </a:prstGeom>
          </p:spPr>
          <p:txBody>
            <a:bodyPr wrap="square">
              <a:spAutoFit/>
            </a:bodyPr>
            <a:lstStyle/>
            <a:p>
              <a:pPr algn="r"/>
              <a:endPar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1,000 دينار أوأقل </a:t>
              </a:r>
              <a:endParaRPr lang="en-US"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1,001 دينار و حتى 2,000 دينار</a:t>
              </a:r>
              <a:endParaRPr lang="ar-BH" sz="12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2,001 وحتى 3,000 دينار</a:t>
              </a:r>
              <a:endParaRPr lang="en-US"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0" name="TextBox 25"/>
            <p:cNvSpPr txBox="1">
              <a:spLocks noChangeArrowheads="1"/>
            </p:cNvSpPr>
            <p:nvPr/>
          </p:nvSpPr>
          <p:spPr bwMode="auto">
            <a:xfrm>
              <a:off x="413383" y="2926594"/>
              <a:ext cx="3419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sz="1100">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ar-BH" altLang="en-US" dirty="0">
                  <a:latin typeface="GE SS Two Light" panose="020A0503020102020204" pitchFamily="18" charset="-78"/>
                  <a:ea typeface="GE SS Two Light" panose="020A0503020102020204" pitchFamily="18" charset="-78"/>
                  <a:cs typeface="GE SS Two Light" panose="020A0503020102020204" pitchFamily="18" charset="-78"/>
                </a:rPr>
                <a:t>* لا يزيد الدعم عن 40% من الراتب الأساسي</a:t>
              </a:r>
              <a:endParaRPr lang="en-US" alt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5" name="Rounded Rectangle 64"/>
            <p:cNvSpPr/>
            <p:nvPr/>
          </p:nvSpPr>
          <p:spPr>
            <a:xfrm>
              <a:off x="528985" y="2212360"/>
              <a:ext cx="4184708" cy="2187065"/>
            </a:xfrm>
            <a:prstGeom prst="roundRect">
              <a:avLst>
                <a:gd name="adj" fmla="val 832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3">
              <a:clrChange>
                <a:clrFrom>
                  <a:srgbClr val="FFFFFF"/>
                </a:clrFrom>
                <a:clrTo>
                  <a:srgbClr val="FFFFFF">
                    <a:alpha val="0"/>
                  </a:srgbClr>
                </a:clrTo>
              </a:clrChange>
            </a:blip>
            <a:stretch>
              <a:fillRect/>
            </a:stretch>
          </p:blipFill>
          <p:spPr>
            <a:xfrm>
              <a:off x="3835480" y="2285108"/>
              <a:ext cx="1063297" cy="1063297"/>
            </a:xfrm>
            <a:prstGeom prst="rect">
              <a:avLst/>
            </a:prstGeom>
          </p:spPr>
        </p:pic>
        <p:sp>
          <p:nvSpPr>
            <p:cNvPr id="85" name="Rectangle 84"/>
            <p:cNvSpPr/>
            <p:nvPr/>
          </p:nvSpPr>
          <p:spPr>
            <a:xfrm>
              <a:off x="2666154" y="3496405"/>
              <a:ext cx="2395404" cy="307777"/>
            </a:xfrm>
            <a:prstGeom prst="rect">
              <a:avLst/>
            </a:prstGeom>
            <a:noFill/>
          </p:spPr>
          <p:txBody>
            <a:bodyPr wrap="square">
              <a:spAutoFit/>
            </a:bodyPr>
            <a:lstStyle/>
            <a:p>
              <a:pPr algn="ctr"/>
              <a:r>
                <a:rPr lang="ar-BH" sz="1400" b="1" dirty="0">
                  <a:latin typeface="GE SS Two Light" panose="020A0503020102020204" pitchFamily="18" charset="-78"/>
                  <a:ea typeface="GE SS Two Light" panose="020A0503020102020204" pitchFamily="18" charset="-78"/>
                  <a:cs typeface="GE SS Two Light" panose="020A0503020102020204" pitchFamily="18" charset="-78"/>
                </a:rPr>
                <a:t>الحد الأعلى للدعم</a:t>
              </a:r>
              <a:endParaRPr lang="en-US" sz="14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86" name="Rectangle 85"/>
            <p:cNvSpPr/>
            <p:nvPr/>
          </p:nvSpPr>
          <p:spPr>
            <a:xfrm>
              <a:off x="1163976" y="1836456"/>
              <a:ext cx="366090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في زيادة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2" name="TextBox 1"/>
            <p:cNvSpPr txBox="1">
              <a:spLocks noChangeArrowheads="1"/>
            </p:cNvSpPr>
            <p:nvPr/>
          </p:nvSpPr>
          <p:spPr bwMode="auto">
            <a:xfrm>
              <a:off x="1551864" y="2436460"/>
              <a:ext cx="1356462"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ar-BH" altLang="en-US" sz="2585" dirty="0">
                  <a:solidFill>
                    <a:srgbClr val="408DC0"/>
                  </a:solidFill>
                  <a:latin typeface="VAG Rounded" pitchFamily="34" charset="0"/>
                </a:rPr>
                <a:t>20-250</a:t>
              </a:r>
              <a:r>
                <a:rPr lang="en-US" altLang="en-US" sz="923" dirty="0">
                  <a:solidFill>
                    <a:srgbClr val="408DC0"/>
                  </a:solidFill>
                  <a:latin typeface="VAG Rounded" pitchFamily="34" charset="0"/>
                </a:rPr>
                <a:t>BD</a:t>
              </a:r>
            </a:p>
          </p:txBody>
        </p:sp>
        <p:sp>
          <p:nvSpPr>
            <p:cNvPr id="103" name="Rectangle 102"/>
            <p:cNvSpPr/>
            <p:nvPr/>
          </p:nvSpPr>
          <p:spPr>
            <a:xfrm>
              <a:off x="1627454" y="2276532"/>
              <a:ext cx="1183337" cy="261610"/>
            </a:xfrm>
            <a:prstGeom prst="rect">
              <a:avLst/>
            </a:prstGeom>
          </p:spPr>
          <p:txBody>
            <a:bodyPr wrap="none">
              <a:spAutoFit/>
            </a:bodyPr>
            <a:lstStyle/>
            <a:p>
              <a:pPr rtl="1">
                <a:spcBef>
                  <a:spcPct val="0"/>
                </a:spcBef>
              </a:pPr>
              <a:r>
                <a:rPr lang="ar-BH" altLang="en-US" sz="1100" b="1" dirty="0">
                  <a:solidFill>
                    <a:schemeClr val="tx1">
                      <a:lumMod val="50000"/>
                      <a:lumOff val="50000"/>
                    </a:schemeClr>
                  </a:solidFill>
                  <a:latin typeface="VAG Rounded" panose="02000403040000020004" pitchFamily="2" charset="0"/>
                  <a:ea typeface="GE Dinar Two" pitchFamily="18" charset="-78"/>
                  <a:cs typeface="GE Dinar Two" pitchFamily="18" charset="-78"/>
                </a:rPr>
                <a:t>مدة الدعم :  سنة</a:t>
              </a:r>
              <a:endParaRPr lang="en-US" altLang="en-US" sz="1100" b="1" dirty="0">
                <a:solidFill>
                  <a:schemeClr val="tx1">
                    <a:lumMod val="50000"/>
                    <a:lumOff val="50000"/>
                  </a:schemeClr>
                </a:solidFill>
                <a:latin typeface="VAG Rounded" panose="02000403040000020004" pitchFamily="2" charset="0"/>
                <a:ea typeface="GE Dinar Two" pitchFamily="18" charset="-78"/>
                <a:cs typeface="GE Dinar Two" pitchFamily="18" charset="-78"/>
              </a:endParaRPr>
            </a:p>
          </p:txBody>
        </p:sp>
      </p:grpSp>
      <p:sp>
        <p:nvSpPr>
          <p:cNvPr id="105" name="Rectangle 104"/>
          <p:cNvSpPr/>
          <p:nvPr/>
        </p:nvSpPr>
        <p:spPr>
          <a:xfrm>
            <a:off x="528985" y="4553566"/>
            <a:ext cx="3727302" cy="276999"/>
          </a:xfrm>
          <a:prstGeom prst="rect">
            <a:avLst/>
          </a:prstGeom>
        </p:spPr>
        <p:txBody>
          <a:bodyPr wrap="none">
            <a:spAutoFit/>
          </a:bodyPr>
          <a:lstStyle/>
          <a:p>
            <a:pPr algn="r" rtl="1"/>
            <a:r>
              <a:rPr lang="ar-BH"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rPr>
              <a:t>مدة الدعم سنة واحد قابلة للتمديد في حال زيادة الراتب مرة أخرى</a:t>
            </a:r>
            <a:r>
              <a:rPr lang="en-US"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rPr>
              <a:t>.</a:t>
            </a:r>
            <a:endParaRPr lang="ar-BH"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endParaRPr>
          </a:p>
        </p:txBody>
      </p:sp>
      <p:sp>
        <p:nvSpPr>
          <p:cNvPr id="107" name="7-Point Star 106"/>
          <p:cNvSpPr/>
          <p:nvPr/>
        </p:nvSpPr>
        <p:spPr>
          <a:xfrm>
            <a:off x="4441579" y="4571664"/>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
        <p:nvSpPr>
          <p:cNvPr id="49" name="Rectangle 48">
            <a:extLst>
              <a:ext uri="{FF2B5EF4-FFF2-40B4-BE49-F238E27FC236}">
                <a16:creationId xmlns:a16="http://schemas.microsoft.com/office/drawing/2014/main" id="{622CED06-C5BA-4120-8484-B39CFD6F85E6}"/>
              </a:ext>
            </a:extLst>
          </p:cNvPr>
          <p:cNvSpPr/>
          <p:nvPr/>
        </p:nvSpPr>
        <p:spPr>
          <a:xfrm>
            <a:off x="5008728" y="2580686"/>
            <a:ext cx="2720104" cy="276999"/>
          </a:xfrm>
          <a:prstGeom prst="rect">
            <a:avLst/>
          </a:prstGeom>
          <a:noFill/>
        </p:spPr>
        <p:txBody>
          <a:bodyPr wrap="square">
            <a:spAutoFit/>
          </a:bodyPr>
          <a:lstStyle/>
          <a:p>
            <a:pPr algn="ctr"/>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حديثـي التخـرج</a:t>
            </a:r>
            <a:endParaRPr lang="en-US" sz="12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 name="Rectangle 54">
            <a:extLst>
              <a:ext uri="{FF2B5EF4-FFF2-40B4-BE49-F238E27FC236}">
                <a16:creationId xmlns:a16="http://schemas.microsoft.com/office/drawing/2014/main" id="{480F50B5-790A-41BE-8537-AE981712173F}"/>
              </a:ext>
            </a:extLst>
          </p:cNvPr>
          <p:cNvSpPr/>
          <p:nvPr/>
        </p:nvSpPr>
        <p:spPr>
          <a:xfrm>
            <a:off x="6974949" y="2912353"/>
            <a:ext cx="1177030" cy="1477328"/>
          </a:xfrm>
          <a:prstGeom prst="rect">
            <a:avLst/>
          </a:prstGeom>
        </p:spPr>
        <p:txBody>
          <a:bodyPr wrap="square">
            <a:spAutoFit/>
          </a:bodyPr>
          <a:lstStyle/>
          <a:p>
            <a:r>
              <a:rPr lang="en-US" sz="1400" b="1" dirty="0">
                <a:solidFill>
                  <a:srgbClr val="408DC0"/>
                </a:solidFill>
                <a:latin typeface="VAG Round" panose="040B7200000000000000" pitchFamily="82" charset="0"/>
                <a:ea typeface="GE Dinar Two" pitchFamily="18" charset="-78"/>
                <a:cs typeface="GE Dinar Two" pitchFamily="18" charset="-78"/>
              </a:rPr>
              <a:t>1-12</a:t>
            </a:r>
          </a:p>
          <a:p>
            <a:endParaRPr lang="ar-BH" sz="1100" dirty="0">
              <a:solidFill>
                <a:srgbClr val="408DC0"/>
              </a:solidFill>
              <a:latin typeface="VAG Round" panose="040B7200000000000000" pitchFamily="82" charset="0"/>
              <a:ea typeface="GE Dinar Two" pitchFamily="18" charset="-78"/>
              <a:cs typeface="GE Dinar Two" pitchFamily="18" charset="-78"/>
            </a:endParaRPr>
          </a:p>
          <a:p>
            <a:endParaRPr lang="en-US" sz="1100" dirty="0">
              <a:solidFill>
                <a:srgbClr val="408DC0"/>
              </a:solidFill>
              <a:latin typeface="VAG Round" panose="040B7200000000000000" pitchFamily="82" charset="0"/>
              <a:ea typeface="GE Dinar Two" pitchFamily="18" charset="-78"/>
              <a:cs typeface="GE Dinar Two" pitchFamily="18" charset="-78"/>
            </a:endParaRPr>
          </a:p>
          <a:p>
            <a:r>
              <a:rPr lang="en-US" sz="1400" b="1" dirty="0">
                <a:solidFill>
                  <a:srgbClr val="408DC0"/>
                </a:solidFill>
                <a:latin typeface="VAG Round" panose="040B7200000000000000" pitchFamily="82" charset="0"/>
                <a:ea typeface="GE Dinar Two" pitchFamily="18" charset="-78"/>
                <a:cs typeface="GE Dinar Two" pitchFamily="18" charset="-78"/>
              </a:rPr>
              <a:t>12-18</a:t>
            </a:r>
            <a:endParaRPr lang="ar-BH" sz="1400" b="1" dirty="0">
              <a:solidFill>
                <a:srgbClr val="408DC0"/>
              </a:solidFill>
              <a:latin typeface="VAG Round" panose="040B7200000000000000" pitchFamily="82" charset="0"/>
              <a:ea typeface="GE Dinar Two" pitchFamily="18" charset="-78"/>
              <a:cs typeface="GE Dinar Two" pitchFamily="18" charset="-78"/>
            </a:endParaRPr>
          </a:p>
          <a:p>
            <a:endParaRPr lang="en-US" sz="1400" b="1" dirty="0">
              <a:solidFill>
                <a:srgbClr val="408DC0"/>
              </a:solidFill>
              <a:latin typeface="VAG Round" panose="040B7200000000000000" pitchFamily="82" charset="0"/>
              <a:ea typeface="GE Dinar Two" pitchFamily="18" charset="-78"/>
              <a:cs typeface="GE Dinar Two" pitchFamily="18" charset="-78"/>
            </a:endParaRPr>
          </a:p>
          <a:p>
            <a:pPr algn="ctr"/>
            <a:r>
              <a:rPr lang="ar-BH" sz="1400" b="1" dirty="0">
                <a:solidFill>
                  <a:srgbClr val="408DC0"/>
                </a:solidFill>
                <a:latin typeface="VAG Round" panose="040B7200000000000000" pitchFamily="82" charset="0"/>
                <a:ea typeface="GE Dinar Two" pitchFamily="18" charset="-78"/>
                <a:cs typeface="GE Dinar Two" pitchFamily="18" charset="-78"/>
              </a:rPr>
              <a:t>                 </a:t>
            </a:r>
          </a:p>
          <a:p>
            <a:endParaRPr lang="en-US" sz="1200" b="1" dirty="0">
              <a:solidFill>
                <a:srgbClr val="408DC0"/>
              </a:solidFill>
              <a:latin typeface="VAG Round" panose="040B7200000000000000" pitchFamily="82" charset="0"/>
              <a:ea typeface="GE Dinar Two" pitchFamily="18" charset="-78"/>
              <a:cs typeface="GE Dinar Two" pitchFamily="18" charset="-78"/>
            </a:endParaRPr>
          </a:p>
        </p:txBody>
      </p:sp>
      <p:sp>
        <p:nvSpPr>
          <p:cNvPr id="27" name="Rectangle 26">
            <a:extLst>
              <a:ext uri="{FF2B5EF4-FFF2-40B4-BE49-F238E27FC236}">
                <a16:creationId xmlns:a16="http://schemas.microsoft.com/office/drawing/2014/main" id="{837672DB-FD00-498F-A5D9-1D20842F9D28}"/>
              </a:ext>
            </a:extLst>
          </p:cNvPr>
          <p:cNvSpPr/>
          <p:nvPr/>
        </p:nvSpPr>
        <p:spPr>
          <a:xfrm>
            <a:off x="6962223" y="2533672"/>
            <a:ext cx="620683" cy="338554"/>
          </a:xfrm>
          <a:prstGeom prst="rect">
            <a:avLst/>
          </a:prstGeom>
        </p:spPr>
        <p:txBody>
          <a:bodyPr wrap="none">
            <a:spAutoFit/>
          </a:bodyPr>
          <a:lstStyle/>
          <a:p>
            <a:r>
              <a:rPr lang="ar-BH" sz="1600" b="1" dirty="0">
                <a:solidFill>
                  <a:srgbClr val="408DC0"/>
                </a:solidFill>
                <a:latin typeface="VAG Round" panose="040B7200000000000000" pitchFamily="82" charset="0"/>
                <a:ea typeface="GE Dinar Two" pitchFamily="18" charset="-78"/>
                <a:cs typeface="GE Dinar Two" pitchFamily="18" charset="-78"/>
              </a:rPr>
              <a:t>شهرا</a:t>
            </a:r>
            <a:endParaRPr lang="en-US" dirty="0"/>
          </a:p>
        </p:txBody>
      </p:sp>
    </p:spTree>
    <p:extLst>
      <p:ext uri="{BB962C8B-B14F-4D97-AF65-F5344CB8AC3E}">
        <p14:creationId xmlns:p14="http://schemas.microsoft.com/office/powerpoint/2010/main" val="373715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التـدريـب و</a:t>
            </a: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دعـم الأجــور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7" name="Group 6"/>
          <p:cNvGrpSpPr/>
          <p:nvPr/>
        </p:nvGrpSpPr>
        <p:grpSpPr>
          <a:xfrm>
            <a:off x="4327268" y="1837975"/>
            <a:ext cx="4645432" cy="2561448"/>
            <a:chOff x="4327268" y="1837975"/>
            <a:chExt cx="4645432" cy="2561448"/>
          </a:xfrm>
        </p:grpSpPr>
        <p:sp>
          <p:nvSpPr>
            <p:cNvPr id="47" name="Rectangle 46"/>
            <p:cNvSpPr/>
            <p:nvPr/>
          </p:nvSpPr>
          <p:spPr>
            <a:xfrm>
              <a:off x="4327268" y="2573893"/>
              <a:ext cx="2720104" cy="276999"/>
            </a:xfrm>
            <a:prstGeom prst="rect">
              <a:avLst/>
            </a:prstGeom>
            <a:noFill/>
          </p:spPr>
          <p:txBody>
            <a:bodyPr wrap="square">
              <a:spAutoFit/>
            </a:bodyPr>
            <a:lstStyle/>
            <a:p>
              <a:pPr algn="ctr"/>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باحث عن عمل</a:t>
              </a:r>
              <a:endParaRPr lang="en-US" sz="12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3" name="Group 2"/>
            <p:cNvGrpSpPr/>
            <p:nvPr/>
          </p:nvGrpSpPr>
          <p:grpSpPr>
            <a:xfrm>
              <a:off x="4824882" y="1837975"/>
              <a:ext cx="4147818" cy="2561448"/>
              <a:chOff x="4824882" y="1837975"/>
              <a:chExt cx="4147818" cy="2561448"/>
            </a:xfrm>
          </p:grpSpPr>
          <p:sp>
            <p:nvSpPr>
              <p:cNvPr id="46" name="Rectangle 45"/>
              <p:cNvSpPr/>
              <p:nvPr/>
            </p:nvSpPr>
            <p:spPr>
              <a:xfrm>
                <a:off x="4824882" y="1837975"/>
                <a:ext cx="332809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 name="Rounded Rectangle 53"/>
              <p:cNvSpPr/>
              <p:nvPr/>
            </p:nvSpPr>
            <p:spPr>
              <a:xfrm>
                <a:off x="5034160" y="2212359"/>
                <a:ext cx="3088302" cy="2187064"/>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experience graduate flat 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1246" y="2299042"/>
                <a:ext cx="1061454" cy="106145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546619" y="2872754"/>
                <a:ext cx="617477" cy="369332"/>
              </a:xfrm>
              <a:prstGeom prst="rect">
                <a:avLst/>
              </a:prstGeom>
            </p:spPr>
            <p:txBody>
              <a:bodyPr wrap="square">
                <a:spAutoFit/>
              </a:bodyPr>
              <a:lstStyle/>
              <a:p>
                <a:pPr>
                  <a:spcBef>
                    <a:spcPct val="0"/>
                  </a:spcBef>
                </a:pPr>
                <a:r>
                  <a:rPr lang="en-US" altLang="en-US" dirty="0">
                    <a:solidFill>
                      <a:srgbClr val="F09F55"/>
                    </a:solidFill>
                    <a:latin typeface="VAG Rounded bold" panose="020B0500000000000000" pitchFamily="34" charset="0"/>
                  </a:rPr>
                  <a:t>50%</a:t>
                </a:r>
              </a:p>
            </p:txBody>
          </p:sp>
          <p:sp>
            <p:nvSpPr>
              <p:cNvPr id="66" name="Rectangle 65"/>
              <p:cNvSpPr/>
              <p:nvPr/>
            </p:nvSpPr>
            <p:spPr>
              <a:xfrm>
                <a:off x="6578311" y="3418335"/>
                <a:ext cx="617477" cy="369332"/>
              </a:xfrm>
              <a:prstGeom prst="rect">
                <a:avLst/>
              </a:prstGeom>
            </p:spPr>
            <p:txBody>
              <a:bodyPr wrap="none">
                <a:spAutoFit/>
              </a:bodyPr>
              <a:lstStyle/>
              <a:p>
                <a:pPr>
                  <a:spcBef>
                    <a:spcPct val="0"/>
                  </a:spcBef>
                </a:pPr>
                <a:r>
                  <a:rPr lang="en-US" altLang="en-US" dirty="0">
                    <a:solidFill>
                      <a:schemeClr val="bg1">
                        <a:lumMod val="75000"/>
                      </a:schemeClr>
                    </a:solidFill>
                    <a:latin typeface="VAG Rounded bold" panose="020B0500000000000000" pitchFamily="34" charset="0"/>
                  </a:rPr>
                  <a:t>30%</a:t>
                </a:r>
              </a:p>
            </p:txBody>
          </p:sp>
          <p:sp>
            <p:nvSpPr>
              <p:cNvPr id="97" name="TextBox 1"/>
              <p:cNvSpPr txBox="1">
                <a:spLocks noChangeArrowheads="1"/>
              </p:cNvSpPr>
              <p:nvPr/>
            </p:nvSpPr>
            <p:spPr bwMode="auto">
              <a:xfrm>
                <a:off x="5421932" y="2876242"/>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D74B4C"/>
                    </a:solidFill>
                    <a:latin typeface="VAG Rounded bold" panose="020B0500000000000000" pitchFamily="34" charset="0"/>
                  </a:rPr>
                  <a:t>70%</a:t>
                </a:r>
              </a:p>
            </p:txBody>
          </p:sp>
        </p:grpSp>
      </p:grpSp>
      <p:grpSp>
        <p:nvGrpSpPr>
          <p:cNvPr id="8" name="Group 7"/>
          <p:cNvGrpSpPr/>
          <p:nvPr/>
        </p:nvGrpSpPr>
        <p:grpSpPr>
          <a:xfrm>
            <a:off x="197572" y="1836456"/>
            <a:ext cx="4863986" cy="2562969"/>
            <a:chOff x="197572" y="1836456"/>
            <a:chExt cx="4863986" cy="2562969"/>
          </a:xfrm>
        </p:grpSpPr>
        <p:sp>
          <p:nvSpPr>
            <p:cNvPr id="2048" name="Rectangle 2047"/>
            <p:cNvSpPr/>
            <p:nvPr/>
          </p:nvSpPr>
          <p:spPr>
            <a:xfrm>
              <a:off x="3911664" y="3723275"/>
              <a:ext cx="870832" cy="600164"/>
            </a:xfrm>
            <a:prstGeom prst="rect">
              <a:avLst/>
            </a:prstGeom>
          </p:spPr>
          <p:txBody>
            <a:bodyPr wrap="square">
              <a:spAutoFit/>
            </a:bodyPr>
            <a:lstStyle/>
            <a:p>
              <a:r>
                <a:rPr lang="en-US" sz="1100" dirty="0">
                  <a:solidFill>
                    <a:srgbClr val="408DC0"/>
                  </a:solidFill>
                  <a:latin typeface="VAG Round" panose="040B7200000000000000" pitchFamily="82" charset="0"/>
                  <a:ea typeface="GE Dinar Two" pitchFamily="18" charset="-78"/>
                  <a:cs typeface="GE Dinar Two" pitchFamily="18" charset="-78"/>
                </a:rPr>
                <a:t>1OO%</a:t>
              </a:r>
            </a:p>
            <a:p>
              <a:r>
                <a:rPr lang="en-US" sz="1100" dirty="0">
                  <a:solidFill>
                    <a:srgbClr val="408DC0"/>
                  </a:solidFill>
                  <a:latin typeface="VAG Round" panose="040B7200000000000000" pitchFamily="82" charset="0"/>
                  <a:ea typeface="GE Dinar Two" pitchFamily="18" charset="-78"/>
                  <a:cs typeface="GE Dinar Two" pitchFamily="18" charset="-78"/>
                </a:rPr>
                <a:t>5</a:t>
              </a:r>
              <a:r>
                <a:rPr lang="en-US" sz="1100" dirty="0">
                  <a:solidFill>
                    <a:srgbClr val="408DC0"/>
                  </a:solidFill>
                  <a:latin typeface="VAG Rounded bold" panose="020B0500000000000000" pitchFamily="34" charset="0"/>
                  <a:ea typeface="GE Dinar Two" pitchFamily="18" charset="-78"/>
                  <a:cs typeface="GE Dinar Two" pitchFamily="18" charset="-78"/>
                </a:rPr>
                <a:t>0</a:t>
              </a:r>
              <a:r>
                <a:rPr lang="en-US" sz="1100" dirty="0">
                  <a:solidFill>
                    <a:srgbClr val="408DC0"/>
                  </a:solidFill>
                  <a:latin typeface="VAG Round" panose="040B7200000000000000" pitchFamily="82" charset="0"/>
                  <a:ea typeface="GE Dinar Two" pitchFamily="18" charset="-78"/>
                  <a:cs typeface="GE Dinar Two" pitchFamily="18" charset="-78"/>
                </a:rPr>
                <a:t>%</a:t>
              </a:r>
            </a:p>
            <a:p>
              <a:r>
                <a:rPr lang="en-US" sz="1100" dirty="0">
                  <a:solidFill>
                    <a:srgbClr val="408DC0"/>
                  </a:solidFill>
                  <a:latin typeface="VAG Round" panose="040B7200000000000000" pitchFamily="82" charset="0"/>
                  <a:ea typeface="GE Dinar Two" pitchFamily="18" charset="-78"/>
                  <a:cs typeface="GE Dinar Two" pitchFamily="18" charset="-78"/>
                </a:rPr>
                <a:t>25%</a:t>
              </a:r>
              <a:endParaRPr lang="en-US" sz="1200" dirty="0">
                <a:solidFill>
                  <a:srgbClr val="408DC0"/>
                </a:solidFill>
                <a:latin typeface="VAG Round" panose="040B7200000000000000" pitchFamily="82" charset="0"/>
                <a:ea typeface="GE Dinar Two" pitchFamily="18" charset="-78"/>
                <a:cs typeface="GE Dinar Two" pitchFamily="18" charset="-78"/>
              </a:endParaRPr>
            </a:p>
          </p:txBody>
        </p:sp>
        <p:sp>
          <p:nvSpPr>
            <p:cNvPr id="64" name="Rectangle 63"/>
            <p:cNvSpPr/>
            <p:nvPr/>
          </p:nvSpPr>
          <p:spPr>
            <a:xfrm>
              <a:off x="287900" y="3723275"/>
              <a:ext cx="3730064" cy="600164"/>
            </a:xfrm>
            <a:prstGeom prst="rect">
              <a:avLst/>
            </a:prstGeom>
          </p:spPr>
          <p:txBody>
            <a:bodyPr wrap="square">
              <a:spAutoFit/>
            </a:bodyPr>
            <a:lstStyle/>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أقل 1000 دينار</a:t>
              </a:r>
              <a:endParaRPr lang="en-US" sz="11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من 1000 دينار الى 2000 دينار</a:t>
              </a:r>
              <a:endParaRPr lang="en-US" sz="12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أكثر من 2000 دينار</a:t>
              </a:r>
              <a:endParaRPr lang="en-US" sz="12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0" name="TextBox 25"/>
            <p:cNvSpPr txBox="1">
              <a:spLocks noChangeArrowheads="1"/>
            </p:cNvSpPr>
            <p:nvPr/>
          </p:nvSpPr>
          <p:spPr bwMode="auto">
            <a:xfrm>
              <a:off x="424929" y="3083386"/>
              <a:ext cx="3419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sz="1100">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ar-BH" altLang="en-US" dirty="0">
                  <a:latin typeface="GE SS Two Light" panose="020A0503020102020204" pitchFamily="18" charset="-78"/>
                  <a:ea typeface="GE SS Two Light" panose="020A0503020102020204" pitchFamily="18" charset="-78"/>
                  <a:cs typeface="GE SS Two Light" panose="020A0503020102020204" pitchFamily="18" charset="-78"/>
                </a:rPr>
                <a:t>* أو لا يزيد الدعم عن 40% من الراتب الأساسي</a:t>
              </a:r>
              <a:endParaRPr lang="en-US" alt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5" name="Rounded Rectangle 64"/>
            <p:cNvSpPr/>
            <p:nvPr/>
          </p:nvSpPr>
          <p:spPr>
            <a:xfrm>
              <a:off x="197572" y="2212360"/>
              <a:ext cx="4516121" cy="2187065"/>
            </a:xfrm>
            <a:prstGeom prst="roundRect">
              <a:avLst>
                <a:gd name="adj" fmla="val 832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3">
              <a:clrChange>
                <a:clrFrom>
                  <a:srgbClr val="FFFFFF"/>
                </a:clrFrom>
                <a:clrTo>
                  <a:srgbClr val="FFFFFF">
                    <a:alpha val="0"/>
                  </a:srgbClr>
                </a:clrTo>
              </a:clrChange>
            </a:blip>
            <a:stretch>
              <a:fillRect/>
            </a:stretch>
          </p:blipFill>
          <p:spPr>
            <a:xfrm>
              <a:off x="3835480" y="2285108"/>
              <a:ext cx="1063297" cy="1063297"/>
            </a:xfrm>
            <a:prstGeom prst="rect">
              <a:avLst/>
            </a:prstGeom>
          </p:spPr>
        </p:pic>
        <p:sp>
          <p:nvSpPr>
            <p:cNvPr id="85" name="Rectangle 84"/>
            <p:cNvSpPr/>
            <p:nvPr/>
          </p:nvSpPr>
          <p:spPr>
            <a:xfrm>
              <a:off x="2666154" y="3496405"/>
              <a:ext cx="2395404" cy="307777"/>
            </a:xfrm>
            <a:prstGeom prst="rect">
              <a:avLst/>
            </a:prstGeom>
            <a:noFill/>
          </p:spPr>
          <p:txBody>
            <a:bodyPr wrap="square">
              <a:spAutoFit/>
            </a:bodyPr>
            <a:lstStyle/>
            <a:p>
              <a:pPr algn="ctr"/>
              <a:r>
                <a:rPr lang="ar-BH" sz="1400" b="1" dirty="0">
                  <a:latin typeface="GE SS Two Light" panose="020A0503020102020204" pitchFamily="18" charset="-78"/>
                  <a:ea typeface="GE SS Two Light" panose="020A0503020102020204" pitchFamily="18" charset="-78"/>
                  <a:cs typeface="GE SS Two Light" panose="020A0503020102020204" pitchFamily="18" charset="-78"/>
                </a:rPr>
                <a:t>الحد الأعلى للدعم</a:t>
              </a:r>
              <a:endParaRPr lang="en-US" sz="14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86" name="Rectangle 85"/>
            <p:cNvSpPr/>
            <p:nvPr/>
          </p:nvSpPr>
          <p:spPr>
            <a:xfrm>
              <a:off x="1163976" y="1836456"/>
              <a:ext cx="366090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في زيادة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2" name="TextBox 1"/>
            <p:cNvSpPr txBox="1">
              <a:spLocks noChangeArrowheads="1"/>
            </p:cNvSpPr>
            <p:nvPr/>
          </p:nvSpPr>
          <p:spPr bwMode="auto">
            <a:xfrm>
              <a:off x="1551864" y="2436460"/>
              <a:ext cx="1356462"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ar-BH" altLang="en-US" sz="2585" dirty="0">
                  <a:solidFill>
                    <a:srgbClr val="408DC0"/>
                  </a:solidFill>
                  <a:latin typeface="VAG Rounded" pitchFamily="34" charset="0"/>
                </a:rPr>
                <a:t>20-250</a:t>
              </a:r>
              <a:r>
                <a:rPr lang="en-US" altLang="en-US" sz="923" dirty="0">
                  <a:solidFill>
                    <a:srgbClr val="408DC0"/>
                  </a:solidFill>
                  <a:latin typeface="VAG Rounded" pitchFamily="34" charset="0"/>
                </a:rPr>
                <a:t>BD</a:t>
              </a:r>
            </a:p>
          </p:txBody>
        </p:sp>
        <p:sp>
          <p:nvSpPr>
            <p:cNvPr id="103" name="Rectangle 102"/>
            <p:cNvSpPr/>
            <p:nvPr/>
          </p:nvSpPr>
          <p:spPr>
            <a:xfrm>
              <a:off x="2017537" y="2918954"/>
              <a:ext cx="425116" cy="246221"/>
            </a:xfrm>
            <a:prstGeom prst="rect">
              <a:avLst/>
            </a:prstGeom>
          </p:spPr>
          <p:txBody>
            <a:bodyPr wrap="none">
              <a:spAutoFit/>
            </a:bodyPr>
            <a:lstStyle/>
            <a:p>
              <a:pPr rtl="1">
                <a:spcBef>
                  <a:spcPct val="0"/>
                </a:spcBef>
              </a:pPr>
              <a:r>
                <a:rPr lang="ar-BH"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rPr>
                <a:t>دعم</a:t>
              </a:r>
              <a:endParaRPr lang="en-US"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endParaRPr>
            </a:p>
          </p:txBody>
        </p:sp>
      </p:grpSp>
      <p:sp>
        <p:nvSpPr>
          <p:cNvPr id="105" name="Rectangle 104"/>
          <p:cNvSpPr/>
          <p:nvPr/>
        </p:nvSpPr>
        <p:spPr>
          <a:xfrm>
            <a:off x="528985" y="4553566"/>
            <a:ext cx="3727302" cy="276999"/>
          </a:xfrm>
          <a:prstGeom prst="rect">
            <a:avLst/>
          </a:prstGeom>
        </p:spPr>
        <p:txBody>
          <a:bodyPr wrap="none">
            <a:spAutoFit/>
          </a:bodyPr>
          <a:lstStyle/>
          <a:p>
            <a:pPr algn="r" rtl="1"/>
            <a:r>
              <a:rPr lang="ar-BH"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rPr>
              <a:t>مدة الدعم سنة واحد قابلة للتمديد في حال زيادة الراتب مرة أخرى</a:t>
            </a:r>
            <a:r>
              <a:rPr lang="en-US"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rPr>
              <a:t>.</a:t>
            </a:r>
            <a:endParaRPr lang="ar-BH" sz="1200" dirty="0">
              <a:solidFill>
                <a:srgbClr val="3EB186"/>
              </a:solidFill>
              <a:latin typeface="GE Dinar One" panose="020A0503020102020204" pitchFamily="18" charset="-78"/>
              <a:ea typeface="GE Dinar One" panose="020A0503020102020204" pitchFamily="18" charset="-78"/>
              <a:cs typeface="GE Dinar One" panose="020A0503020102020204" pitchFamily="18" charset="-78"/>
            </a:endParaRPr>
          </a:p>
        </p:txBody>
      </p:sp>
      <p:sp>
        <p:nvSpPr>
          <p:cNvPr id="107" name="7-Point Star 106"/>
          <p:cNvSpPr/>
          <p:nvPr/>
        </p:nvSpPr>
        <p:spPr>
          <a:xfrm>
            <a:off x="4441579" y="4571664"/>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
        <p:nvSpPr>
          <p:cNvPr id="49" name="Rectangle 48">
            <a:extLst>
              <a:ext uri="{FF2B5EF4-FFF2-40B4-BE49-F238E27FC236}">
                <a16:creationId xmlns:a16="http://schemas.microsoft.com/office/drawing/2014/main" id="{622CED06-C5BA-4120-8484-B39CFD6F85E6}"/>
              </a:ext>
            </a:extLst>
          </p:cNvPr>
          <p:cNvSpPr/>
          <p:nvPr/>
        </p:nvSpPr>
        <p:spPr>
          <a:xfrm>
            <a:off x="5497978" y="2573895"/>
            <a:ext cx="2720104" cy="276999"/>
          </a:xfrm>
          <a:prstGeom prst="rect">
            <a:avLst/>
          </a:prstGeom>
          <a:noFill/>
        </p:spPr>
        <p:txBody>
          <a:bodyPr wrap="square">
            <a:spAutoFit/>
          </a:bodyPr>
          <a:lstStyle/>
          <a:p>
            <a:pPr algn="ctr"/>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حديثـي التخـرج</a:t>
            </a:r>
            <a:endParaRPr lang="en-US" sz="12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 name="Rectangle 54">
            <a:extLst>
              <a:ext uri="{FF2B5EF4-FFF2-40B4-BE49-F238E27FC236}">
                <a16:creationId xmlns:a16="http://schemas.microsoft.com/office/drawing/2014/main" id="{480F50B5-790A-41BE-8537-AE981712173F}"/>
              </a:ext>
            </a:extLst>
          </p:cNvPr>
          <p:cNvSpPr/>
          <p:nvPr/>
        </p:nvSpPr>
        <p:spPr>
          <a:xfrm>
            <a:off x="7397512" y="2912353"/>
            <a:ext cx="1177030" cy="1477328"/>
          </a:xfrm>
          <a:prstGeom prst="rect">
            <a:avLst/>
          </a:prstGeom>
        </p:spPr>
        <p:txBody>
          <a:bodyPr wrap="square">
            <a:spAutoFit/>
          </a:bodyPr>
          <a:lstStyle/>
          <a:p>
            <a:r>
              <a:rPr lang="en-US" sz="1400" b="1" dirty="0">
                <a:solidFill>
                  <a:srgbClr val="408DC0"/>
                </a:solidFill>
                <a:latin typeface="VAG Round" panose="040B7200000000000000" pitchFamily="82" charset="0"/>
                <a:ea typeface="GE Dinar Two" pitchFamily="18" charset="-78"/>
                <a:cs typeface="GE Dinar Two" pitchFamily="18" charset="-78"/>
              </a:rPr>
              <a:t>1-12</a:t>
            </a:r>
          </a:p>
          <a:p>
            <a:endParaRPr lang="ar-BH" sz="1100" dirty="0">
              <a:solidFill>
                <a:srgbClr val="408DC0"/>
              </a:solidFill>
              <a:latin typeface="VAG Round" panose="040B7200000000000000" pitchFamily="82" charset="0"/>
              <a:ea typeface="GE Dinar Two" pitchFamily="18" charset="-78"/>
              <a:cs typeface="GE Dinar Two" pitchFamily="18" charset="-78"/>
            </a:endParaRPr>
          </a:p>
          <a:p>
            <a:endParaRPr lang="en-US" sz="1100" dirty="0">
              <a:solidFill>
                <a:srgbClr val="408DC0"/>
              </a:solidFill>
              <a:latin typeface="VAG Round" panose="040B7200000000000000" pitchFamily="82" charset="0"/>
              <a:ea typeface="GE Dinar Two" pitchFamily="18" charset="-78"/>
              <a:cs typeface="GE Dinar Two" pitchFamily="18" charset="-78"/>
            </a:endParaRPr>
          </a:p>
          <a:p>
            <a:r>
              <a:rPr lang="en-US" sz="1400" b="1" dirty="0">
                <a:solidFill>
                  <a:srgbClr val="408DC0"/>
                </a:solidFill>
                <a:latin typeface="VAG Round" panose="040B7200000000000000" pitchFamily="82" charset="0"/>
                <a:ea typeface="GE Dinar Two" pitchFamily="18" charset="-78"/>
                <a:cs typeface="GE Dinar Two" pitchFamily="18" charset="-78"/>
              </a:rPr>
              <a:t>12-18</a:t>
            </a:r>
            <a:endParaRPr lang="ar-BH" sz="1400" b="1" dirty="0">
              <a:solidFill>
                <a:srgbClr val="408DC0"/>
              </a:solidFill>
              <a:latin typeface="VAG Round" panose="040B7200000000000000" pitchFamily="82" charset="0"/>
              <a:ea typeface="GE Dinar Two" pitchFamily="18" charset="-78"/>
              <a:cs typeface="GE Dinar Two" pitchFamily="18" charset="-78"/>
            </a:endParaRPr>
          </a:p>
          <a:p>
            <a:endParaRPr lang="en-US" sz="1400" b="1" dirty="0">
              <a:solidFill>
                <a:srgbClr val="408DC0"/>
              </a:solidFill>
              <a:latin typeface="VAG Round" panose="040B7200000000000000" pitchFamily="82" charset="0"/>
              <a:ea typeface="GE Dinar Two" pitchFamily="18" charset="-78"/>
              <a:cs typeface="GE Dinar Two" pitchFamily="18" charset="-78"/>
            </a:endParaRPr>
          </a:p>
          <a:p>
            <a:pPr algn="ctr"/>
            <a:r>
              <a:rPr lang="ar-BH" sz="1400" b="1" dirty="0">
                <a:solidFill>
                  <a:srgbClr val="408DC0"/>
                </a:solidFill>
                <a:latin typeface="VAG Round" panose="040B7200000000000000" pitchFamily="82" charset="0"/>
                <a:ea typeface="GE Dinar Two" pitchFamily="18" charset="-78"/>
                <a:cs typeface="GE Dinar Two" pitchFamily="18" charset="-78"/>
              </a:rPr>
              <a:t>                 شهرا</a:t>
            </a:r>
          </a:p>
          <a:p>
            <a:endParaRPr lang="en-US" sz="1200" b="1" dirty="0">
              <a:solidFill>
                <a:srgbClr val="408DC0"/>
              </a:solidFill>
              <a:latin typeface="VAG Round" panose="040B7200000000000000" pitchFamily="82" charset="0"/>
              <a:ea typeface="GE Dinar Two" pitchFamily="18" charset="-78"/>
              <a:cs typeface="GE Dinar Two" pitchFamily="18" charset="-78"/>
            </a:endParaRPr>
          </a:p>
        </p:txBody>
      </p:sp>
      <p:sp>
        <p:nvSpPr>
          <p:cNvPr id="58" name="Rectangle 57">
            <a:extLst>
              <a:ext uri="{FF2B5EF4-FFF2-40B4-BE49-F238E27FC236}">
                <a16:creationId xmlns:a16="http://schemas.microsoft.com/office/drawing/2014/main" id="{94E2623B-C8D1-4569-8E63-EAFC1ECFEE87}"/>
              </a:ext>
            </a:extLst>
          </p:cNvPr>
          <p:cNvSpPr/>
          <p:nvPr/>
        </p:nvSpPr>
        <p:spPr>
          <a:xfrm>
            <a:off x="5424401" y="3392292"/>
            <a:ext cx="617477" cy="369332"/>
          </a:xfrm>
          <a:prstGeom prst="rect">
            <a:avLst/>
          </a:prstGeom>
        </p:spPr>
        <p:txBody>
          <a:bodyPr wrap="square">
            <a:spAutoFit/>
          </a:bodyPr>
          <a:lstStyle/>
          <a:p>
            <a:pPr>
              <a:spcBef>
                <a:spcPct val="0"/>
              </a:spcBef>
            </a:pPr>
            <a:r>
              <a:rPr lang="en-US" altLang="en-US" dirty="0">
                <a:solidFill>
                  <a:srgbClr val="F09F55"/>
                </a:solidFill>
                <a:latin typeface="VAG Rounded bold" panose="020B0500000000000000" pitchFamily="34" charset="0"/>
              </a:rPr>
              <a:t>50%</a:t>
            </a:r>
          </a:p>
        </p:txBody>
      </p:sp>
    </p:spTree>
    <p:extLst>
      <p:ext uri="{BB962C8B-B14F-4D97-AF65-F5344CB8AC3E}">
        <p14:creationId xmlns:p14="http://schemas.microsoft.com/office/powerpoint/2010/main" val="38441628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14:bounceEnd="80000">
                                          <p:cBhvr additive="base">
                                            <p:cTn id="7" dur="750" fill="hold"/>
                                            <p:tgtEl>
                                              <p:spTgt spid="107"/>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49" grpId="0"/>
          <p:bldP spid="55"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750" fill="hold"/>
                                            <p:tgtEl>
                                              <p:spTgt spid="107"/>
                                            </p:tgtEl>
                                            <p:attrNameLst>
                                              <p:attrName>ppt_x</p:attrName>
                                            </p:attrNameLst>
                                          </p:cBhvr>
                                          <p:tavLst>
                                            <p:tav tm="0">
                                              <p:val>
                                                <p:strVal val="#ppt_x"/>
                                              </p:val>
                                            </p:tav>
                                            <p:tav tm="100000">
                                              <p:val>
                                                <p:strVal val="#ppt_x"/>
                                              </p:val>
                                            </p:tav>
                                          </p:tavLst>
                                        </p:anim>
                                        <p:anim calcmode="lin" valueType="num">
                                          <p:cBhvr additive="base">
                                            <p:cTn id="8" dur="75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49" grpId="0"/>
          <p:bldP spid="55" grpId="0"/>
          <p:bldP spid="5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1"/>
          <p:cNvSpPr txBox="1">
            <a:spLocks noChangeArrowheads="1"/>
          </p:cNvSpPr>
          <p:nvPr/>
        </p:nvSpPr>
        <p:spPr bwMode="auto">
          <a:xfrm>
            <a:off x="1469170" y="1856058"/>
            <a:ext cx="2098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600" dirty="0">
                <a:solidFill>
                  <a:srgbClr val="E36955"/>
                </a:solidFill>
                <a:latin typeface="VAG Rounded" pitchFamily="34" charset="0"/>
              </a:rPr>
              <a:t>80</a:t>
            </a:r>
            <a:r>
              <a:rPr lang="en-US" altLang="en-US" sz="5400" dirty="0">
                <a:solidFill>
                  <a:srgbClr val="E36955"/>
                </a:solidFill>
                <a:latin typeface="VAG Rounded" pitchFamily="34" charset="0"/>
              </a:rPr>
              <a:t>%</a:t>
            </a:r>
            <a:endParaRPr lang="en-US" altLang="en-US" sz="8800" dirty="0">
              <a:solidFill>
                <a:srgbClr val="E36955"/>
              </a:solidFill>
              <a:latin typeface="VAG Rounded" pitchFamily="34" charset="0"/>
            </a:endParaRPr>
          </a:p>
        </p:txBody>
      </p:sp>
      <p:pic>
        <p:nvPicPr>
          <p:cNvPr id="12290" name="Picture 2" descr="Image result for job abroa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745895"/>
            <a:ext cx="1666875" cy="1666875"/>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95288" y="3714750"/>
            <a:ext cx="8461375"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دعم اكتسـاب الخبـرة الدوليـة</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0" name="TextBox 1"/>
          <p:cNvSpPr txBox="1">
            <a:spLocks noChangeArrowheads="1"/>
          </p:cNvSpPr>
          <p:nvPr/>
        </p:nvSpPr>
        <p:spPr bwMode="auto">
          <a:xfrm>
            <a:off x="5627172" y="1856058"/>
            <a:ext cx="21884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800" dirty="0">
                <a:solidFill>
                  <a:srgbClr val="E36955"/>
                </a:solidFill>
                <a:latin typeface="VAG Rounded" pitchFamily="34" charset="0"/>
              </a:rPr>
              <a:t>12-2</a:t>
            </a:r>
          </a:p>
        </p:txBody>
      </p:sp>
      <p:sp>
        <p:nvSpPr>
          <p:cNvPr id="21" name="Rectangle 20"/>
          <p:cNvSpPr/>
          <p:nvPr/>
        </p:nvSpPr>
        <p:spPr>
          <a:xfrm>
            <a:off x="5560141" y="2976280"/>
            <a:ext cx="2529447" cy="523220"/>
          </a:xfrm>
          <a:prstGeom prst="rect">
            <a:avLst/>
          </a:prstGeom>
        </p:spPr>
        <p:txBody>
          <a:bodyPr wrap="square">
            <a:spAutoFit/>
          </a:bodyPr>
          <a:lstStyle/>
          <a:p>
            <a:pPr algn="ctr"/>
            <a:r>
              <a:rPr lang="ar-BH" sz="2800" spc="300"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rPr>
              <a:t>شهــر</a:t>
            </a:r>
            <a:endParaRPr lang="en-US" sz="2800" spc="300" dirty="0">
              <a:solidFill>
                <a:srgbClr val="BFBFB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3" name="Group 2"/>
          <p:cNvGrpSpPr/>
          <p:nvPr/>
        </p:nvGrpSpPr>
        <p:grpSpPr>
          <a:xfrm>
            <a:off x="1058762" y="3893611"/>
            <a:ext cx="6756830" cy="1041720"/>
            <a:chOff x="1058762" y="3893611"/>
            <a:chExt cx="6756830" cy="1041720"/>
          </a:xfrm>
        </p:grpSpPr>
        <p:sp>
          <p:nvSpPr>
            <p:cNvPr id="63" name="Rectangle 62"/>
            <p:cNvSpPr/>
            <p:nvPr/>
          </p:nvSpPr>
          <p:spPr>
            <a:xfrm>
              <a:off x="6376388" y="4575524"/>
              <a:ext cx="1439204" cy="230832"/>
            </a:xfrm>
            <a:prstGeom prst="rect">
              <a:avLst/>
            </a:prstGeom>
          </p:spPr>
          <p:txBody>
            <a:bodyPr wrap="square">
              <a:spAutoFit/>
            </a:bodyPr>
            <a:lstStyle/>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الراتب الشهـري</a:t>
              </a:r>
              <a:endParaRPr lang="en-US"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73" name="Rectangle 72"/>
            <p:cNvSpPr/>
            <p:nvPr/>
          </p:nvSpPr>
          <p:spPr>
            <a:xfrm>
              <a:off x="4292807" y="4565999"/>
              <a:ext cx="592230" cy="369332"/>
            </a:xfrm>
            <a:prstGeom prst="rect">
              <a:avLst/>
            </a:prstGeom>
          </p:spPr>
          <p:txBody>
            <a:bodyPr wrap="square">
              <a:spAutoFit/>
            </a:bodyPr>
            <a:lstStyle/>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تكلفة التأشيرة</a:t>
              </a:r>
              <a:endParaRPr lang="en-US"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74" name="Rectangle 73"/>
            <p:cNvSpPr/>
            <p:nvPr/>
          </p:nvSpPr>
          <p:spPr>
            <a:xfrm>
              <a:off x="2716367" y="4565999"/>
              <a:ext cx="1038225" cy="230832"/>
            </a:xfrm>
            <a:prstGeom prst="rect">
              <a:avLst/>
            </a:prstGeom>
          </p:spPr>
          <p:txBody>
            <a:bodyPr wrap="square">
              <a:spAutoFit/>
            </a:bodyPr>
            <a:lstStyle/>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الاستقـرار</a:t>
              </a:r>
              <a:endParaRPr lang="en-US"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2292" name="Picture 4" descr="Image result for salar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982" y="3893611"/>
              <a:ext cx="662863" cy="662863"/>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2" t="11171" r="15891" b="5208"/>
            <a:stretch/>
          </p:blipFill>
          <p:spPr bwMode="auto">
            <a:xfrm>
              <a:off x="4243502" y="3905414"/>
              <a:ext cx="660585" cy="66058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1" name="Picture 13" descr="Image result for money fla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156" y="3903825"/>
              <a:ext cx="666751" cy="6667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58762" y="4565999"/>
              <a:ext cx="1562627" cy="369332"/>
            </a:xfrm>
            <a:prstGeom prst="rect">
              <a:avLst/>
            </a:prstGeom>
          </p:spPr>
          <p:txBody>
            <a:bodyPr wrap="square">
              <a:spAutoFit/>
            </a:bodyPr>
            <a:lstStyle/>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التأميـن</a:t>
              </a:r>
            </a:p>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الصحـي</a:t>
              </a:r>
              <a:endParaRPr lang="en-US"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3" name="Picture 11" descr="Firewall, health, shield, security, medical, insurance, Protectio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7494" y="3905414"/>
              <a:ext cx="665162" cy="66516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411267" y="4565999"/>
              <a:ext cx="762000" cy="369332"/>
            </a:xfrm>
            <a:prstGeom prst="rect">
              <a:avLst/>
            </a:prstGeom>
          </p:spPr>
          <p:txBody>
            <a:bodyPr wrap="square">
              <a:spAutoFit/>
            </a:bodyPr>
            <a:lstStyle/>
            <a:p>
              <a:pPr algn="ctr"/>
              <a:r>
                <a:rPr lang="ar-BH"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تكاليف السفر</a:t>
              </a:r>
              <a:endParaRPr lang="en-US" sz="9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5" name="Picture 8" descr="Image result for flight flat ic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209" t="3434" r="25552" b="4684"/>
            <a:stretch/>
          </p:blipFill>
          <p:spPr bwMode="auto">
            <a:xfrm>
              <a:off x="5487467" y="3905414"/>
              <a:ext cx="660586" cy="660586"/>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8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rPr>
              <a:t>تقديـــر</a:t>
            </a:r>
            <a:endParaRPr lang="en-US" sz="3323" dirty="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3" name="Rectangle 2"/>
          <p:cNvSpPr/>
          <p:nvPr/>
        </p:nvSpPr>
        <p:spPr>
          <a:xfrm>
            <a:off x="1200150" y="1442380"/>
            <a:ext cx="6743700" cy="291170"/>
          </a:xfrm>
          <a:prstGeom prst="rect">
            <a:avLst/>
          </a:prstGeom>
          <a:noFill/>
        </p:spPr>
        <p:txBody>
          <a:bodyPr wrap="square">
            <a:spAutoFit/>
          </a:bodyPr>
          <a:lstStyle/>
          <a:p>
            <a:pPr algn="ctr"/>
            <a:r>
              <a:rPr lang="ar-BH" sz="1292" b="1" dirty="0">
                <a:latin typeface="GE SS Text Light" panose="020A0503020102020204" pitchFamily="18" charset="-78"/>
                <a:ea typeface="GE SS Text Light" panose="020A0503020102020204" pitchFamily="18" charset="-78"/>
                <a:cs typeface="GE SS Text Light" panose="020A0503020102020204" pitchFamily="18" charset="-78"/>
              </a:rPr>
              <a:t>مكافأة التوظيف</a:t>
            </a:r>
            <a:endParaRPr lang="en-US" sz="1292" b="1" dirty="0">
              <a:latin typeface="GE SS Text Light" panose="020A0503020102020204" pitchFamily="18" charset="-78"/>
              <a:ea typeface="GE SS Text Light" panose="020A0503020102020204" pitchFamily="18" charset="-78"/>
              <a:cs typeface="GE SS Text Light" panose="020A0503020102020204" pitchFamily="18" charset="-78"/>
            </a:endParaRPr>
          </a:p>
        </p:txBody>
      </p:sp>
      <p:grpSp>
        <p:nvGrpSpPr>
          <p:cNvPr id="4" name="Group 3"/>
          <p:cNvGrpSpPr/>
          <p:nvPr/>
        </p:nvGrpSpPr>
        <p:grpSpPr>
          <a:xfrm>
            <a:off x="773050" y="3903505"/>
            <a:ext cx="7705125" cy="888906"/>
            <a:chOff x="773050" y="3903505"/>
            <a:chExt cx="7705125" cy="888906"/>
          </a:xfrm>
        </p:grpSpPr>
        <p:sp>
          <p:nvSpPr>
            <p:cNvPr id="39" name="Right Arrow 38"/>
            <p:cNvSpPr/>
            <p:nvPr/>
          </p:nvSpPr>
          <p:spPr>
            <a:xfrm>
              <a:off x="773050" y="4132332"/>
              <a:ext cx="7705125" cy="66007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FFFFFF"/>
                </a:solidFill>
              </a:endParaRPr>
            </a:p>
          </p:txBody>
        </p:sp>
        <p:cxnSp>
          <p:nvCxnSpPr>
            <p:cNvPr id="40" name="Straight Connector 39"/>
            <p:cNvCxnSpPr/>
            <p:nvPr/>
          </p:nvCxnSpPr>
          <p:spPr>
            <a:xfrm>
              <a:off x="2422247" y="4195744"/>
              <a:ext cx="0" cy="567559"/>
            </a:xfrm>
            <a:prstGeom prst="line">
              <a:avLst/>
            </a:prstGeom>
            <a:blipFill dpi="0" rotWithShape="0">
              <a:blip r:embed="rId2"/>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a:xfrm>
              <a:off x="5250718" y="4205445"/>
              <a:ext cx="0" cy="567559"/>
            </a:xfrm>
            <a:prstGeom prst="line">
              <a:avLst/>
            </a:prstGeom>
            <a:blipFill dpi="0" rotWithShape="0">
              <a:blip r:embed="rId2"/>
              <a:srcRect/>
              <a:tile tx="0" ty="0" sx="100000" sy="100000" flip="none" algn="tl"/>
            </a:blipFill>
            <a:ln w="1270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object 3"/>
            <p:cNvSpPr txBox="1"/>
            <p:nvPr/>
          </p:nvSpPr>
          <p:spPr>
            <a:xfrm>
              <a:off x="2313169" y="3903505"/>
              <a:ext cx="2816469" cy="313476"/>
            </a:xfrm>
            <a:prstGeom prst="rect">
              <a:avLst/>
            </a:prstGeom>
          </p:spPr>
          <p:txBody>
            <a:bodyPr lIns="113528" tIns="56765" rIns="113528" bIns="56765">
              <a:spAutoFit/>
            </a:bodyPr>
            <a:lstStyle>
              <a:defPPr>
                <a:defRPr lang="en-US"/>
              </a:defPPr>
              <a:lvl1pPr algn="r" defTabSz="1229906" rtl="1">
                <a:defRPr sz="5400" b="1" spc="-145">
                  <a:solidFill>
                    <a:srgbClr val="FFFFFF"/>
                  </a:solidFill>
                  <a:latin typeface="Arial"/>
                </a:defRPr>
              </a:lvl1pPr>
            </a:lstStyle>
            <a:p>
              <a:pPr algn="l" rtl="0">
                <a:defRPr/>
              </a:pPr>
              <a:r>
                <a:rPr lang="en-US" sz="1292" b="0" dirty="0">
                  <a:solidFill>
                    <a:srgbClr val="080808"/>
                  </a:solidFill>
                  <a:latin typeface="VAG Rounded Light SSi" panose="020B0800000000000000" pitchFamily="34" charset="0"/>
                  <a:ea typeface="GE Dinar Two" pitchFamily="18" charset="-78"/>
                  <a:cs typeface="GE Dinar Two" pitchFamily="18" charset="-78"/>
                </a:rPr>
                <a:t>6 Months</a:t>
              </a:r>
            </a:p>
          </p:txBody>
        </p:sp>
        <p:sp>
          <p:nvSpPr>
            <p:cNvPr id="44" name="object 3"/>
            <p:cNvSpPr txBox="1"/>
            <p:nvPr/>
          </p:nvSpPr>
          <p:spPr>
            <a:xfrm>
              <a:off x="5127088" y="3920693"/>
              <a:ext cx="2816469" cy="313476"/>
            </a:xfrm>
            <a:prstGeom prst="rect">
              <a:avLst/>
            </a:prstGeom>
          </p:spPr>
          <p:txBody>
            <a:bodyPr lIns="113528" tIns="56765" rIns="113528" bIns="56765">
              <a:spAutoFit/>
            </a:bodyPr>
            <a:lstStyle>
              <a:defPPr>
                <a:defRPr lang="en-US"/>
              </a:defPPr>
              <a:lvl1pPr algn="r" defTabSz="1229906" rtl="1">
                <a:defRPr sz="5400" b="1" spc="-145">
                  <a:solidFill>
                    <a:srgbClr val="FFFFFF"/>
                  </a:solidFill>
                  <a:latin typeface="Arial"/>
                </a:defRPr>
              </a:lvl1pPr>
            </a:lstStyle>
            <a:p>
              <a:pPr algn="l" rtl="0">
                <a:defRPr/>
              </a:pPr>
              <a:r>
                <a:rPr lang="en-US" sz="1292" b="0" dirty="0">
                  <a:solidFill>
                    <a:srgbClr val="080808"/>
                  </a:solidFill>
                  <a:latin typeface="VAG Rounded Light SSi" panose="020B0800000000000000" pitchFamily="34" charset="0"/>
                  <a:ea typeface="GE Dinar Two" pitchFamily="18" charset="-78"/>
                  <a:cs typeface="GE Dinar Two" pitchFamily="18" charset="-78"/>
                </a:rPr>
                <a:t>18 Months</a:t>
              </a:r>
            </a:p>
          </p:txBody>
        </p:sp>
        <p:sp>
          <p:nvSpPr>
            <p:cNvPr id="45" name="object 3"/>
            <p:cNvSpPr txBox="1"/>
            <p:nvPr/>
          </p:nvSpPr>
          <p:spPr>
            <a:xfrm>
              <a:off x="2405337" y="4214309"/>
              <a:ext cx="2816469" cy="483971"/>
            </a:xfrm>
            <a:prstGeom prst="rect">
              <a:avLst/>
            </a:prstGeom>
          </p:spPr>
          <p:txBody>
            <a:bodyPr lIns="113528" tIns="56765" rIns="113528" bIns="56765">
              <a:spAutoFit/>
            </a:bodyPr>
            <a:lstStyle>
              <a:defPPr>
                <a:defRPr lang="en-US"/>
              </a:defPPr>
              <a:lvl1pPr algn="r" defTabSz="1229906" rtl="1">
                <a:defRPr sz="5400" b="1" spc="-145">
                  <a:solidFill>
                    <a:srgbClr val="FFFFFF"/>
                  </a:solidFill>
                  <a:latin typeface="Arial"/>
                </a:defRPr>
              </a:lvl1pPr>
            </a:lstStyle>
            <a:p>
              <a:pPr algn="l" rtl="0">
                <a:defRPr/>
              </a:pPr>
              <a:r>
                <a:rPr lang="en-US" sz="2400" b="0" dirty="0">
                  <a:solidFill>
                    <a:srgbClr val="C00000"/>
                  </a:solidFill>
                  <a:latin typeface="VAG Round" panose="040B7200000000000000" pitchFamily="82" charset="0"/>
                  <a:ea typeface="GE Dinar Two" pitchFamily="18" charset="-78"/>
                  <a:cs typeface="GE Dinar Two" pitchFamily="18" charset="-78"/>
                </a:rPr>
                <a:t>1</a:t>
              </a:r>
              <a:r>
                <a:rPr lang="en-US" sz="1800" b="0" baseline="30000" dirty="0">
                  <a:solidFill>
                    <a:srgbClr val="C00000"/>
                  </a:solidFill>
                  <a:latin typeface="VAG Rounded Light SSi" panose="020B0800000000000000" pitchFamily="34" charset="0"/>
                  <a:ea typeface="GE Dinar Two" pitchFamily="18" charset="-78"/>
                  <a:cs typeface="GE Dinar Two" pitchFamily="18" charset="-78"/>
                </a:rPr>
                <a:t>st</a:t>
              </a:r>
              <a:r>
                <a:rPr lang="en-US" sz="1800" b="0" dirty="0">
                  <a:solidFill>
                    <a:srgbClr val="C00000"/>
                  </a:solidFill>
                  <a:latin typeface="VAG Rounded Light SSi" panose="020B0800000000000000" pitchFamily="34" charset="0"/>
                  <a:ea typeface="GE Dinar Two" pitchFamily="18" charset="-78"/>
                  <a:cs typeface="GE Dinar Two" pitchFamily="18" charset="-78"/>
                </a:rPr>
                <a:t> Payment</a:t>
              </a:r>
            </a:p>
          </p:txBody>
        </p:sp>
        <p:sp>
          <p:nvSpPr>
            <p:cNvPr id="46" name="object 3"/>
            <p:cNvSpPr txBox="1"/>
            <p:nvPr/>
          </p:nvSpPr>
          <p:spPr>
            <a:xfrm>
              <a:off x="5262915" y="4224011"/>
              <a:ext cx="2816469" cy="483971"/>
            </a:xfrm>
            <a:prstGeom prst="rect">
              <a:avLst/>
            </a:prstGeom>
          </p:spPr>
          <p:txBody>
            <a:bodyPr lIns="113528" tIns="56765" rIns="113528" bIns="56765">
              <a:spAutoFit/>
            </a:bodyPr>
            <a:lstStyle>
              <a:defPPr>
                <a:defRPr lang="en-US"/>
              </a:defPPr>
              <a:lvl1pPr algn="r" defTabSz="1229906" rtl="1">
                <a:defRPr sz="5400" b="1" spc="-145">
                  <a:solidFill>
                    <a:srgbClr val="FFFFFF"/>
                  </a:solidFill>
                  <a:latin typeface="Arial"/>
                </a:defRPr>
              </a:lvl1pPr>
            </a:lstStyle>
            <a:p>
              <a:pPr algn="l" rtl="0">
                <a:defRPr/>
              </a:pPr>
              <a:r>
                <a:rPr lang="en-US" sz="2400" b="0" dirty="0">
                  <a:solidFill>
                    <a:srgbClr val="C00000"/>
                  </a:solidFill>
                  <a:latin typeface="VAG Round" panose="040B7200000000000000" pitchFamily="82" charset="0"/>
                  <a:ea typeface="GE Dinar Two" pitchFamily="18" charset="-78"/>
                  <a:cs typeface="GE Dinar Two" pitchFamily="18" charset="-78"/>
                </a:rPr>
                <a:t>2</a:t>
              </a:r>
              <a:r>
                <a:rPr lang="en-US" sz="1800" b="0" baseline="30000" dirty="0">
                  <a:solidFill>
                    <a:srgbClr val="C00000"/>
                  </a:solidFill>
                  <a:latin typeface="VAG Rounded Light SSi" panose="020B0800000000000000" pitchFamily="34" charset="0"/>
                  <a:ea typeface="GE Dinar Two" pitchFamily="18" charset="-78"/>
                  <a:cs typeface="GE Dinar Two" pitchFamily="18" charset="-78"/>
                </a:rPr>
                <a:t>nd</a:t>
              </a:r>
              <a:r>
                <a:rPr lang="en-US" sz="1800" b="0" dirty="0">
                  <a:solidFill>
                    <a:srgbClr val="C00000"/>
                  </a:solidFill>
                  <a:latin typeface="VAG Rounded Light SSi" panose="020B0800000000000000" pitchFamily="34" charset="0"/>
                  <a:ea typeface="GE Dinar Two" pitchFamily="18" charset="-78"/>
                  <a:cs typeface="GE Dinar Two" pitchFamily="18" charset="-78"/>
                </a:rPr>
                <a:t> Payment</a:t>
              </a:r>
            </a:p>
          </p:txBody>
        </p:sp>
      </p:grpSp>
      <p:grpSp>
        <p:nvGrpSpPr>
          <p:cNvPr id="5" name="Group 4"/>
          <p:cNvGrpSpPr/>
          <p:nvPr/>
        </p:nvGrpSpPr>
        <p:grpSpPr>
          <a:xfrm>
            <a:off x="1023341" y="2164769"/>
            <a:ext cx="1439204" cy="1177854"/>
            <a:chOff x="1023341" y="2164769"/>
            <a:chExt cx="1439204" cy="1177854"/>
          </a:xfrm>
        </p:grpSpPr>
        <p:pic>
          <p:nvPicPr>
            <p:cNvPr id="20482" name="Picture 2" descr="Image result for electricity flat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41" r="16341"/>
            <a:stretch/>
          </p:blipFill>
          <p:spPr bwMode="auto">
            <a:xfrm>
              <a:off x="1282559" y="2164769"/>
              <a:ext cx="911220" cy="90085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23341" y="3065624"/>
              <a:ext cx="1439204" cy="276999"/>
            </a:xfrm>
            <a:prstGeom prst="rect">
              <a:avLst/>
            </a:prstGeom>
          </p:spPr>
          <p:txBody>
            <a:bodyPr wrap="square">
              <a:spAutoFit/>
            </a:bodyPr>
            <a:lstStyle/>
            <a:p>
              <a:pPr algn="ctr"/>
              <a:r>
                <a:rPr lang="ar-BH" sz="1200" b="1" dirty="0">
                  <a:solidFill>
                    <a:schemeClr val="tx1">
                      <a:lumMod val="75000"/>
                      <a:lumOff val="25000"/>
                    </a:schemeClr>
                  </a:solidFill>
                  <a:latin typeface="Gotham" charset="0"/>
                  <a:ea typeface="Gotham" charset="0"/>
                  <a:cs typeface="Gotham" charset="0"/>
                </a:rPr>
                <a:t>فواتير الماء والكهرباء</a:t>
              </a:r>
              <a:endParaRPr lang="en-US" sz="1200" b="1" dirty="0">
                <a:solidFill>
                  <a:schemeClr val="tx1">
                    <a:lumMod val="75000"/>
                    <a:lumOff val="25000"/>
                  </a:schemeClr>
                </a:solidFill>
                <a:latin typeface="Gotham" charset="0"/>
                <a:ea typeface="Gotham" charset="0"/>
                <a:cs typeface="Gotham" charset="0"/>
              </a:endParaRPr>
            </a:p>
          </p:txBody>
        </p:sp>
      </p:grpSp>
      <p:grpSp>
        <p:nvGrpSpPr>
          <p:cNvPr id="6" name="Group 5"/>
          <p:cNvGrpSpPr/>
          <p:nvPr/>
        </p:nvGrpSpPr>
        <p:grpSpPr>
          <a:xfrm>
            <a:off x="2488222" y="2185223"/>
            <a:ext cx="1439204" cy="1157400"/>
            <a:chOff x="2488222" y="2185223"/>
            <a:chExt cx="1439204" cy="1157400"/>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488" y="2185223"/>
              <a:ext cx="878672" cy="880401"/>
            </a:xfrm>
            <a:prstGeom prst="rect">
              <a:avLst/>
            </a:prstGeom>
          </p:spPr>
        </p:pic>
        <p:sp>
          <p:nvSpPr>
            <p:cNvPr id="28" name="Rectangle 27"/>
            <p:cNvSpPr/>
            <p:nvPr/>
          </p:nvSpPr>
          <p:spPr>
            <a:xfrm>
              <a:off x="2488222" y="3065624"/>
              <a:ext cx="1439204" cy="276999"/>
            </a:xfrm>
            <a:prstGeom prst="rect">
              <a:avLst/>
            </a:prstGeom>
          </p:spPr>
          <p:txBody>
            <a:bodyPr wrap="square">
              <a:spAutoFit/>
            </a:bodyPr>
            <a:lstStyle/>
            <a:p>
              <a:pPr algn="ctr"/>
              <a:r>
                <a:rPr lang="ar-BH" sz="1200" b="1" dirty="0">
                  <a:solidFill>
                    <a:schemeClr val="tx1">
                      <a:lumMod val="75000"/>
                      <a:lumOff val="25000"/>
                    </a:schemeClr>
                  </a:solidFill>
                  <a:latin typeface="Gotham" charset="0"/>
                  <a:ea typeface="Gotham" charset="0"/>
                  <a:cs typeface="Gotham" charset="0"/>
                </a:rPr>
                <a:t>رسوم البلدية</a:t>
              </a:r>
              <a:endParaRPr lang="en-US" sz="1200" b="1" dirty="0">
                <a:solidFill>
                  <a:schemeClr val="tx1">
                    <a:lumMod val="75000"/>
                    <a:lumOff val="25000"/>
                  </a:schemeClr>
                </a:solidFill>
                <a:latin typeface="Gotham" charset="0"/>
                <a:ea typeface="Gotham" charset="0"/>
                <a:cs typeface="Gotham" charset="0"/>
              </a:endParaRPr>
            </a:p>
          </p:txBody>
        </p:sp>
      </p:grpSp>
      <p:grpSp>
        <p:nvGrpSpPr>
          <p:cNvPr id="7" name="Group 6"/>
          <p:cNvGrpSpPr/>
          <p:nvPr/>
        </p:nvGrpSpPr>
        <p:grpSpPr>
          <a:xfrm>
            <a:off x="3905404" y="2113840"/>
            <a:ext cx="1439204" cy="1228783"/>
            <a:chOff x="3905404" y="2113840"/>
            <a:chExt cx="1439204" cy="1228783"/>
          </a:xfrm>
        </p:grpSpPr>
        <p:pic>
          <p:nvPicPr>
            <p:cNvPr id="20486" name="Picture 6" descr="Image result for health flat icon"/>
            <p:cNvPicPr>
              <a:picLocks noChangeAspect="1" noChangeArrowheads="1"/>
            </p:cNvPicPr>
            <p:nvPr/>
          </p:nvPicPr>
          <p:blipFill rotWithShape="1">
            <a:blip r:embed="rId5">
              <a:extLst>
                <a:ext uri="{28A0092B-C50C-407E-A947-70E740481C1C}">
                  <a14:useLocalDpi xmlns:a14="http://schemas.microsoft.com/office/drawing/2010/main" val="0"/>
                </a:ext>
              </a:extLst>
            </a:blip>
            <a:srcRect l="70728" t="3762" r="4273" b="71061"/>
            <a:stretch/>
          </p:blipFill>
          <p:spPr bwMode="auto">
            <a:xfrm>
              <a:off x="4095707" y="2113840"/>
              <a:ext cx="1047109" cy="99131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3905404" y="3065624"/>
              <a:ext cx="1439204" cy="276999"/>
            </a:xfrm>
            <a:prstGeom prst="rect">
              <a:avLst/>
            </a:prstGeom>
          </p:spPr>
          <p:txBody>
            <a:bodyPr wrap="square">
              <a:spAutoFit/>
            </a:bodyPr>
            <a:lstStyle/>
            <a:p>
              <a:pPr algn="ctr"/>
              <a:r>
                <a:rPr lang="ar-BH" sz="1200" b="1" dirty="0">
                  <a:solidFill>
                    <a:schemeClr val="tx1">
                      <a:lumMod val="75000"/>
                      <a:lumOff val="25000"/>
                    </a:schemeClr>
                  </a:solidFill>
                  <a:latin typeface="Gotham" charset="0"/>
                  <a:ea typeface="Gotham" charset="0"/>
                  <a:cs typeface="Gotham" charset="0"/>
                </a:rPr>
                <a:t>التأمين الصحي</a:t>
              </a:r>
              <a:endParaRPr lang="en-US" sz="1200" b="1" dirty="0">
                <a:solidFill>
                  <a:schemeClr val="tx1">
                    <a:lumMod val="75000"/>
                    <a:lumOff val="25000"/>
                  </a:schemeClr>
                </a:solidFill>
                <a:latin typeface="Gotham" charset="0"/>
                <a:ea typeface="Gotham" charset="0"/>
                <a:cs typeface="Gotham" charset="0"/>
              </a:endParaRPr>
            </a:p>
          </p:txBody>
        </p:sp>
      </p:grpSp>
      <p:grpSp>
        <p:nvGrpSpPr>
          <p:cNvPr id="8" name="Group 7"/>
          <p:cNvGrpSpPr/>
          <p:nvPr/>
        </p:nvGrpSpPr>
        <p:grpSpPr>
          <a:xfrm>
            <a:off x="5370285" y="2169413"/>
            <a:ext cx="1439204" cy="1173210"/>
            <a:chOff x="5370285" y="2169413"/>
            <a:chExt cx="1439204" cy="1173210"/>
          </a:xfrm>
        </p:grpSpPr>
        <p:pic>
          <p:nvPicPr>
            <p:cNvPr id="20488" name="Picture 8" descr="Image result for degree fla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3011" y="2169413"/>
              <a:ext cx="896212" cy="896212"/>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5370285" y="3065624"/>
              <a:ext cx="1439204" cy="276999"/>
            </a:xfrm>
            <a:prstGeom prst="rect">
              <a:avLst/>
            </a:prstGeom>
          </p:spPr>
          <p:txBody>
            <a:bodyPr wrap="square">
              <a:spAutoFit/>
            </a:bodyPr>
            <a:lstStyle/>
            <a:p>
              <a:pPr algn="ctr"/>
              <a:r>
                <a:rPr lang="ar-BH" sz="1200" b="1" dirty="0">
                  <a:solidFill>
                    <a:schemeClr val="tx1">
                      <a:lumMod val="75000"/>
                      <a:lumOff val="25000"/>
                    </a:schemeClr>
                  </a:solidFill>
                  <a:latin typeface="Gotham" charset="0"/>
                  <a:ea typeface="Gotham" charset="0"/>
                  <a:cs typeface="Gotham" charset="0"/>
                </a:rPr>
                <a:t>الدراسات الأكاديمية</a:t>
              </a:r>
              <a:endParaRPr lang="en-US" sz="1200" b="1" dirty="0">
                <a:solidFill>
                  <a:schemeClr val="tx1">
                    <a:lumMod val="75000"/>
                    <a:lumOff val="25000"/>
                  </a:schemeClr>
                </a:solidFill>
                <a:latin typeface="Gotham" charset="0"/>
                <a:ea typeface="Gotham" charset="0"/>
                <a:cs typeface="Gotham" charset="0"/>
              </a:endParaRPr>
            </a:p>
          </p:txBody>
        </p:sp>
      </p:grpSp>
      <p:grpSp>
        <p:nvGrpSpPr>
          <p:cNvPr id="9" name="Group 8"/>
          <p:cNvGrpSpPr/>
          <p:nvPr/>
        </p:nvGrpSpPr>
        <p:grpSpPr>
          <a:xfrm>
            <a:off x="6801004" y="2164769"/>
            <a:ext cx="1439204" cy="1177854"/>
            <a:chOff x="6801004" y="2164769"/>
            <a:chExt cx="1439204" cy="1177854"/>
          </a:xfrm>
        </p:grpSpPr>
        <p:pic>
          <p:nvPicPr>
            <p:cNvPr id="20490" name="Picture 10" descr="Image result for umbrella flat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7913" y="2164769"/>
              <a:ext cx="900855" cy="900855"/>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6801004" y="3065624"/>
              <a:ext cx="1439204" cy="276999"/>
            </a:xfrm>
            <a:prstGeom prst="rect">
              <a:avLst/>
            </a:prstGeom>
          </p:spPr>
          <p:txBody>
            <a:bodyPr wrap="square">
              <a:spAutoFit/>
            </a:bodyPr>
            <a:lstStyle/>
            <a:p>
              <a:pPr algn="ctr"/>
              <a:r>
                <a:rPr lang="ar-BH" sz="1200" b="1" dirty="0">
                  <a:solidFill>
                    <a:schemeClr val="tx1">
                      <a:lumMod val="75000"/>
                      <a:lumOff val="25000"/>
                    </a:schemeClr>
                  </a:solidFill>
                  <a:latin typeface="Gotham" charset="0"/>
                  <a:ea typeface="Gotham" charset="0"/>
                  <a:cs typeface="Gotham" charset="0"/>
                </a:rPr>
                <a:t>التأمين الاجتماعي</a:t>
              </a:r>
              <a:endParaRPr lang="en-US" sz="1200" b="1" dirty="0">
                <a:solidFill>
                  <a:schemeClr val="tx1">
                    <a:lumMod val="75000"/>
                    <a:lumOff val="25000"/>
                  </a:schemeClr>
                </a:solidFill>
                <a:latin typeface="Gotham" charset="0"/>
                <a:ea typeface="Gotham" charset="0"/>
                <a:cs typeface="Gotham" charset="0"/>
              </a:endParaRPr>
            </a:p>
          </p:txBody>
        </p:sp>
      </p:grpSp>
    </p:spTree>
    <p:extLst>
      <p:ext uri="{BB962C8B-B14F-4D97-AF65-F5344CB8AC3E}">
        <p14:creationId xmlns:p14="http://schemas.microsoft.com/office/powerpoint/2010/main" val="14455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3CCB7D65-2038-4AF5-8E19-61964C4C21B6}"/>
              </a:ext>
            </a:extLst>
          </p:cNvPr>
          <p:cNvSpPr txBox="1"/>
          <p:nvPr/>
        </p:nvSpPr>
        <p:spPr>
          <a:xfrm>
            <a:off x="0" y="2139247"/>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برامج دعم الأفراد</a:t>
            </a:r>
            <a:endParaRPr lang="en-US" dirty="0"/>
          </a:p>
        </p:txBody>
      </p:sp>
    </p:spTree>
    <p:extLst>
      <p:ext uri="{BB962C8B-B14F-4D97-AF65-F5344CB8AC3E}">
        <p14:creationId xmlns:p14="http://schemas.microsoft.com/office/powerpoint/2010/main" val="275396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
          <p:cNvSpPr txBox="1"/>
          <p:nvPr/>
        </p:nvSpPr>
        <p:spPr>
          <a:xfrm>
            <a:off x="0" y="885412"/>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برامج دعم الأفـراد</a:t>
            </a:r>
            <a:endParaRPr lang="en-US" dirty="0"/>
          </a:p>
        </p:txBody>
      </p:sp>
      <p:sp>
        <p:nvSpPr>
          <p:cNvPr id="11" name="Rectangle 10"/>
          <p:cNvSpPr/>
          <p:nvPr/>
        </p:nvSpPr>
        <p:spPr>
          <a:xfrm>
            <a:off x="416232" y="1426881"/>
            <a:ext cx="8384867" cy="490006"/>
          </a:xfrm>
          <a:prstGeom prst="rect">
            <a:avLst/>
          </a:prstGeom>
          <a:noFill/>
        </p:spPr>
        <p:txBody>
          <a:bodyPr wrap="square">
            <a:spAutoFit/>
          </a:bodyPr>
          <a:lstStyle/>
          <a:p>
            <a:pPr algn="ct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تعمل تمكين عن كثب مع مختلف فئات الأفراد سواء كانوا طلبة، باحثين عن عمل أو موظفين وتقدم لهم </a:t>
            </a:r>
          </a:p>
          <a:p>
            <a:pPr algn="ct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برامج متنوعة ما يلي بعض منها :</a:t>
            </a:r>
            <a:endParaRPr lang="en-US" alt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1"/>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 name="Rectangle 2"/>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21" name="Group 20"/>
          <p:cNvGrpSpPr/>
          <p:nvPr/>
        </p:nvGrpSpPr>
        <p:grpSpPr>
          <a:xfrm>
            <a:off x="2318533" y="2172900"/>
            <a:ext cx="4506934" cy="2306928"/>
            <a:chOff x="1021122" y="1856096"/>
            <a:chExt cx="4506934" cy="2306928"/>
          </a:xfrm>
        </p:grpSpPr>
        <p:pic>
          <p:nvPicPr>
            <p:cNvPr id="25" name="Picture 24"/>
            <p:cNvPicPr>
              <a:picLocks noChangeAspect="1"/>
            </p:cNvPicPr>
            <p:nvPr/>
          </p:nvPicPr>
          <p:blipFill rotWithShape="1">
            <a:blip r:embed="rId3"/>
            <a:srcRect l="25804" t="7435" r="26510" b="9514"/>
            <a:stretch/>
          </p:blipFill>
          <p:spPr>
            <a:xfrm>
              <a:off x="1351130" y="1880897"/>
              <a:ext cx="1358375" cy="1330741"/>
            </a:xfrm>
            <a:prstGeom prst="ellipse">
              <a:avLst/>
            </a:prstGeom>
          </p:spPr>
        </p:pic>
        <p:pic>
          <p:nvPicPr>
            <p:cNvPr id="27" name="Picture 26"/>
            <p:cNvPicPr>
              <a:picLocks noChangeAspect="1"/>
            </p:cNvPicPr>
            <p:nvPr/>
          </p:nvPicPr>
          <p:blipFill>
            <a:blip r:embed="rId4">
              <a:clrChange>
                <a:clrFrom>
                  <a:srgbClr val="FEFEFE"/>
                </a:clrFrom>
                <a:clrTo>
                  <a:srgbClr val="FEFEFE">
                    <a:alpha val="0"/>
                  </a:srgbClr>
                </a:clrTo>
              </a:clrChange>
            </a:blip>
            <a:stretch>
              <a:fillRect/>
            </a:stretch>
          </p:blipFill>
          <p:spPr>
            <a:xfrm>
              <a:off x="1777691" y="2293641"/>
              <a:ext cx="505251" cy="505251"/>
            </a:xfrm>
            <a:prstGeom prst="rect">
              <a:avLst/>
            </a:prstGeom>
          </p:spPr>
        </p:pic>
        <p:pic>
          <p:nvPicPr>
            <p:cNvPr id="29" name="Picture 28"/>
            <p:cNvPicPr>
              <a:picLocks noChangeAspect="1"/>
            </p:cNvPicPr>
            <p:nvPr/>
          </p:nvPicPr>
          <p:blipFill rotWithShape="1">
            <a:blip r:embed="rId5"/>
            <a:srcRect l="3193" t="5921" r="51433" b="35682"/>
            <a:stretch/>
          </p:blipFill>
          <p:spPr>
            <a:xfrm>
              <a:off x="3870881" y="1856096"/>
              <a:ext cx="1312553" cy="1340186"/>
            </a:xfrm>
            <a:prstGeom prst="ellipse">
              <a:avLst/>
            </a:prstGeom>
          </p:spPr>
        </p:pic>
        <p:sp>
          <p:nvSpPr>
            <p:cNvPr id="31" name="Rectangle 30"/>
            <p:cNvSpPr/>
            <p:nvPr/>
          </p:nvSpPr>
          <p:spPr>
            <a:xfrm>
              <a:off x="1021122" y="3270472"/>
              <a:ext cx="2008249" cy="892552"/>
            </a:xfrm>
            <a:prstGeom prst="rect">
              <a:avLst/>
            </a:prstGeom>
          </p:spPr>
          <p:txBody>
            <a:bodyPr wrap="square">
              <a:spAutoFit/>
            </a:bodyPr>
            <a:lstStyle/>
            <a:p>
              <a:pPr algn="ctr"/>
              <a:r>
                <a:rPr lang="ar-BH"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أصيـل</a:t>
              </a:r>
              <a:endParaRPr lang="en-US"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a:r>
                <a:rPr lang="ar-BH" sz="14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منهج دراسي ينمي</a:t>
              </a:r>
            </a:p>
            <a:p>
              <a:pPr algn="ctr"/>
              <a:r>
                <a:rPr lang="ar-BH" sz="14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أخلاقيات العمل</a:t>
              </a:r>
              <a:endParaRPr lang="en-US" sz="1400" b="1" dirty="0">
                <a:solidFill>
                  <a:schemeClr val="accent2"/>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2" name="Rectangle 31"/>
            <p:cNvSpPr/>
            <p:nvPr/>
          </p:nvSpPr>
          <p:spPr>
            <a:xfrm>
              <a:off x="3519807" y="3270472"/>
              <a:ext cx="2008249" cy="892552"/>
            </a:xfrm>
            <a:prstGeom prst="rect">
              <a:avLst/>
            </a:prstGeom>
          </p:spPr>
          <p:txBody>
            <a:bodyPr wrap="square">
              <a:spAutoFit/>
            </a:bodyPr>
            <a:lstStyle/>
            <a:p>
              <a:pPr algn="ctr"/>
              <a:r>
                <a:rPr lang="ar-BH"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مشـروعي</a:t>
              </a:r>
              <a:endParaRPr lang="en-US"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a:r>
                <a:rPr lang="ar-BH" sz="14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مسابقة شبابية لإعداد</a:t>
              </a:r>
            </a:p>
            <a:p>
              <a:pPr algn="ctr"/>
              <a:r>
                <a:rPr lang="ar-BH" sz="14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خطط الأعمال</a:t>
              </a:r>
              <a:endParaRPr lang="en-US" sz="14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spTree>
    <p:extLst>
      <p:ext uri="{BB962C8B-B14F-4D97-AF65-F5344CB8AC3E}">
        <p14:creationId xmlns:p14="http://schemas.microsoft.com/office/powerpoint/2010/main" val="6829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
          <p:cNvSpPr txBox="1"/>
          <p:nvPr/>
        </p:nvSpPr>
        <p:spPr>
          <a:xfrm>
            <a:off x="0" y="885412"/>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برامج تدريب الأفـراد</a:t>
            </a:r>
            <a:endParaRPr lang="en-US" dirty="0"/>
          </a:p>
        </p:txBody>
      </p:sp>
      <p:sp>
        <p:nvSpPr>
          <p:cNvPr id="11" name="Rectangle 10"/>
          <p:cNvSpPr/>
          <p:nvPr/>
        </p:nvSpPr>
        <p:spPr>
          <a:xfrm>
            <a:off x="416232" y="1426881"/>
            <a:ext cx="8384867" cy="490006"/>
          </a:xfrm>
          <a:prstGeom prst="rect">
            <a:avLst/>
          </a:prstGeom>
          <a:noFill/>
        </p:spPr>
        <p:txBody>
          <a:bodyPr wrap="square">
            <a:spAutoFit/>
          </a:bodyPr>
          <a:lstStyle/>
          <a:p>
            <a:pPr algn="ct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تعمل تمكين عن كثب مع مختلف فئات الأفراد سواء كانوا طلبة، باحثين عن عمل أو موظفين وتقدم لهم </a:t>
            </a:r>
          </a:p>
          <a:p>
            <a:pPr algn="ct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برامج متنوعة ما يلي بعض منها :</a:t>
            </a:r>
            <a:endParaRPr lang="en-US" altLang="en-US" sz="1292"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1"/>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 name="Rectangle 2"/>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14" name="Group 13"/>
          <p:cNvGrpSpPr/>
          <p:nvPr/>
        </p:nvGrpSpPr>
        <p:grpSpPr>
          <a:xfrm>
            <a:off x="276187" y="2029097"/>
            <a:ext cx="4646994" cy="2686810"/>
            <a:chOff x="276187" y="2029097"/>
            <a:chExt cx="4646994" cy="2686810"/>
          </a:xfrm>
        </p:grpSpPr>
        <p:sp>
          <p:nvSpPr>
            <p:cNvPr id="15" name="Rounded Rectangle 14"/>
            <p:cNvSpPr/>
            <p:nvPr/>
          </p:nvSpPr>
          <p:spPr>
            <a:xfrm>
              <a:off x="298174" y="2634962"/>
              <a:ext cx="3996467" cy="208094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6" name="TextBox 1"/>
            <p:cNvSpPr txBox="1">
              <a:spLocks noChangeArrowheads="1"/>
            </p:cNvSpPr>
            <p:nvPr/>
          </p:nvSpPr>
          <p:spPr bwMode="auto">
            <a:xfrm>
              <a:off x="661856" y="2820166"/>
              <a:ext cx="14318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solidFill>
                    <a:srgbClr val="E36955"/>
                  </a:solidFill>
                  <a:latin typeface="VAG Rounded Light SSi" panose="020B0800000000000000" pitchFamily="34" charset="0"/>
                  <a:ea typeface="GE SS Two Light" panose="020A0503020102020204" pitchFamily="18" charset="-78"/>
                  <a:cs typeface="GE SS Two Light" panose="020A0503020102020204" pitchFamily="18" charset="-78"/>
                </a:rPr>
                <a:t>400+</a:t>
              </a:r>
            </a:p>
          </p:txBody>
        </p:sp>
        <p:sp>
          <p:nvSpPr>
            <p:cNvPr id="17" name="Rectangle 16"/>
            <p:cNvSpPr/>
            <p:nvPr/>
          </p:nvSpPr>
          <p:spPr>
            <a:xfrm>
              <a:off x="665420" y="3466373"/>
              <a:ext cx="1789265" cy="369332"/>
            </a:xfrm>
            <a:prstGeom prst="rect">
              <a:avLst/>
            </a:prstGeom>
          </p:spPr>
          <p:txBody>
            <a:bodyPr wrap="square">
              <a:spAutoFit/>
            </a:body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شهـادة احترافية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8" name="TextBox 1"/>
            <p:cNvSpPr txBox="1">
              <a:spLocks noChangeArrowheads="1"/>
            </p:cNvSpPr>
            <p:nvPr/>
          </p:nvSpPr>
          <p:spPr bwMode="auto">
            <a:xfrm>
              <a:off x="2122082" y="2816770"/>
              <a:ext cx="1616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dirty="0">
                  <a:solidFill>
                    <a:srgbClr val="E36955"/>
                  </a:solidFill>
                  <a:latin typeface="VAG Rounded Light SSi" panose="020B0800000000000000" pitchFamily="34" charset="0"/>
                  <a:ea typeface="GE SS Two Light" panose="020A0503020102020204" pitchFamily="18" charset="-78"/>
                  <a:cs typeface="GE SS Two Light" panose="020A0503020102020204" pitchFamily="18" charset="-78"/>
                </a:rPr>
                <a:t>40</a:t>
              </a:r>
            </a:p>
          </p:txBody>
        </p:sp>
        <p:sp>
          <p:nvSpPr>
            <p:cNvPr id="19" name="Rectangle 18"/>
            <p:cNvSpPr/>
            <p:nvPr/>
          </p:nvSpPr>
          <p:spPr>
            <a:xfrm>
              <a:off x="1560053" y="3487463"/>
              <a:ext cx="1860129" cy="369332"/>
            </a:xfrm>
            <a:prstGeom prst="rect">
              <a:avLst/>
            </a:prstGeom>
          </p:spPr>
          <p:txBody>
            <a:bodyPr wrap="square">
              <a:spAutoFit/>
            </a:bodyPr>
            <a:lstStyle/>
            <a:p>
              <a:pPr algn="r"/>
              <a:r>
                <a:rPr lang="ar-BH" dirty="0">
                  <a:latin typeface="GE SS Two Light" panose="020A0503020102020204" pitchFamily="18" charset="-78"/>
                  <a:ea typeface="GE SS Two Light" panose="020A0503020102020204" pitchFamily="18" charset="-78"/>
                  <a:cs typeface="GE SS Two Light" panose="020A0503020102020204" pitchFamily="18" charset="-78"/>
                </a:rPr>
                <a:t>تخـصص</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0" name="Rectangle 19"/>
            <p:cNvSpPr/>
            <p:nvPr/>
          </p:nvSpPr>
          <p:spPr>
            <a:xfrm>
              <a:off x="276187" y="2029097"/>
              <a:ext cx="4646994" cy="646331"/>
            </a:xfrm>
            <a:prstGeom prst="rect">
              <a:avLst/>
            </a:prstGeom>
            <a:noFill/>
          </p:spPr>
          <p:txBody>
            <a:bodyPr wrap="square">
              <a:spAutoFit/>
            </a:bodyPr>
            <a:lstStyle/>
            <a:p>
              <a:r>
                <a:rPr lang="ar-BH" b="1" dirty="0">
                  <a:latin typeface="GE SS Two Light" panose="020A0503020102020204" pitchFamily="18" charset="-78"/>
                  <a:ea typeface="GE SS Two Light" panose="020A0503020102020204" pitchFamily="18" charset="-78"/>
                  <a:cs typeface="GE SS Two Light" panose="020A0503020102020204" pitchFamily="18" charset="-78"/>
                </a:rPr>
                <a:t>برنامج تمكين</a:t>
              </a:r>
            </a:p>
            <a:p>
              <a:r>
                <a:rPr lang="ar-BH" b="1" dirty="0">
                  <a:latin typeface="GE SS Two Light" panose="020A0503020102020204" pitchFamily="18" charset="-78"/>
                  <a:ea typeface="GE SS Two Light" panose="020A0503020102020204" pitchFamily="18" charset="-78"/>
                  <a:cs typeface="GE SS Two Light" panose="020A0503020102020204" pitchFamily="18" charset="-78"/>
                </a:rPr>
                <a:t>للشهادات الاحترافية</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22" name="Group 21"/>
          <p:cNvGrpSpPr/>
          <p:nvPr/>
        </p:nvGrpSpPr>
        <p:grpSpPr>
          <a:xfrm>
            <a:off x="3951374" y="2031098"/>
            <a:ext cx="4821076" cy="2705333"/>
            <a:chOff x="3951374" y="2031098"/>
            <a:chExt cx="4821076" cy="2705333"/>
          </a:xfrm>
        </p:grpSpPr>
        <p:sp>
          <p:nvSpPr>
            <p:cNvPr id="23" name="Rounded Rectangle 22"/>
            <p:cNvSpPr/>
            <p:nvPr/>
          </p:nvSpPr>
          <p:spPr>
            <a:xfrm>
              <a:off x="4697896" y="2655486"/>
              <a:ext cx="3996467" cy="208094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4" name="Rectangle 23"/>
            <p:cNvSpPr/>
            <p:nvPr/>
          </p:nvSpPr>
          <p:spPr>
            <a:xfrm>
              <a:off x="5628081" y="4143106"/>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مهارات اللغة</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والتواصل</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8" name="Picture 27"/>
            <p:cNvPicPr>
              <a:picLocks noChangeAspect="1"/>
            </p:cNvPicPr>
            <p:nvPr/>
          </p:nvPicPr>
          <p:blipFill rotWithShape="1">
            <a:blip r:embed="rId3"/>
            <a:srcRect l="26044" t="7416" r="26341" b="9029"/>
            <a:stretch/>
          </p:blipFill>
          <p:spPr>
            <a:xfrm>
              <a:off x="5155437" y="3024059"/>
              <a:ext cx="656555" cy="648070"/>
            </a:xfrm>
            <a:prstGeom prst="ellipse">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442" y="3473666"/>
              <a:ext cx="676153" cy="676153"/>
            </a:xfrm>
            <a:prstGeom prst="rect">
              <a:avLst/>
            </a:prstGeom>
          </p:spPr>
        </p:pic>
        <p:pic>
          <p:nvPicPr>
            <p:cNvPr id="34" name="Picture 6" descr="https://icon-icons.com/icons2/625/PNG/512/speech-bubbles_icon-icons.com_5739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322" y="3477435"/>
              <a:ext cx="668616" cy="6686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5845" y="3019211"/>
              <a:ext cx="670690" cy="670690"/>
            </a:xfrm>
            <a:prstGeom prst="rect">
              <a:avLst/>
            </a:prstGeom>
          </p:spPr>
        </p:pic>
        <p:sp>
          <p:nvSpPr>
            <p:cNvPr id="36" name="Rectangle 35"/>
            <p:cNvSpPr/>
            <p:nvPr/>
          </p:nvSpPr>
          <p:spPr>
            <a:xfrm>
              <a:off x="4831713" y="3662361"/>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المهارات</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الحسابية</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7" name="Rectangle 36"/>
            <p:cNvSpPr/>
            <p:nvPr/>
          </p:nvSpPr>
          <p:spPr>
            <a:xfrm>
              <a:off x="7350434" y="4146785"/>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شهادة</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أساسية</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8" name="Rectangle 37"/>
            <p:cNvSpPr/>
            <p:nvPr/>
          </p:nvSpPr>
          <p:spPr>
            <a:xfrm>
              <a:off x="6527562" y="3666040"/>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مهارات</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الحاسوب</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9" name="Rectangle 38"/>
            <p:cNvSpPr/>
            <p:nvPr/>
          </p:nvSpPr>
          <p:spPr>
            <a:xfrm>
              <a:off x="3951374" y="2031098"/>
              <a:ext cx="4821076" cy="646331"/>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برنامج تمكين</a:t>
              </a:r>
              <a:endParaRPr lang="ar-BH" dirty="0">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للمهارات الأساسية</a:t>
              </a:r>
            </a:p>
          </p:txBody>
        </p:sp>
      </p:grpSp>
      <p:grpSp>
        <p:nvGrpSpPr>
          <p:cNvPr id="40" name="Group 39"/>
          <p:cNvGrpSpPr/>
          <p:nvPr/>
        </p:nvGrpSpPr>
        <p:grpSpPr>
          <a:xfrm>
            <a:off x="3997650" y="2133950"/>
            <a:ext cx="1013362" cy="1013362"/>
            <a:chOff x="3872237" y="2213956"/>
            <a:chExt cx="1013362" cy="1013362"/>
          </a:xfrm>
        </p:grpSpPr>
        <p:sp>
          <p:nvSpPr>
            <p:cNvPr id="41" name="Oval 40"/>
            <p:cNvSpPr/>
            <p:nvPr/>
          </p:nvSpPr>
          <p:spPr>
            <a:xfrm>
              <a:off x="3872237" y="2213956"/>
              <a:ext cx="1013362" cy="1013362"/>
            </a:xfrm>
            <a:prstGeom prst="ellipse">
              <a:avLst/>
            </a:prstGeom>
            <a:solidFill>
              <a:srgbClr val="D74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2" name="TextBox 1"/>
            <p:cNvSpPr txBox="1">
              <a:spLocks noChangeArrowheads="1"/>
            </p:cNvSpPr>
            <p:nvPr/>
          </p:nvSpPr>
          <p:spPr bwMode="auto">
            <a:xfrm>
              <a:off x="3920738" y="2370290"/>
              <a:ext cx="9396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rPr>
                <a:t>100</a:t>
              </a:r>
              <a:r>
                <a:rPr lang="en-US" altLang="en-US" sz="1800"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rPr>
                <a:t>%</a:t>
              </a:r>
              <a:endParaRPr lang="en-US" altLang="en-US"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endParaRPr>
            </a:p>
          </p:txBody>
        </p:sp>
        <p:sp>
          <p:nvSpPr>
            <p:cNvPr id="43" name="Rectangle 42"/>
            <p:cNvSpPr/>
            <p:nvPr/>
          </p:nvSpPr>
          <p:spPr>
            <a:xfrm>
              <a:off x="3959448" y="2741811"/>
              <a:ext cx="838940" cy="307777"/>
            </a:xfrm>
            <a:prstGeom prst="rect">
              <a:avLst/>
            </a:prstGeom>
            <a:noFill/>
          </p:spPr>
          <p:txBody>
            <a:bodyPr wrap="square">
              <a:spAutoFit/>
            </a:bodyPr>
            <a:lstStyle/>
            <a:p>
              <a:pPr algn="ctr"/>
              <a:r>
                <a:rPr lang="ar-BH" sz="14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دعـم</a:t>
              </a:r>
              <a:endParaRPr lang="en-US" sz="14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5" name="Group 4"/>
          <p:cNvGrpSpPr/>
          <p:nvPr/>
        </p:nvGrpSpPr>
        <p:grpSpPr>
          <a:xfrm>
            <a:off x="614601" y="3956022"/>
            <a:ext cx="2053768" cy="640269"/>
            <a:chOff x="614601" y="3956022"/>
            <a:chExt cx="2053768" cy="640269"/>
          </a:xfrm>
        </p:grpSpPr>
        <p:sp>
          <p:nvSpPr>
            <p:cNvPr id="44" name="Rectangle 43"/>
            <p:cNvSpPr/>
            <p:nvPr/>
          </p:nvSpPr>
          <p:spPr>
            <a:xfrm>
              <a:off x="614601" y="4113536"/>
              <a:ext cx="1568058"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تأهيل 15 ألف بحريني</a:t>
              </a:r>
              <a:endParaRPr lang="en-US" sz="1400" dirty="0">
                <a:solidFill>
                  <a:srgbClr val="3EB186"/>
                </a:solidFill>
              </a:endParaRPr>
            </a:p>
          </p:txBody>
        </p:sp>
        <p:sp>
          <p:nvSpPr>
            <p:cNvPr id="45" name="Rectangle 44"/>
            <p:cNvSpPr/>
            <p:nvPr/>
          </p:nvSpPr>
          <p:spPr>
            <a:xfrm>
              <a:off x="614601" y="4288514"/>
              <a:ext cx="2053768"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ضخ 14.4 مليون دينار بحريني</a:t>
              </a:r>
              <a:endParaRPr lang="en-US" sz="1400" dirty="0">
                <a:solidFill>
                  <a:srgbClr val="3EB186"/>
                </a:solidFill>
              </a:endParaRPr>
            </a:p>
          </p:txBody>
        </p:sp>
        <p:sp>
          <p:nvSpPr>
            <p:cNvPr id="46" name="7-Point Star 45"/>
            <p:cNvSpPr/>
            <p:nvPr/>
          </p:nvSpPr>
          <p:spPr>
            <a:xfrm>
              <a:off x="1922552" y="3956022"/>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grpSp>
    </p:spTree>
    <p:extLst>
      <p:ext uri="{BB962C8B-B14F-4D97-AF65-F5344CB8AC3E}">
        <p14:creationId xmlns:p14="http://schemas.microsoft.com/office/powerpoint/2010/main" val="4198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500" fill="hold"/>
                                        <p:tgtEl>
                                          <p:spTgt spid="22"/>
                                        </p:tgtEl>
                                        <p:attrNameLst>
                                          <p:attrName>ppt_x</p:attrName>
                                        </p:attrNameLst>
                                      </p:cBhvr>
                                      <p:tavLst>
                                        <p:tav tm="0">
                                          <p:val>
                                            <p:strVal val="1+#ppt_w/2"/>
                                          </p:val>
                                        </p:tav>
                                        <p:tav tm="100000">
                                          <p:val>
                                            <p:strVal val="#ppt_x"/>
                                          </p:val>
                                        </p:tav>
                                      </p:tavLst>
                                    </p:anim>
                                    <p:anim calcmode="lin" valueType="num">
                                      <p:cBhvr additive="base">
                                        <p:cTn id="13" dur="1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أهـداف الصنـدوق</a:t>
            </a:r>
          </a:p>
        </p:txBody>
      </p:sp>
      <p:grpSp>
        <p:nvGrpSpPr>
          <p:cNvPr id="2" name="Group 1"/>
          <p:cNvGrpSpPr/>
          <p:nvPr/>
        </p:nvGrpSpPr>
        <p:grpSpPr>
          <a:xfrm>
            <a:off x="675362" y="1936747"/>
            <a:ext cx="7774842" cy="1848544"/>
            <a:chOff x="744275" y="1936747"/>
            <a:chExt cx="7774842" cy="1848544"/>
          </a:xfrm>
        </p:grpSpPr>
        <p:pic>
          <p:nvPicPr>
            <p:cNvPr id="1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12" t="10790" r="17302" b="4976"/>
            <a:stretch/>
          </p:blipFill>
          <p:spPr bwMode="auto">
            <a:xfrm>
              <a:off x="4090410" y="2038125"/>
              <a:ext cx="1031142" cy="103114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465889" y="3101734"/>
              <a:ext cx="2275306" cy="523220"/>
            </a:xfrm>
            <a:prstGeom prst="rect">
              <a:avLst/>
            </a:prstGeom>
          </p:spPr>
          <p:txBody>
            <a:bodyPr wrap="squar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dirty="0">
                  <a:latin typeface="GE SS Two Medium" panose="020A0503020102020204" pitchFamily="18" charset="-78"/>
                  <a:ea typeface="GE SS Two Medium" panose="020A0503020102020204" pitchFamily="18" charset="-78"/>
                  <a:cs typeface="GE SS Two Medium" panose="020A0503020102020204" pitchFamily="18" charset="-78"/>
                </a:rPr>
                <a:t>تطوير مهارات</a:t>
              </a:r>
              <a:br>
                <a:rPr lang="ar-BH" dirty="0">
                  <a:latin typeface="GE SS Two Medium" panose="020A0503020102020204" pitchFamily="18" charset="-78"/>
                  <a:ea typeface="GE SS Two Medium" panose="020A0503020102020204" pitchFamily="18" charset="-78"/>
                  <a:cs typeface="GE SS Two Medium" panose="020A0503020102020204" pitchFamily="18" charset="-78"/>
                </a:rPr>
              </a:br>
              <a:r>
                <a:rPr lang="ar-BH" dirty="0">
                  <a:latin typeface="GE SS Two Medium" panose="020A0503020102020204" pitchFamily="18" charset="-78"/>
                  <a:ea typeface="GE SS Two Medium" panose="020A0503020102020204" pitchFamily="18" charset="-78"/>
                  <a:cs typeface="GE SS Two Medium" panose="020A0503020102020204" pitchFamily="18" charset="-78"/>
                </a:rPr>
                <a:t>البحرينيين</a:t>
              </a:r>
              <a:endParaRPr lang="en-US"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2" name="TextBox 11"/>
            <p:cNvSpPr txBox="1"/>
            <p:nvPr/>
          </p:nvSpPr>
          <p:spPr>
            <a:xfrm>
              <a:off x="2207539" y="3247480"/>
              <a:ext cx="1712328" cy="523220"/>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dirty="0">
                  <a:latin typeface="GE SS Two Medium" panose="020A0503020102020204" pitchFamily="18" charset="-78"/>
                  <a:ea typeface="GE SS Two Medium" panose="020A0503020102020204" pitchFamily="18" charset="-78"/>
                  <a:cs typeface="GE SS Two Medium" panose="020A0503020102020204" pitchFamily="18" charset="-78"/>
                </a:rPr>
                <a:t>خلق فرص</a:t>
              </a:r>
              <a:br>
                <a:rPr lang="ar-BH" dirty="0">
                  <a:latin typeface="GE SS Two Medium" panose="020A0503020102020204" pitchFamily="18" charset="-78"/>
                  <a:ea typeface="GE SS Two Medium" panose="020A0503020102020204" pitchFamily="18" charset="-78"/>
                  <a:cs typeface="GE SS Two Medium" panose="020A0503020102020204" pitchFamily="18" charset="-78"/>
                </a:rPr>
              </a:br>
              <a:r>
                <a:rPr lang="ar-BH" dirty="0">
                  <a:latin typeface="GE SS Two Medium" panose="020A0503020102020204" pitchFamily="18" charset="-78"/>
                  <a:ea typeface="GE SS Two Medium" panose="020A0503020102020204" pitchFamily="18" charset="-78"/>
                  <a:cs typeface="GE SS Two Medium" panose="020A0503020102020204" pitchFamily="18" charset="-78"/>
                </a:rPr>
                <a:t>لتوظيف البحرينيين</a:t>
              </a:r>
              <a:endParaRPr lang="en-US"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3" name="Picture 4" descr="Image result for job fla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4246" y="2182987"/>
              <a:ext cx="1020501" cy="10205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7944" y="1986217"/>
              <a:ext cx="1020501" cy="1020501"/>
            </a:xfrm>
            <a:prstGeom prst="rect">
              <a:avLst/>
            </a:prstGeom>
          </p:spPr>
        </p:pic>
        <p:sp>
          <p:nvSpPr>
            <p:cNvPr id="19" name="TextBox 18"/>
            <p:cNvSpPr txBox="1"/>
            <p:nvPr/>
          </p:nvSpPr>
          <p:spPr>
            <a:xfrm>
              <a:off x="7036019" y="3036800"/>
              <a:ext cx="1483098" cy="523220"/>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rtl="1"/>
              <a:r>
                <a:rPr lang="ar-BH" dirty="0">
                  <a:latin typeface="GE SS Two Medium" panose="020A0503020102020204" pitchFamily="18" charset="-78"/>
                  <a:ea typeface="GE SS Two Medium" panose="020A0503020102020204" pitchFamily="18" charset="-78"/>
                  <a:cs typeface="GE SS Two Medium" panose="020A0503020102020204" pitchFamily="18" charset="-78"/>
                </a:rPr>
                <a:t>المساهمة في </a:t>
              </a:r>
              <a:br>
                <a:rPr lang="ar-BH" dirty="0">
                  <a:latin typeface="GE SS Two Medium" panose="020A0503020102020204" pitchFamily="18" charset="-78"/>
                  <a:ea typeface="GE SS Two Medium" panose="020A0503020102020204" pitchFamily="18" charset="-78"/>
                  <a:cs typeface="GE SS Two Medium" panose="020A0503020102020204" pitchFamily="18" charset="-78"/>
                </a:rPr>
              </a:br>
              <a:r>
                <a:rPr lang="ar-BH" dirty="0">
                  <a:latin typeface="GE SS Two Medium" panose="020A0503020102020204" pitchFamily="18" charset="-78"/>
                  <a:ea typeface="GE SS Two Medium" panose="020A0503020102020204" pitchFamily="18" charset="-78"/>
                  <a:cs typeface="GE SS Two Medium" panose="020A0503020102020204" pitchFamily="18" charset="-78"/>
                </a:rPr>
                <a:t>الاقتصاد الوطني</a:t>
              </a:r>
              <a:endParaRPr lang="en-US"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20" name="Picture 7" descr="Image result for private sector fla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0059" y="2192358"/>
              <a:ext cx="1020501" cy="10205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605030" y="3262071"/>
              <a:ext cx="1194558" cy="523220"/>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dirty="0">
                  <a:latin typeface="GE SS Two Medium" panose="020A0503020102020204" pitchFamily="18" charset="-78"/>
                  <a:ea typeface="GE SS Two Medium" panose="020A0503020102020204" pitchFamily="18" charset="-78"/>
                  <a:cs typeface="GE SS Two Medium" panose="020A0503020102020204" pitchFamily="18" charset="-78"/>
                </a:rPr>
                <a:t>دعم القطاع </a:t>
              </a:r>
              <a:br>
                <a:rPr lang="ar-BH" dirty="0">
                  <a:latin typeface="GE SS Two Medium" panose="020A0503020102020204" pitchFamily="18" charset="-78"/>
                  <a:ea typeface="GE SS Two Medium" panose="020A0503020102020204" pitchFamily="18" charset="-78"/>
                  <a:cs typeface="GE SS Two Medium" panose="020A0503020102020204" pitchFamily="18" charset="-78"/>
                </a:rPr>
              </a:br>
              <a:r>
                <a:rPr lang="ar-BH" dirty="0">
                  <a:latin typeface="GE SS Two Medium" panose="020A0503020102020204" pitchFamily="18" charset="-78"/>
                  <a:ea typeface="GE SS Two Medium" panose="020A0503020102020204" pitchFamily="18" charset="-78"/>
                  <a:cs typeface="GE SS Two Medium" panose="020A0503020102020204" pitchFamily="18" charset="-78"/>
                </a:rPr>
                <a:t>الخاص</a:t>
              </a:r>
              <a:endParaRPr lang="en-US"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23" name="TextBox 22"/>
            <p:cNvSpPr txBox="1"/>
            <p:nvPr/>
          </p:nvSpPr>
          <p:spPr>
            <a:xfrm>
              <a:off x="744275" y="2970500"/>
              <a:ext cx="1524777" cy="523220"/>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dirty="0">
                  <a:latin typeface="GE SS Two Medium" panose="020A0503020102020204" pitchFamily="18" charset="-78"/>
                  <a:ea typeface="GE SS Two Medium" panose="020A0503020102020204" pitchFamily="18" charset="-78"/>
                  <a:cs typeface="GE SS Two Medium" panose="020A0503020102020204" pitchFamily="18" charset="-78"/>
                </a:rPr>
                <a:t>التمكين</a:t>
              </a:r>
              <a:br>
                <a:rPr lang="ar-BH" dirty="0">
                  <a:latin typeface="GE SS Two Medium" panose="020A0503020102020204" pitchFamily="18" charset="-78"/>
                  <a:ea typeface="GE SS Two Medium" panose="020A0503020102020204" pitchFamily="18" charset="-78"/>
                  <a:cs typeface="GE SS Two Medium" panose="020A0503020102020204" pitchFamily="18" charset="-78"/>
                </a:rPr>
              </a:br>
              <a:r>
                <a:rPr lang="ar-BH" dirty="0">
                  <a:latin typeface="GE SS Two Medium" panose="020A0503020102020204" pitchFamily="18" charset="-78"/>
                  <a:ea typeface="GE SS Two Medium" panose="020A0503020102020204" pitchFamily="18" charset="-78"/>
                  <a:cs typeface="GE SS Two Medium" panose="020A0503020102020204" pitchFamily="18" charset="-78"/>
                </a:rPr>
                <a:t> الاقتصادي للمرأة</a:t>
              </a:r>
              <a:endParaRPr lang="en-US"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24" name="Picture 2" descr="Image result for women fla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665" y="1936747"/>
              <a:ext cx="1020501" cy="1020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4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
          <p:cNvSpPr txBox="1"/>
          <p:nvPr/>
        </p:nvSpPr>
        <p:spPr>
          <a:xfrm>
            <a:off x="0" y="885412"/>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خدمات تمكين الاستشارية</a:t>
            </a:r>
            <a:endParaRPr lang="en-US" dirty="0"/>
          </a:p>
        </p:txBody>
      </p:sp>
      <p:sp>
        <p:nvSpPr>
          <p:cNvPr id="30" name="Rectangle 29"/>
          <p:cNvSpPr/>
          <p:nvPr/>
        </p:nvSpPr>
        <p:spPr>
          <a:xfrm>
            <a:off x="1690567" y="4291211"/>
            <a:ext cx="1764236" cy="461665"/>
          </a:xfrm>
          <a:prstGeom prst="rect">
            <a:avLst/>
          </a:prstGeom>
        </p:spPr>
        <p:txBody>
          <a:bodyPr wrap="square">
            <a:spAutoFit/>
          </a:bodyPr>
          <a:lstStyle/>
          <a:p>
            <a:pPr algn="ctr"/>
            <a:r>
              <a:rPr lang="ar-BH"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الأدوات، ورش العمل،</a:t>
            </a:r>
          </a:p>
          <a:p>
            <a:pPr algn="ctr"/>
            <a:r>
              <a:rPr lang="ar-BH"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و الندوات</a:t>
            </a:r>
            <a:endParaRPr lang="en-US"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Rectangle 10"/>
          <p:cNvSpPr/>
          <p:nvPr/>
        </p:nvSpPr>
        <p:spPr>
          <a:xfrm>
            <a:off x="416232" y="1426881"/>
            <a:ext cx="8384867" cy="490006"/>
          </a:xfrm>
          <a:prstGeom prst="rect">
            <a:avLst/>
          </a:prstGeom>
          <a:noFill/>
        </p:spPr>
        <p:txBody>
          <a:bodyPr wrap="square">
            <a:spAutoFit/>
          </a:bodyPr>
          <a:lstStyle/>
          <a:p>
            <a:pPr algn="ct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تهدف تمكين إلى تقديم </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ال</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توجيه </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ال</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مباشر </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لعملائها</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 </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اضافة الى اتاحة </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فرص التدريب </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والتطوير عن طريق</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 سلسلة من ورش العمل، والجولات الترويجية وال</a:t>
            </a:r>
            <a:r>
              <a:rPr lang="ar-BH" altLang="en-US" sz="1292" b="1" dirty="0">
                <a:latin typeface="GE SS Two Light" panose="020A0503020102020204" pitchFamily="18" charset="-78"/>
                <a:ea typeface="GE SS Two Light" panose="020A0503020102020204" pitchFamily="18" charset="-78"/>
                <a:cs typeface="GE SS Two Light" panose="020A0503020102020204" pitchFamily="18" charset="-78"/>
              </a:rPr>
              <a:t>فعاليات</a:t>
            </a:r>
            <a:r>
              <a:rPr lang="ar-SA" altLang="en-US" sz="1292" b="1" dirty="0">
                <a:latin typeface="GE SS Two Light" panose="020A0503020102020204" pitchFamily="18" charset="-78"/>
                <a:ea typeface="GE SS Two Light" panose="020A0503020102020204" pitchFamily="18" charset="-78"/>
                <a:cs typeface="GE SS Two Light" panose="020A0503020102020204" pitchFamily="18" charset="-78"/>
              </a:rPr>
              <a:t> المصممة لمساعدة جميع العملاء</a:t>
            </a:r>
            <a:r>
              <a:rPr lang="en-US" altLang="en-US" sz="1292" b="1" dirty="0">
                <a:latin typeface="GE SS Two Light" panose="020A0503020102020204" pitchFamily="18" charset="-78"/>
                <a:ea typeface="GE SS Two Light" panose="020A0503020102020204" pitchFamily="18" charset="-78"/>
                <a:cs typeface="GE SS Two Light" panose="020A0503020102020204" pitchFamily="18" charset="-78"/>
              </a:rPr>
              <a:t> </a:t>
            </a:r>
          </a:p>
        </p:txBody>
      </p:sp>
      <p:sp>
        <p:nvSpPr>
          <p:cNvPr id="34" name="Rectangle 33"/>
          <p:cNvSpPr/>
          <p:nvPr/>
        </p:nvSpPr>
        <p:spPr>
          <a:xfrm>
            <a:off x="1754907" y="3601825"/>
            <a:ext cx="1635557" cy="584775"/>
          </a:xfrm>
          <a:prstGeom prst="rect">
            <a:avLst/>
          </a:prstGeom>
        </p:spPr>
        <p:txBody>
          <a:bodyPr wrap="square">
            <a:spAutoFit/>
          </a:bodyPr>
          <a:lstStyle/>
          <a:p>
            <a:pPr algn="ctr"/>
            <a:r>
              <a:rPr lang="ar-BH"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التبادل</a:t>
            </a:r>
            <a:br>
              <a:rPr lang="ar-BH"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المعرفي</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1"/>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Group 4"/>
          <p:cNvGrpSpPr/>
          <p:nvPr/>
        </p:nvGrpSpPr>
        <p:grpSpPr>
          <a:xfrm>
            <a:off x="3694550" y="2052878"/>
            <a:ext cx="4152219" cy="2699998"/>
            <a:chOff x="4463294" y="2058254"/>
            <a:chExt cx="4152219" cy="2699998"/>
          </a:xfrm>
        </p:grpSpPr>
        <p:sp>
          <p:nvSpPr>
            <p:cNvPr id="17" name="Left Bracket 16"/>
            <p:cNvSpPr/>
            <p:nvPr/>
          </p:nvSpPr>
          <p:spPr>
            <a:xfrm rot="16200000">
              <a:off x="6498440" y="2363263"/>
              <a:ext cx="120899" cy="3412068"/>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a:solidFill>
                  <a:srgbClr val="080808"/>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8" name="Rectangle 17"/>
            <p:cNvSpPr/>
            <p:nvPr/>
          </p:nvSpPr>
          <p:spPr>
            <a:xfrm>
              <a:off x="4463294" y="4296587"/>
              <a:ext cx="4152219" cy="461665"/>
            </a:xfrm>
            <a:prstGeom prst="rect">
              <a:avLst/>
            </a:prstGeom>
          </p:spPr>
          <p:txBody>
            <a:bodyPr wrap="square">
              <a:spAutoFit/>
            </a:bodyPr>
            <a:lstStyle/>
            <a:p>
              <a:pPr lvl="0" algn="ctr" rtl="1" eaLnBrk="0" fontAlgn="base" hangingPunct="0">
                <a:spcBef>
                  <a:spcPct val="0"/>
                </a:spcBef>
                <a:spcAft>
                  <a:spcPct val="0"/>
                </a:spcAft>
              </a:pPr>
              <a:r>
                <a:rPr lang="ar-SA" altLang="en-US"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لكل من الأفراد والشركات، من خلال التوجيه</a:t>
              </a:r>
              <a:r>
                <a:rPr lang="ar-BH" altLang="en-US"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 والارشاد</a:t>
              </a:r>
              <a:r>
                <a:rPr lang="ar-SA" altLang="en-US"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 الوظيفي / ال</a:t>
              </a:r>
              <a:r>
                <a:rPr lang="ar-BH" altLang="en-US" sz="1200" dirty="0">
                  <a:solidFill>
                    <a:srgbClr val="212121"/>
                  </a:solidFill>
                  <a:latin typeface="GE SS Two Light" panose="020A0503020102020204" pitchFamily="18" charset="-78"/>
                  <a:ea typeface="GE SS Two Light" panose="020A0503020102020204" pitchFamily="18" charset="-78"/>
                  <a:cs typeface="GE SS Two Light" panose="020A0503020102020204" pitchFamily="18" charset="-78"/>
                </a:rPr>
                <a:t>تجاري</a:t>
              </a:r>
              <a:endParaRPr lang="en-US" alt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9" name="Picture 2" descr="Image result for whistle flat ic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2855" y="2066750"/>
              <a:ext cx="1481807" cy="148180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743010" y="3604993"/>
              <a:ext cx="1635557" cy="338554"/>
            </a:xfrm>
            <a:prstGeom prst="rect">
              <a:avLst/>
            </a:prstGeom>
          </p:spPr>
          <p:txBody>
            <a:bodyPr wrap="square">
              <a:spAutoFit/>
            </a:bodyPr>
            <a:lstStyle/>
            <a:p>
              <a:pPr algn="ctr"/>
              <a:r>
                <a:rPr lang="ar-BH"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الإرشاد</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3" name="Rectangle 22"/>
            <p:cNvSpPr/>
            <p:nvPr/>
          </p:nvSpPr>
          <p:spPr>
            <a:xfrm>
              <a:off x="6733058" y="3604993"/>
              <a:ext cx="1635557" cy="338554"/>
            </a:xfrm>
            <a:prstGeom prst="rect">
              <a:avLst/>
            </a:prstGeom>
          </p:spPr>
          <p:txBody>
            <a:bodyPr wrap="square">
              <a:spAutoFit/>
            </a:bodyPr>
            <a:lstStyle/>
            <a:p>
              <a:pPr algn="ctr"/>
              <a:r>
                <a:rPr lang="ar-BH"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التوجيه</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7390" y="2058254"/>
              <a:ext cx="1526891" cy="1526891"/>
            </a:xfrm>
            <a:prstGeom prst="rect">
              <a:avLst/>
            </a:prstGeom>
          </p:spPr>
        </p:pic>
      </p:grpSp>
      <p:pic>
        <p:nvPicPr>
          <p:cNvPr id="28" name="Picture 27"/>
          <p:cNvPicPr>
            <a:picLocks noChangeAspect="1"/>
          </p:cNvPicPr>
          <p:nvPr/>
        </p:nvPicPr>
        <p:blipFill rotWithShape="1">
          <a:blip r:embed="rId5"/>
          <a:srcRect l="26040" t="7407" r="27293" b="8611"/>
          <a:stretch/>
        </p:blipFill>
        <p:spPr>
          <a:xfrm>
            <a:off x="1879910" y="2052878"/>
            <a:ext cx="1510554" cy="1529099"/>
          </a:xfrm>
          <a:prstGeom prst="ellipse">
            <a:avLst/>
          </a:prstGeom>
        </p:spPr>
      </p:pic>
    </p:spTree>
    <p:extLst>
      <p:ext uri="{BB962C8B-B14F-4D97-AF65-F5344CB8AC3E}">
        <p14:creationId xmlns:p14="http://schemas.microsoft.com/office/powerpoint/2010/main" val="20904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856 Tamkeen New Operating Model End Page.jpg"/>
          <p:cNvPicPr>
            <a:picLocks noChangeAspect="1"/>
          </p:cNvPicPr>
          <p:nvPr/>
        </p:nvPicPr>
        <p:blipFill rotWithShape="1">
          <a:blip r:embed="rId2">
            <a:extLst>
              <a:ext uri="{28A0092B-C50C-407E-A947-70E740481C1C}">
                <a14:useLocalDpi xmlns:a14="http://schemas.microsoft.com/office/drawing/2010/main" val="0"/>
              </a:ext>
            </a:extLst>
          </a:blip>
          <a:srcRect l="18653" r="18954" b="50000"/>
          <a:stretch/>
        </p:blipFill>
        <p:spPr bwMode="auto">
          <a:xfrm>
            <a:off x="1" y="-19050"/>
            <a:ext cx="9144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11856 Tamkeen New Operating Model End Page.jpg"/>
          <p:cNvPicPr>
            <a:picLocks noChangeAspect="1"/>
          </p:cNvPicPr>
          <p:nvPr/>
        </p:nvPicPr>
        <p:blipFill>
          <a:blip r:embed="rId2">
            <a:extLst>
              <a:ext uri="{28A0092B-C50C-407E-A947-70E740481C1C}">
                <a14:useLocalDpi xmlns:a14="http://schemas.microsoft.com/office/drawing/2010/main" val="0"/>
              </a:ext>
            </a:extLst>
          </a:blip>
          <a:srcRect r="18954"/>
          <a:stretch>
            <a:fillRect/>
          </a:stretch>
        </p:blipFill>
        <p:spPr bwMode="auto">
          <a:xfrm>
            <a:off x="0" y="527049"/>
            <a:ext cx="4773613"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710" y="2671148"/>
            <a:ext cx="1802096" cy="707886"/>
          </a:xfrm>
          <a:prstGeom prst="rect">
            <a:avLst/>
          </a:prstGeom>
        </p:spPr>
        <p:txBody>
          <a:bodyPr wrap="none">
            <a:spAutoFit/>
          </a:bodyPr>
          <a:lstStyle/>
          <a:p>
            <a:pPr algn="r"/>
            <a:r>
              <a:rPr lang="ar-BH" sz="4000" dirty="0">
                <a:solidFill>
                  <a:schemeClr val="bg1"/>
                </a:solidFill>
                <a:latin typeface="VAG Rounded" panose="020B0500000000000000" pitchFamily="34" charset="0"/>
                <a:ea typeface="GE Dinar Two" pitchFamily="18" charset="-78"/>
                <a:cs typeface="GE Dinar Two" pitchFamily="18" charset="-78"/>
              </a:rPr>
              <a:t>شكـــراً</a:t>
            </a:r>
            <a:endParaRPr lang="en-US" sz="3200" dirty="0">
              <a:solidFill>
                <a:schemeClr val="bg1"/>
              </a:solidFill>
              <a:latin typeface="VAG Rounded" panose="020B0500000000000000" pitchFamily="34" charset="0"/>
              <a:ea typeface="GE Dinar Two" pitchFamily="18" charset="-78"/>
              <a:cs typeface="GE Dinar Two" pitchFamily="18" charset="-78"/>
            </a:endParaRPr>
          </a:p>
        </p:txBody>
      </p:sp>
      <p:grpSp>
        <p:nvGrpSpPr>
          <p:cNvPr id="5" name="Group 4"/>
          <p:cNvGrpSpPr/>
          <p:nvPr/>
        </p:nvGrpSpPr>
        <p:grpSpPr>
          <a:xfrm>
            <a:off x="8193544" y="-291782"/>
            <a:ext cx="1245851" cy="1428432"/>
            <a:chOff x="8018058" y="-395785"/>
            <a:chExt cx="1583142" cy="1815152"/>
          </a:xfrm>
        </p:grpSpPr>
        <p:sp>
          <p:nvSpPr>
            <p:cNvPr id="6" name="Rounded Rectangle 5"/>
            <p:cNvSpPr/>
            <p:nvPr/>
          </p:nvSpPr>
          <p:spPr>
            <a:xfrm>
              <a:off x="8018058" y="-395785"/>
              <a:ext cx="1583142" cy="1815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5098" y="142650"/>
              <a:ext cx="719578" cy="999690"/>
            </a:xfrm>
            <a:prstGeom prst="rect">
              <a:avLst/>
            </a:prstGeom>
          </p:spPr>
        </p:pic>
      </p:grpSp>
    </p:spTree>
    <p:extLst>
      <p:ext uri="{BB962C8B-B14F-4D97-AF65-F5344CB8AC3E}">
        <p14:creationId xmlns:p14="http://schemas.microsoft.com/office/powerpoint/2010/main" val="230624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تطويـر الأعمــال</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2"/>
          <p:cNvSpPr/>
          <p:nvPr/>
        </p:nvSpPr>
        <p:spPr>
          <a:xfrm>
            <a:off x="181807" y="1442380"/>
            <a:ext cx="8700967"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برنامج تطوير الأعمال هو خدمة التمويل المشترك التي تقدم للشركات الناشئة الدعم المطلوب من خلال منحة تغطي 50٪ من تكاليف الخدمات او المنتجات التي يحتاجها رائد العمل لبدء، تطوير أو تنمية مشروعه. تخطي المنحة المجالات التالية :</a:t>
            </a:r>
          </a:p>
        </p:txBody>
      </p:sp>
      <p:grpSp>
        <p:nvGrpSpPr>
          <p:cNvPr id="9" name="Group 8">
            <a:extLst>
              <a:ext uri="{FF2B5EF4-FFF2-40B4-BE49-F238E27FC236}">
                <a16:creationId xmlns:a16="http://schemas.microsoft.com/office/drawing/2014/main" id="{9F54DF3E-31CA-4FD6-AF96-5266D8DD2278}"/>
              </a:ext>
            </a:extLst>
          </p:cNvPr>
          <p:cNvGrpSpPr/>
          <p:nvPr/>
        </p:nvGrpSpPr>
        <p:grpSpPr>
          <a:xfrm>
            <a:off x="3030209" y="1998314"/>
            <a:ext cx="1232480" cy="1479832"/>
            <a:chOff x="3991074" y="2149570"/>
            <a:chExt cx="1232480" cy="1479832"/>
          </a:xfrm>
        </p:grpSpPr>
        <p:pic>
          <p:nvPicPr>
            <p:cNvPr id="3078" name="Picture 6" descr="https://image.flaticon.com/icons/png/512/237/23738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971" y="2149570"/>
              <a:ext cx="1012240" cy="101224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991074" y="3167737"/>
              <a:ext cx="12324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الآلات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والمعـدات</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7" name="Group 6">
            <a:extLst>
              <a:ext uri="{FF2B5EF4-FFF2-40B4-BE49-F238E27FC236}">
                <a16:creationId xmlns:a16="http://schemas.microsoft.com/office/drawing/2014/main" id="{B6336683-5923-49F9-B062-795B9160DA12}"/>
              </a:ext>
            </a:extLst>
          </p:cNvPr>
          <p:cNvGrpSpPr/>
          <p:nvPr/>
        </p:nvGrpSpPr>
        <p:grpSpPr>
          <a:xfrm>
            <a:off x="3050715" y="3480311"/>
            <a:ext cx="1232480" cy="1681517"/>
            <a:chOff x="2806314" y="3093623"/>
            <a:chExt cx="1232480" cy="1681517"/>
          </a:xfrm>
        </p:grpSpPr>
        <p:pic>
          <p:nvPicPr>
            <p:cNvPr id="51" name="Picture 16" descr="https://image.flaticon.com/icons/png/512/224/2245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959" y="3093623"/>
              <a:ext cx="1012240" cy="101224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806314" y="4128809"/>
              <a:ext cx="1232480" cy="646331"/>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تكنولوجيا المعلومات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والاتصالات</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6" name="Group 5">
            <a:extLst>
              <a:ext uri="{FF2B5EF4-FFF2-40B4-BE49-F238E27FC236}">
                <a16:creationId xmlns:a16="http://schemas.microsoft.com/office/drawing/2014/main" id="{6D66E848-7CBD-479A-A2AB-79EE33A0A260}"/>
              </a:ext>
            </a:extLst>
          </p:cNvPr>
          <p:cNvGrpSpPr/>
          <p:nvPr/>
        </p:nvGrpSpPr>
        <p:grpSpPr>
          <a:xfrm>
            <a:off x="1224390" y="3492738"/>
            <a:ext cx="1232480" cy="1661766"/>
            <a:chOff x="1438428" y="2543565"/>
            <a:chExt cx="1232480" cy="1661766"/>
          </a:xfrm>
        </p:grpSpPr>
        <p:pic>
          <p:nvPicPr>
            <p:cNvPr id="49" name="Picture 4" descr="Image result for marketing flat ic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1742" y="2543565"/>
              <a:ext cx="1005910" cy="100591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438428" y="3559000"/>
              <a:ext cx="1232480" cy="646331"/>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التسويق والهوية</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التجـارية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5" name="Group 4">
            <a:extLst>
              <a:ext uri="{FF2B5EF4-FFF2-40B4-BE49-F238E27FC236}">
                <a16:creationId xmlns:a16="http://schemas.microsoft.com/office/drawing/2014/main" id="{371D655B-34E6-43AC-A46F-FD1C043AD8EA}"/>
              </a:ext>
            </a:extLst>
          </p:cNvPr>
          <p:cNvGrpSpPr/>
          <p:nvPr/>
        </p:nvGrpSpPr>
        <p:grpSpPr>
          <a:xfrm>
            <a:off x="1245658" y="2011075"/>
            <a:ext cx="1189945" cy="1469236"/>
            <a:chOff x="172282" y="3102187"/>
            <a:chExt cx="1189945" cy="1469236"/>
          </a:xfrm>
        </p:grpSpPr>
        <p:pic>
          <p:nvPicPr>
            <p:cNvPr id="56" name="Picture 55"/>
            <p:cNvPicPr>
              <a:picLocks noChangeAspect="1"/>
            </p:cNvPicPr>
            <p:nvPr/>
          </p:nvPicPr>
          <p:blipFill rotWithShape="1">
            <a:blip r:embed="rId5"/>
            <a:srcRect l="43503" t="37801" r="44099" b="38816"/>
            <a:stretch/>
          </p:blipFill>
          <p:spPr>
            <a:xfrm>
              <a:off x="270751" y="3102187"/>
              <a:ext cx="1009409" cy="995144"/>
            </a:xfrm>
            <a:prstGeom prst="ellipse">
              <a:avLst/>
            </a:prstGeom>
          </p:spPr>
        </p:pic>
        <p:sp>
          <p:nvSpPr>
            <p:cNvPr id="65" name="TextBox 64"/>
            <p:cNvSpPr txBox="1"/>
            <p:nvPr/>
          </p:nvSpPr>
          <p:spPr>
            <a:xfrm>
              <a:off x="172282" y="4109758"/>
              <a:ext cx="1189945"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المحاسبـة</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والتدقيــق</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10" name="Group 9">
            <a:extLst>
              <a:ext uri="{FF2B5EF4-FFF2-40B4-BE49-F238E27FC236}">
                <a16:creationId xmlns:a16="http://schemas.microsoft.com/office/drawing/2014/main" id="{074C6FC9-2C0C-48A4-B9BE-F898DC85F936}"/>
              </a:ext>
            </a:extLst>
          </p:cNvPr>
          <p:cNvGrpSpPr/>
          <p:nvPr/>
        </p:nvGrpSpPr>
        <p:grpSpPr>
          <a:xfrm>
            <a:off x="4824915" y="2011075"/>
            <a:ext cx="1336800" cy="1504175"/>
            <a:chOff x="5093079" y="3084002"/>
            <a:chExt cx="1336800" cy="1504175"/>
          </a:xfrm>
        </p:grpSpPr>
        <p:pic>
          <p:nvPicPr>
            <p:cNvPr id="42" name="Picture 2" descr="https://icon-icons.com/icons2/474/PNG/512/hand-shopping-bag_4687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1462" y="3084002"/>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093079" y="4126512"/>
              <a:ext cx="133680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المشـاركة في</a:t>
              </a:r>
              <a:br>
                <a:rPr lang="ar-BH" dirty="0">
                  <a:latin typeface="GE SS Two Light" panose="020A0503020102020204" pitchFamily="18" charset="-78"/>
                  <a:ea typeface="GE SS Two Light" panose="020A0503020102020204" pitchFamily="18" charset="-78"/>
                  <a:cs typeface="GE SS Two Light" panose="020A0503020102020204" pitchFamily="18" charset="-78"/>
                </a:rPr>
              </a:br>
              <a:r>
                <a:rPr lang="ar-BH" dirty="0">
                  <a:latin typeface="GE SS Two Light" panose="020A0503020102020204" pitchFamily="18" charset="-78"/>
                  <a:ea typeface="GE SS Two Light" panose="020A0503020102020204" pitchFamily="18" charset="-78"/>
                  <a:cs typeface="GE SS Two Light" panose="020A0503020102020204" pitchFamily="18" charset="-78"/>
                </a:rPr>
                <a:t>المعـارض</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11" name="Group 10">
            <a:extLst>
              <a:ext uri="{FF2B5EF4-FFF2-40B4-BE49-F238E27FC236}">
                <a16:creationId xmlns:a16="http://schemas.microsoft.com/office/drawing/2014/main" id="{9E551A9D-492A-4158-B0B9-30C8CECC604A}"/>
              </a:ext>
            </a:extLst>
          </p:cNvPr>
          <p:cNvGrpSpPr/>
          <p:nvPr/>
        </p:nvGrpSpPr>
        <p:grpSpPr>
          <a:xfrm>
            <a:off x="4865720" y="3492738"/>
            <a:ext cx="1232480" cy="1491305"/>
            <a:chOff x="6467979" y="2540929"/>
            <a:chExt cx="1232480" cy="1491305"/>
          </a:xfrm>
        </p:grpSpPr>
        <p:pic>
          <p:nvPicPr>
            <p:cNvPr id="39" name="Picture 8" descr="Image result for brain flat icon"/>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5258" y="2540929"/>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6467979" y="3570569"/>
              <a:ext cx="12324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الخدمـات</a:t>
              </a:r>
            </a:p>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الاستشـارية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12" name="Group 11">
            <a:extLst>
              <a:ext uri="{FF2B5EF4-FFF2-40B4-BE49-F238E27FC236}">
                <a16:creationId xmlns:a16="http://schemas.microsoft.com/office/drawing/2014/main" id="{E02863BA-089F-4A32-97CB-49A1A106EC6C}"/>
              </a:ext>
            </a:extLst>
          </p:cNvPr>
          <p:cNvGrpSpPr/>
          <p:nvPr/>
        </p:nvGrpSpPr>
        <p:grpSpPr>
          <a:xfrm>
            <a:off x="6760199" y="2008823"/>
            <a:ext cx="1146280" cy="1498990"/>
            <a:chOff x="7788170" y="3084002"/>
            <a:chExt cx="1146280" cy="1498990"/>
          </a:xfrm>
        </p:grpSpPr>
        <p:pic>
          <p:nvPicPr>
            <p:cNvPr id="3082" name="Picture 10" descr="Image result for quality fla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9054" y="3084002"/>
              <a:ext cx="994195" cy="99419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7788170" y="4121327"/>
              <a:ext cx="114628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تحسيـن</a:t>
              </a:r>
              <a:br>
                <a:rPr lang="ar-BH" dirty="0">
                  <a:latin typeface="GE SS Two Light" panose="020A0503020102020204" pitchFamily="18" charset="-78"/>
                  <a:ea typeface="GE SS Two Light" panose="020A0503020102020204" pitchFamily="18" charset="-78"/>
                  <a:cs typeface="GE SS Two Light" panose="020A0503020102020204" pitchFamily="18" charset="-78"/>
                </a:rPr>
              </a:br>
              <a:r>
                <a:rPr lang="ar-BH" dirty="0">
                  <a:latin typeface="GE SS Two Light" panose="020A0503020102020204" pitchFamily="18" charset="-78"/>
                  <a:ea typeface="GE SS Two Light" panose="020A0503020102020204" pitchFamily="18" charset="-78"/>
                  <a:cs typeface="GE SS Two Light" panose="020A0503020102020204" pitchFamily="18" charset="-78"/>
                </a:rPr>
                <a:t>الجـودة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20" name="Group 19">
            <a:extLst>
              <a:ext uri="{FF2B5EF4-FFF2-40B4-BE49-F238E27FC236}">
                <a16:creationId xmlns:a16="http://schemas.microsoft.com/office/drawing/2014/main" id="{9D602518-13FD-4F6B-B8A2-891F5B5C7129}"/>
              </a:ext>
            </a:extLst>
          </p:cNvPr>
          <p:cNvGrpSpPr/>
          <p:nvPr/>
        </p:nvGrpSpPr>
        <p:grpSpPr>
          <a:xfrm>
            <a:off x="6664939" y="3484691"/>
            <a:ext cx="1336800" cy="1500188"/>
            <a:chOff x="6891053" y="137579"/>
            <a:chExt cx="1336800" cy="1500188"/>
          </a:xfrm>
        </p:grpSpPr>
        <p:pic>
          <p:nvPicPr>
            <p:cNvPr id="21" name="Picture 20">
              <a:extLst>
                <a:ext uri="{FF2B5EF4-FFF2-40B4-BE49-F238E27FC236}">
                  <a16:creationId xmlns:a16="http://schemas.microsoft.com/office/drawing/2014/main" id="{2F0034AF-1DF4-421B-8170-E8FE52682313}"/>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56533" y="137579"/>
              <a:ext cx="1005840" cy="1005840"/>
            </a:xfrm>
            <a:prstGeom prst="rect">
              <a:avLst/>
            </a:prstGeom>
          </p:spPr>
        </p:pic>
        <p:sp>
          <p:nvSpPr>
            <p:cNvPr id="22" name="TextBox 21">
              <a:extLst>
                <a:ext uri="{FF2B5EF4-FFF2-40B4-BE49-F238E27FC236}">
                  <a16:creationId xmlns:a16="http://schemas.microsoft.com/office/drawing/2014/main" id="{C66D53BC-657F-40F4-9617-0B5F28176910}"/>
                </a:ext>
              </a:extLst>
            </p:cNvPr>
            <p:cNvSpPr txBox="1"/>
            <p:nvPr/>
          </p:nvSpPr>
          <p:spPr>
            <a:xfrm>
              <a:off x="6891053" y="1176102"/>
              <a:ext cx="1336800" cy="461665"/>
            </a:xfrm>
            <a:prstGeom prst="rect">
              <a:avLst/>
            </a:prstGeom>
          </p:spPr>
          <p:txBody>
            <a:bodyPr wrap="square">
              <a:spAutoFit/>
            </a:bodyPr>
            <a:lstStyle>
              <a:defPPr>
                <a:defRPr lang="en-US"/>
              </a:defPPr>
              <a:lvl1pPr algn="ctr">
                <a:defRPr sz="1200" b="1">
                  <a:solidFill>
                    <a:schemeClr val="tx1">
                      <a:lumMod val="75000"/>
                      <a:lumOff val="25000"/>
                    </a:schemeClr>
                  </a:solidFill>
                  <a:latin typeface="Gotham" charset="0"/>
                  <a:ea typeface="Gotham" charset="0"/>
                  <a:cs typeface="Gotham" charset="0"/>
                </a:defRPr>
              </a:lvl1p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الحوسبة السحابية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spTree>
    <p:extLst>
      <p:ext uri="{BB962C8B-B14F-4D97-AF65-F5344CB8AC3E}">
        <p14:creationId xmlns:p14="http://schemas.microsoft.com/office/powerpoint/2010/main" val="180774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3CCB7D65-2038-4AF5-8E19-61964C4C21B6}"/>
              </a:ext>
            </a:extLst>
          </p:cNvPr>
          <p:cNvSpPr txBox="1"/>
          <p:nvPr/>
        </p:nvSpPr>
        <p:spPr>
          <a:xfrm>
            <a:off x="0" y="2139247"/>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برامج دعم المؤسسات</a:t>
            </a:r>
            <a:endParaRPr lang="en-US" dirty="0"/>
          </a:p>
        </p:txBody>
      </p:sp>
    </p:spTree>
    <p:extLst>
      <p:ext uri="{BB962C8B-B14F-4D97-AF65-F5344CB8AC3E}">
        <p14:creationId xmlns:p14="http://schemas.microsoft.com/office/powerpoint/2010/main" val="3379213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9143935"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Isosceles Triangle 4"/>
          <p:cNvSpPr/>
          <p:nvPr/>
        </p:nvSpPr>
        <p:spPr>
          <a:xfrm rot="15978727">
            <a:off x="5539782" y="3166933"/>
            <a:ext cx="262582" cy="2242540"/>
          </a:xfrm>
          <a:prstGeom prst="triangle">
            <a:avLst/>
          </a:prstGeom>
          <a:solidFill>
            <a:schemeClr val="bg1"/>
          </a:solidFill>
          <a:ln w="9525">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90547" y="1502571"/>
            <a:ext cx="6412652" cy="4450808"/>
            <a:chOff x="449844" y="863253"/>
            <a:chExt cx="8308169" cy="5766423"/>
          </a:xfrm>
        </p:grpSpPr>
        <p:sp>
          <p:nvSpPr>
            <p:cNvPr id="7" name="Freeform 9"/>
            <p:cNvSpPr>
              <a:spLocks noChangeAspect="1"/>
            </p:cNvSpPr>
            <p:nvPr/>
          </p:nvSpPr>
          <p:spPr bwMode="gray">
            <a:xfrm>
              <a:off x="3810656" y="2804021"/>
              <a:ext cx="157444" cy="314995"/>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8" name="Freeform 10"/>
            <p:cNvSpPr>
              <a:spLocks noChangeAspect="1"/>
            </p:cNvSpPr>
            <p:nvPr/>
          </p:nvSpPr>
          <p:spPr bwMode="gray">
            <a:xfrm>
              <a:off x="1261280" y="3408607"/>
              <a:ext cx="1846933" cy="1778192"/>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9" name="Freeform 15"/>
            <p:cNvSpPr>
              <a:spLocks noChangeAspect="1"/>
            </p:cNvSpPr>
            <p:nvPr/>
          </p:nvSpPr>
          <p:spPr bwMode="gray">
            <a:xfrm>
              <a:off x="2908384" y="2092745"/>
              <a:ext cx="702440" cy="269271"/>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0" name="Freeform 17"/>
            <p:cNvSpPr>
              <a:spLocks noChangeAspect="1"/>
            </p:cNvSpPr>
            <p:nvPr/>
          </p:nvSpPr>
          <p:spPr bwMode="gray">
            <a:xfrm>
              <a:off x="2321001" y="1777752"/>
              <a:ext cx="290666" cy="213384"/>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1" name="Freeform 22"/>
            <p:cNvSpPr>
              <a:spLocks noChangeAspect="1"/>
            </p:cNvSpPr>
            <p:nvPr/>
          </p:nvSpPr>
          <p:spPr bwMode="gray">
            <a:xfrm>
              <a:off x="4095266" y="2621123"/>
              <a:ext cx="569218" cy="325156"/>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2" name="Freeform 60"/>
            <p:cNvSpPr>
              <a:spLocks noChangeAspect="1"/>
            </p:cNvSpPr>
            <p:nvPr/>
          </p:nvSpPr>
          <p:spPr bwMode="gray">
            <a:xfrm>
              <a:off x="3138492" y="1813315"/>
              <a:ext cx="956774" cy="406445"/>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3" name="Freeform 61"/>
            <p:cNvSpPr>
              <a:spLocks noChangeAspect="1"/>
            </p:cNvSpPr>
            <p:nvPr/>
          </p:nvSpPr>
          <p:spPr bwMode="gray">
            <a:xfrm>
              <a:off x="2793332" y="990267"/>
              <a:ext cx="242222" cy="360719"/>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4" name="Freeform 62"/>
            <p:cNvSpPr>
              <a:spLocks noChangeAspect="1"/>
            </p:cNvSpPr>
            <p:nvPr/>
          </p:nvSpPr>
          <p:spPr bwMode="gray">
            <a:xfrm>
              <a:off x="3065824" y="1188409"/>
              <a:ext cx="139281" cy="147338"/>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5" name="Freeform 69"/>
            <p:cNvSpPr>
              <a:spLocks noChangeAspect="1"/>
            </p:cNvSpPr>
            <p:nvPr/>
          </p:nvSpPr>
          <p:spPr bwMode="gray">
            <a:xfrm>
              <a:off x="1636726" y="1813315"/>
              <a:ext cx="1150550" cy="1011031"/>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6" name="Freeform 70"/>
            <p:cNvSpPr>
              <a:spLocks noChangeAspect="1"/>
            </p:cNvSpPr>
            <p:nvPr/>
          </p:nvSpPr>
          <p:spPr bwMode="gray">
            <a:xfrm>
              <a:off x="2835716" y="2748135"/>
              <a:ext cx="66612" cy="193060"/>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7" name="Freeform 72"/>
            <p:cNvSpPr>
              <a:spLocks noChangeAspect="1"/>
            </p:cNvSpPr>
            <p:nvPr/>
          </p:nvSpPr>
          <p:spPr bwMode="gray">
            <a:xfrm>
              <a:off x="2587443" y="1350987"/>
              <a:ext cx="793275" cy="894174"/>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8" name="Freeform 73"/>
            <p:cNvSpPr>
              <a:spLocks noChangeAspect="1"/>
            </p:cNvSpPr>
            <p:nvPr/>
          </p:nvSpPr>
          <p:spPr bwMode="gray">
            <a:xfrm>
              <a:off x="3883321" y="2890391"/>
              <a:ext cx="581332" cy="574104"/>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19" name="Freeform 74"/>
            <p:cNvSpPr>
              <a:spLocks noChangeAspect="1"/>
            </p:cNvSpPr>
            <p:nvPr/>
          </p:nvSpPr>
          <p:spPr bwMode="gray">
            <a:xfrm>
              <a:off x="4204263" y="3561023"/>
              <a:ext cx="260389" cy="30482"/>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0" name="Freeform 80"/>
            <p:cNvSpPr>
              <a:spLocks noChangeAspect="1"/>
            </p:cNvSpPr>
            <p:nvPr/>
          </p:nvSpPr>
          <p:spPr bwMode="gray">
            <a:xfrm>
              <a:off x="3519992" y="2118146"/>
              <a:ext cx="599498" cy="325156"/>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1" name="Freeform 93"/>
            <p:cNvSpPr>
              <a:spLocks noChangeAspect="1"/>
            </p:cNvSpPr>
            <p:nvPr/>
          </p:nvSpPr>
          <p:spPr bwMode="gray">
            <a:xfrm>
              <a:off x="6075421" y="3098695"/>
              <a:ext cx="1743988" cy="1498763"/>
            </a:xfrm>
            <a:custGeom>
              <a:avLst/>
              <a:gdLst>
                <a:gd name="T0" fmla="*/ 0 w 665"/>
                <a:gd name="T1" fmla="*/ 1 h 567"/>
                <a:gd name="T2" fmla="*/ 0 w 665"/>
                <a:gd name="T3" fmla="*/ 0 h 567"/>
                <a:gd name="T4" fmla="*/ 0 w 665"/>
                <a:gd name="T5" fmla="*/ 1 h 567"/>
                <a:gd name="T6" fmla="*/ 0 w 665"/>
                <a:gd name="T7" fmla="*/ 1 h 567"/>
                <a:gd name="T8" fmla="*/ 0 w 665"/>
                <a:gd name="T9" fmla="*/ 1 h 567"/>
                <a:gd name="T10" fmla="*/ 0 w 665"/>
                <a:gd name="T11" fmla="*/ 1 h 567"/>
                <a:gd name="T12" fmla="*/ 0 w 665"/>
                <a:gd name="T13" fmla="*/ 1 h 567"/>
                <a:gd name="T14" fmla="*/ 0 w 665"/>
                <a:gd name="T15" fmla="*/ 1 h 567"/>
                <a:gd name="T16" fmla="*/ 0 w 665"/>
                <a:gd name="T17" fmla="*/ 1 h 567"/>
                <a:gd name="T18" fmla="*/ 0 w 665"/>
                <a:gd name="T19" fmla="*/ 1 h 567"/>
                <a:gd name="T20" fmla="*/ 0 w 665"/>
                <a:gd name="T21" fmla="*/ 1 h 567"/>
                <a:gd name="T22" fmla="*/ 0 w 665"/>
                <a:gd name="T23" fmla="*/ 1 h 567"/>
                <a:gd name="T24" fmla="*/ 0 w 665"/>
                <a:gd name="T25" fmla="*/ 1 h 567"/>
                <a:gd name="T26" fmla="*/ 0 w 665"/>
                <a:gd name="T27" fmla="*/ 1 h 567"/>
                <a:gd name="T28" fmla="*/ 0 w 665"/>
                <a:gd name="T29" fmla="*/ 1 h 567"/>
                <a:gd name="T30" fmla="*/ 0 w 665"/>
                <a:gd name="T31" fmla="*/ 1 h 567"/>
                <a:gd name="T32" fmla="*/ 0 w 665"/>
                <a:gd name="T33" fmla="*/ 1 h 567"/>
                <a:gd name="T34" fmla="*/ 0 w 665"/>
                <a:gd name="T35" fmla="*/ 1 h 567"/>
                <a:gd name="T36" fmla="*/ 0 w 665"/>
                <a:gd name="T37" fmla="*/ 1 h 567"/>
                <a:gd name="T38" fmla="*/ 0 w 665"/>
                <a:gd name="T39" fmla="*/ 1 h 567"/>
                <a:gd name="T40" fmla="*/ 0 w 665"/>
                <a:gd name="T41" fmla="*/ 1 h 567"/>
                <a:gd name="T42" fmla="*/ 0 w 665"/>
                <a:gd name="T43" fmla="*/ 1 h 567"/>
                <a:gd name="T44" fmla="*/ 0 w 665"/>
                <a:gd name="T45" fmla="*/ 1 h 567"/>
                <a:gd name="T46" fmla="*/ 0 w 665"/>
                <a:gd name="T47" fmla="*/ 1 h 567"/>
                <a:gd name="T48" fmla="*/ 0 w 665"/>
                <a:gd name="T49" fmla="*/ 1 h 567"/>
                <a:gd name="T50" fmla="*/ 0 w 665"/>
                <a:gd name="T51" fmla="*/ 1 h 567"/>
                <a:gd name="T52" fmla="*/ 0 w 665"/>
                <a:gd name="T53" fmla="*/ 1 h 567"/>
                <a:gd name="T54" fmla="*/ 0 w 665"/>
                <a:gd name="T55" fmla="*/ 1 h 567"/>
                <a:gd name="T56" fmla="*/ 0 w 665"/>
                <a:gd name="T57" fmla="*/ 1 h 567"/>
                <a:gd name="T58" fmla="*/ 0 w 665"/>
                <a:gd name="T59" fmla="*/ 1 h 567"/>
                <a:gd name="T60" fmla="*/ 0 w 665"/>
                <a:gd name="T61" fmla="*/ 1 h 567"/>
                <a:gd name="T62" fmla="*/ 0 w 665"/>
                <a:gd name="T63" fmla="*/ 1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2" name="Freeform 94"/>
            <p:cNvSpPr>
              <a:spLocks noChangeAspect="1"/>
            </p:cNvSpPr>
            <p:nvPr/>
          </p:nvSpPr>
          <p:spPr bwMode="gray">
            <a:xfrm>
              <a:off x="5578870" y="3373044"/>
              <a:ext cx="908328" cy="838291"/>
            </a:xfrm>
            <a:custGeom>
              <a:avLst/>
              <a:gdLst>
                <a:gd name="T0" fmla="*/ 0 w 345"/>
                <a:gd name="T1" fmla="*/ 1 h 315"/>
                <a:gd name="T2" fmla="*/ 0 w 345"/>
                <a:gd name="T3" fmla="*/ 1 h 315"/>
                <a:gd name="T4" fmla="*/ 0 w 345"/>
                <a:gd name="T5" fmla="*/ 1 h 315"/>
                <a:gd name="T6" fmla="*/ 0 w 345"/>
                <a:gd name="T7" fmla="*/ 1 h 315"/>
                <a:gd name="T8" fmla="*/ 0 w 345"/>
                <a:gd name="T9" fmla="*/ 1 h 315"/>
                <a:gd name="T10" fmla="*/ 0 w 345"/>
                <a:gd name="T11" fmla="*/ 1 h 315"/>
                <a:gd name="T12" fmla="*/ 0 w 345"/>
                <a:gd name="T13" fmla="*/ 1 h 315"/>
                <a:gd name="T14" fmla="*/ 0 w 345"/>
                <a:gd name="T15" fmla="*/ 1 h 315"/>
                <a:gd name="T16" fmla="*/ 0 w 345"/>
                <a:gd name="T17" fmla="*/ 1 h 315"/>
                <a:gd name="T18" fmla="*/ 0 w 345"/>
                <a:gd name="T19" fmla="*/ 1 h 315"/>
                <a:gd name="T20" fmla="*/ 0 w 345"/>
                <a:gd name="T21" fmla="*/ 1 h 315"/>
                <a:gd name="T22" fmla="*/ 0 w 345"/>
                <a:gd name="T23" fmla="*/ 1 h 315"/>
                <a:gd name="T24" fmla="*/ 0 w 345"/>
                <a:gd name="T25" fmla="*/ 0 h 315"/>
                <a:gd name="T26" fmla="*/ 0 w 345"/>
                <a:gd name="T27" fmla="*/ 1 h 315"/>
                <a:gd name="T28" fmla="*/ 0 w 345"/>
                <a:gd name="T29" fmla="*/ 1 h 315"/>
                <a:gd name="T30" fmla="*/ 0 w 345"/>
                <a:gd name="T31" fmla="*/ 1 h 315"/>
                <a:gd name="T32" fmla="*/ 0 w 345"/>
                <a:gd name="T33" fmla="*/ 1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3" name="Freeform 95"/>
            <p:cNvSpPr>
              <a:spLocks noChangeAspect="1"/>
            </p:cNvSpPr>
            <p:nvPr/>
          </p:nvSpPr>
          <p:spPr bwMode="gray">
            <a:xfrm>
              <a:off x="2660107" y="2290886"/>
              <a:ext cx="1077882" cy="1016109"/>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4" name="Freeform 96"/>
            <p:cNvSpPr>
              <a:spLocks noChangeAspect="1"/>
            </p:cNvSpPr>
            <p:nvPr/>
          </p:nvSpPr>
          <p:spPr bwMode="gray">
            <a:xfrm>
              <a:off x="2799383" y="2946279"/>
              <a:ext cx="139281" cy="243867"/>
            </a:xfrm>
            <a:custGeom>
              <a:avLst/>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5" name="Freeform 97"/>
            <p:cNvSpPr>
              <a:spLocks noChangeAspect="1"/>
            </p:cNvSpPr>
            <p:nvPr/>
          </p:nvSpPr>
          <p:spPr bwMode="gray">
            <a:xfrm>
              <a:off x="3192994" y="3266351"/>
              <a:ext cx="290666" cy="157500"/>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6" name="Freeform 105"/>
            <p:cNvSpPr>
              <a:spLocks noChangeAspect="1"/>
            </p:cNvSpPr>
            <p:nvPr/>
          </p:nvSpPr>
          <p:spPr bwMode="gray">
            <a:xfrm>
              <a:off x="2569274" y="1935247"/>
              <a:ext cx="48444" cy="81289"/>
            </a:xfrm>
            <a:custGeom>
              <a:avLst/>
              <a:gdLst>
                <a:gd name="T0" fmla="*/ 0 w 17"/>
                <a:gd name="T1" fmla="*/ 1 h 30"/>
                <a:gd name="T2" fmla="*/ 0 w 17"/>
                <a:gd name="T3" fmla="*/ 0 h 30"/>
                <a:gd name="T4" fmla="*/ 0 w 17"/>
                <a:gd name="T5" fmla="*/ 1 h 30"/>
                <a:gd name="T6" fmla="*/ 0 w 17"/>
                <a:gd name="T7" fmla="*/ 1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7" name="Freeform 110"/>
            <p:cNvSpPr>
              <a:spLocks noChangeAspect="1"/>
            </p:cNvSpPr>
            <p:nvPr/>
          </p:nvSpPr>
          <p:spPr bwMode="gray">
            <a:xfrm>
              <a:off x="6802083" y="4622861"/>
              <a:ext cx="696388" cy="792565"/>
            </a:xfrm>
            <a:custGeom>
              <a:avLst/>
              <a:gdLst>
                <a:gd name="T0" fmla="*/ 0 w 266"/>
                <a:gd name="T1" fmla="*/ 1 h 300"/>
                <a:gd name="T2" fmla="*/ 0 w 266"/>
                <a:gd name="T3" fmla="*/ 1 h 300"/>
                <a:gd name="T4" fmla="*/ 0 w 266"/>
                <a:gd name="T5" fmla="*/ 1 h 300"/>
                <a:gd name="T6" fmla="*/ 0 w 266"/>
                <a:gd name="T7" fmla="*/ 1 h 300"/>
                <a:gd name="T8" fmla="*/ 0 w 266"/>
                <a:gd name="T9" fmla="*/ 1 h 300"/>
                <a:gd name="T10" fmla="*/ 0 w 266"/>
                <a:gd name="T11" fmla="*/ 1 h 300"/>
                <a:gd name="T12" fmla="*/ 0 w 266"/>
                <a:gd name="T13" fmla="*/ 1 h 300"/>
                <a:gd name="T14" fmla="*/ 0 w 266"/>
                <a:gd name="T15" fmla="*/ 1 h 300"/>
                <a:gd name="T16" fmla="*/ 0 w 266"/>
                <a:gd name="T17" fmla="*/ 0 h 300"/>
                <a:gd name="T18" fmla="*/ 0 w 266"/>
                <a:gd name="T19" fmla="*/ 1 h 300"/>
                <a:gd name="T20" fmla="*/ 0 w 266"/>
                <a:gd name="T21" fmla="*/ 1 h 300"/>
                <a:gd name="T22" fmla="*/ 0 w 266"/>
                <a:gd name="T23" fmla="*/ 1 h 300"/>
                <a:gd name="T24" fmla="*/ 0 w 266"/>
                <a:gd name="T25" fmla="*/ 1 h 300"/>
                <a:gd name="T26" fmla="*/ 0 w 266"/>
                <a:gd name="T27" fmla="*/ 1 h 300"/>
                <a:gd name="T28" fmla="*/ 0 w 266"/>
                <a:gd name="T29" fmla="*/ 1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8" name="Freeform 112"/>
            <p:cNvSpPr>
              <a:spLocks noChangeAspect="1"/>
            </p:cNvSpPr>
            <p:nvPr/>
          </p:nvSpPr>
          <p:spPr bwMode="gray">
            <a:xfrm>
              <a:off x="2381553" y="1564370"/>
              <a:ext cx="314885" cy="294673"/>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29" name="Freeform 130"/>
            <p:cNvSpPr>
              <a:spLocks noChangeAspect="1"/>
            </p:cNvSpPr>
            <p:nvPr/>
          </p:nvSpPr>
          <p:spPr bwMode="gray">
            <a:xfrm>
              <a:off x="3338326" y="1361149"/>
              <a:ext cx="914386" cy="696037"/>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0" name="Freeform 131"/>
            <p:cNvSpPr>
              <a:spLocks noChangeAspect="1"/>
            </p:cNvSpPr>
            <p:nvPr/>
          </p:nvSpPr>
          <p:spPr bwMode="gray">
            <a:xfrm>
              <a:off x="1206784" y="2890391"/>
              <a:ext cx="290666" cy="508055"/>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1" name="Freeform 132"/>
            <p:cNvSpPr>
              <a:spLocks noChangeAspect="1"/>
            </p:cNvSpPr>
            <p:nvPr/>
          </p:nvSpPr>
          <p:spPr bwMode="gray">
            <a:xfrm>
              <a:off x="3883321" y="2158791"/>
              <a:ext cx="878053" cy="513139"/>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2" name="Freeform 133"/>
            <p:cNvSpPr>
              <a:spLocks noChangeAspect="1"/>
            </p:cNvSpPr>
            <p:nvPr/>
          </p:nvSpPr>
          <p:spPr bwMode="gray">
            <a:xfrm>
              <a:off x="5227647" y="3896337"/>
              <a:ext cx="1901434" cy="1605455"/>
            </a:xfrm>
            <a:custGeom>
              <a:avLst/>
              <a:gdLst>
                <a:gd name="T0" fmla="*/ 0 w 731"/>
                <a:gd name="T1" fmla="*/ 1 h 607"/>
                <a:gd name="T2" fmla="*/ 0 w 731"/>
                <a:gd name="T3" fmla="*/ 1 h 607"/>
                <a:gd name="T4" fmla="*/ 0 w 731"/>
                <a:gd name="T5" fmla="*/ 1 h 607"/>
                <a:gd name="T6" fmla="*/ 0 w 731"/>
                <a:gd name="T7" fmla="*/ 1 h 607"/>
                <a:gd name="T8" fmla="*/ 0 w 731"/>
                <a:gd name="T9" fmla="*/ 1 h 607"/>
                <a:gd name="T10" fmla="*/ 0 w 731"/>
                <a:gd name="T11" fmla="*/ 1 h 607"/>
                <a:gd name="T12" fmla="*/ 0 w 731"/>
                <a:gd name="T13" fmla="*/ 0 h 607"/>
                <a:gd name="T14" fmla="*/ 0 w 731"/>
                <a:gd name="T15" fmla="*/ 1 h 607"/>
                <a:gd name="T16" fmla="*/ 0 w 731"/>
                <a:gd name="T17" fmla="*/ 1 h 607"/>
                <a:gd name="T18" fmla="*/ 0 w 731"/>
                <a:gd name="T19" fmla="*/ 1 h 607"/>
                <a:gd name="T20" fmla="*/ 0 w 731"/>
                <a:gd name="T21" fmla="*/ 1 h 607"/>
                <a:gd name="T22" fmla="*/ 0 w 731"/>
                <a:gd name="T23" fmla="*/ 1 h 607"/>
                <a:gd name="T24" fmla="*/ 0 w 731"/>
                <a:gd name="T25" fmla="*/ 1 h 607"/>
                <a:gd name="T26" fmla="*/ 0 w 731"/>
                <a:gd name="T27" fmla="*/ 1 h 607"/>
                <a:gd name="T28" fmla="*/ 0 w 731"/>
                <a:gd name="T29" fmla="*/ 1 h 607"/>
                <a:gd name="T30" fmla="*/ 0 w 731"/>
                <a:gd name="T31" fmla="*/ 1 h 607"/>
                <a:gd name="T32" fmla="*/ 0 w 731"/>
                <a:gd name="T33" fmla="*/ 1 h 607"/>
                <a:gd name="T34" fmla="*/ 0 w 731"/>
                <a:gd name="T35" fmla="*/ 1 h 607"/>
                <a:gd name="T36" fmla="*/ 0 w 731"/>
                <a:gd name="T37" fmla="*/ 1 h 607"/>
                <a:gd name="T38" fmla="*/ 0 w 731"/>
                <a:gd name="T39" fmla="*/ 1 h 607"/>
                <a:gd name="T40" fmla="*/ 0 w 731"/>
                <a:gd name="T41" fmla="*/ 1 h 607"/>
                <a:gd name="T42" fmla="*/ 0 w 731"/>
                <a:gd name="T43" fmla="*/ 1 h 607"/>
                <a:gd name="T44" fmla="*/ 0 w 731"/>
                <a:gd name="T45" fmla="*/ 1 h 607"/>
                <a:gd name="T46" fmla="*/ 0 w 731"/>
                <a:gd name="T47" fmla="*/ 1 h 607"/>
                <a:gd name="T48" fmla="*/ 0 w 731"/>
                <a:gd name="T49" fmla="*/ 1 h 607"/>
                <a:gd name="T50" fmla="*/ 0 w 731"/>
                <a:gd name="T51" fmla="*/ 1 h 607"/>
                <a:gd name="T52" fmla="*/ 0 w 731"/>
                <a:gd name="T53" fmla="*/ 1 h 607"/>
                <a:gd name="T54" fmla="*/ 0 w 731"/>
                <a:gd name="T55" fmla="*/ 1 h 607"/>
                <a:gd name="T56" fmla="*/ 0 w 731"/>
                <a:gd name="T57" fmla="*/ 1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3" name="Freeform 147"/>
            <p:cNvSpPr>
              <a:spLocks noChangeAspect="1"/>
            </p:cNvSpPr>
            <p:nvPr/>
          </p:nvSpPr>
          <p:spPr bwMode="gray">
            <a:xfrm>
              <a:off x="1218896" y="2687169"/>
              <a:ext cx="1132386" cy="812885"/>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4" name="Freeform 153"/>
            <p:cNvSpPr>
              <a:spLocks noChangeAspect="1"/>
            </p:cNvSpPr>
            <p:nvPr/>
          </p:nvSpPr>
          <p:spPr bwMode="gray">
            <a:xfrm>
              <a:off x="2587443" y="2224841"/>
              <a:ext cx="411774" cy="203222"/>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5" name="Freeform 154"/>
            <p:cNvSpPr>
              <a:spLocks noChangeAspect="1"/>
            </p:cNvSpPr>
            <p:nvPr/>
          </p:nvSpPr>
          <p:spPr bwMode="gray">
            <a:xfrm>
              <a:off x="5282144" y="3383206"/>
              <a:ext cx="647944" cy="497893"/>
            </a:xfrm>
            <a:custGeom>
              <a:avLst/>
              <a:gdLst>
                <a:gd name="T0" fmla="*/ 0 w 247"/>
                <a:gd name="T1" fmla="*/ 1 h 189"/>
                <a:gd name="T2" fmla="*/ 0 w 247"/>
                <a:gd name="T3" fmla="*/ 1 h 189"/>
                <a:gd name="T4" fmla="*/ 0 w 247"/>
                <a:gd name="T5" fmla="*/ 1 h 189"/>
                <a:gd name="T6" fmla="*/ 0 w 247"/>
                <a:gd name="T7" fmla="*/ 1 h 189"/>
                <a:gd name="T8" fmla="*/ 0 w 247"/>
                <a:gd name="T9" fmla="*/ 1 h 189"/>
                <a:gd name="T10" fmla="*/ 0 w 247"/>
                <a:gd name="T11" fmla="*/ 1 h 189"/>
                <a:gd name="T12" fmla="*/ 0 w 247"/>
                <a:gd name="T13" fmla="*/ 0 h 189"/>
                <a:gd name="T14" fmla="*/ 0 w 247"/>
                <a:gd name="T15" fmla="*/ 1 h 189"/>
                <a:gd name="T16" fmla="*/ 0 w 247"/>
                <a:gd name="T17" fmla="*/ 1 h 189"/>
                <a:gd name="T18" fmla="*/ 0 w 247"/>
                <a:gd name="T19" fmla="*/ 1 h 189"/>
                <a:gd name="T20" fmla="*/ 0 w 247"/>
                <a:gd name="T21" fmla="*/ 1 h 189"/>
                <a:gd name="T22" fmla="*/ 0 w 247"/>
                <a:gd name="T23" fmla="*/ 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6" name="Freeform 157"/>
            <p:cNvSpPr>
              <a:spLocks noChangeAspect="1"/>
            </p:cNvSpPr>
            <p:nvPr/>
          </p:nvSpPr>
          <p:spPr bwMode="gray">
            <a:xfrm>
              <a:off x="6705195" y="4506005"/>
              <a:ext cx="478386" cy="325156"/>
            </a:xfrm>
            <a:custGeom>
              <a:avLst/>
              <a:gdLst>
                <a:gd name="T0" fmla="*/ 0 w 181"/>
                <a:gd name="T1" fmla="*/ 1 h 124"/>
                <a:gd name="T2" fmla="*/ 0 w 181"/>
                <a:gd name="T3" fmla="*/ 1 h 124"/>
                <a:gd name="T4" fmla="*/ 0 w 181"/>
                <a:gd name="T5" fmla="*/ 1 h 124"/>
                <a:gd name="T6" fmla="*/ 0 w 181"/>
                <a:gd name="T7" fmla="*/ 1 h 124"/>
                <a:gd name="T8" fmla="*/ 0 w 181"/>
                <a:gd name="T9" fmla="*/ 0 h 124"/>
                <a:gd name="T10" fmla="*/ 0 w 181"/>
                <a:gd name="T11" fmla="*/ 1 h 124"/>
                <a:gd name="T12" fmla="*/ 0 w 181"/>
                <a:gd name="T13" fmla="*/ 1 h 124"/>
                <a:gd name="T14" fmla="*/ 0 w 181"/>
                <a:gd name="T15" fmla="*/ 1 h 124"/>
                <a:gd name="T16" fmla="*/ 0 w 181"/>
                <a:gd name="T17" fmla="*/ 1 h 124"/>
                <a:gd name="T18" fmla="*/ 0 w 181"/>
                <a:gd name="T19" fmla="*/ 1 h 124"/>
                <a:gd name="T20" fmla="*/ 0 w 181"/>
                <a:gd name="T21" fmla="*/ 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7" name="Freeform 158"/>
            <p:cNvSpPr>
              <a:spLocks noChangeAspect="1"/>
            </p:cNvSpPr>
            <p:nvPr/>
          </p:nvSpPr>
          <p:spPr bwMode="gray">
            <a:xfrm>
              <a:off x="2720663" y="3398445"/>
              <a:ext cx="369389" cy="690956"/>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8" name="Freeform 159"/>
            <p:cNvSpPr>
              <a:spLocks noChangeAspect="1"/>
            </p:cNvSpPr>
            <p:nvPr/>
          </p:nvSpPr>
          <p:spPr bwMode="gray">
            <a:xfrm>
              <a:off x="4440431" y="2875151"/>
              <a:ext cx="248278" cy="198141"/>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39" name="Freeform 160"/>
            <p:cNvSpPr>
              <a:spLocks noChangeAspect="1"/>
            </p:cNvSpPr>
            <p:nvPr/>
          </p:nvSpPr>
          <p:spPr bwMode="gray">
            <a:xfrm>
              <a:off x="4464652" y="2859909"/>
              <a:ext cx="1677380" cy="645230"/>
            </a:xfrm>
            <a:custGeom>
              <a:avLst/>
              <a:gdLst>
                <a:gd name="T0" fmla="*/ 0 w 638"/>
                <a:gd name="T1" fmla="*/ 1 h 247"/>
                <a:gd name="T2" fmla="*/ 0 w 638"/>
                <a:gd name="T3" fmla="*/ 1 h 247"/>
                <a:gd name="T4" fmla="*/ 0 w 638"/>
                <a:gd name="T5" fmla="*/ 1 h 247"/>
                <a:gd name="T6" fmla="*/ 0 w 638"/>
                <a:gd name="T7" fmla="*/ 1 h 247"/>
                <a:gd name="T8" fmla="*/ 0 w 638"/>
                <a:gd name="T9" fmla="*/ 1 h 247"/>
                <a:gd name="T10" fmla="*/ 0 w 638"/>
                <a:gd name="T11" fmla="*/ 1 h 247"/>
                <a:gd name="T12" fmla="*/ 0 w 638"/>
                <a:gd name="T13" fmla="*/ 1 h 247"/>
                <a:gd name="T14" fmla="*/ 0 w 638"/>
                <a:gd name="T15" fmla="*/ 1 h 247"/>
                <a:gd name="T16" fmla="*/ 0 w 638"/>
                <a:gd name="T17" fmla="*/ 1 h 247"/>
                <a:gd name="T18" fmla="*/ 0 w 638"/>
                <a:gd name="T19" fmla="*/ 1 h 247"/>
                <a:gd name="T20" fmla="*/ 0 w 638"/>
                <a:gd name="T21" fmla="*/ 1 h 247"/>
                <a:gd name="T22" fmla="*/ 0 w 638"/>
                <a:gd name="T23" fmla="*/ 1 h 247"/>
                <a:gd name="T24" fmla="*/ 0 w 638"/>
                <a:gd name="T25" fmla="*/ 1 h 247"/>
                <a:gd name="T26" fmla="*/ 0 w 638"/>
                <a:gd name="T27" fmla="*/ 1 h 247"/>
                <a:gd name="T28" fmla="*/ 0 w 638"/>
                <a:gd name="T29" fmla="*/ 1 h 247"/>
                <a:gd name="T30" fmla="*/ 0 w 638"/>
                <a:gd name="T31" fmla="*/ 1 h 247"/>
                <a:gd name="T32" fmla="*/ 0 w 638"/>
                <a:gd name="T33" fmla="*/ 1 h 247"/>
                <a:gd name="T34" fmla="*/ 0 w 638"/>
                <a:gd name="T35" fmla="*/ 1 h 247"/>
                <a:gd name="T36" fmla="*/ 0 w 638"/>
                <a:gd name="T37" fmla="*/ 1 h 247"/>
                <a:gd name="T38" fmla="*/ 0 w 638"/>
                <a:gd name="T39" fmla="*/ 1 h 247"/>
                <a:gd name="T40" fmla="*/ 0 w 638"/>
                <a:gd name="T41" fmla="*/ 1 h 247"/>
                <a:gd name="T42" fmla="*/ 0 w 638"/>
                <a:gd name="T43" fmla="*/ 0 h 247"/>
                <a:gd name="T44" fmla="*/ 0 w 638"/>
                <a:gd name="T45" fmla="*/ 1 h 247"/>
                <a:gd name="T46" fmla="*/ 0 w 638"/>
                <a:gd name="T47" fmla="*/ 1 h 247"/>
                <a:gd name="T48" fmla="*/ 0 w 638"/>
                <a:gd name="T49" fmla="*/ 1 h 247"/>
                <a:gd name="T50" fmla="*/ 0 w 638"/>
                <a:gd name="T51" fmla="*/ 1 h 247"/>
                <a:gd name="T52" fmla="*/ 0 w 638"/>
                <a:gd name="T53" fmla="*/ 1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0" name="Freeform 161"/>
            <p:cNvSpPr>
              <a:spLocks noChangeAspect="1"/>
            </p:cNvSpPr>
            <p:nvPr/>
          </p:nvSpPr>
          <p:spPr bwMode="gray">
            <a:xfrm>
              <a:off x="1140171" y="1325581"/>
              <a:ext cx="357278" cy="436927"/>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1" name="Freeform 162"/>
            <p:cNvSpPr>
              <a:spLocks noChangeAspect="1"/>
            </p:cNvSpPr>
            <p:nvPr/>
          </p:nvSpPr>
          <p:spPr bwMode="gray">
            <a:xfrm>
              <a:off x="1315784" y="1284937"/>
              <a:ext cx="248278" cy="182898"/>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2" name="Freeform 164"/>
            <p:cNvSpPr>
              <a:spLocks noChangeAspect="1"/>
            </p:cNvSpPr>
            <p:nvPr/>
          </p:nvSpPr>
          <p:spPr bwMode="gray">
            <a:xfrm>
              <a:off x="1503501" y="863253"/>
              <a:ext cx="708496" cy="1092320"/>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3" name="Freeform 177"/>
            <p:cNvSpPr>
              <a:spLocks noChangeAspect="1"/>
            </p:cNvSpPr>
            <p:nvPr/>
          </p:nvSpPr>
          <p:spPr bwMode="gray">
            <a:xfrm>
              <a:off x="6020919" y="5186798"/>
              <a:ext cx="871996" cy="594425"/>
            </a:xfrm>
            <a:custGeom>
              <a:avLst/>
              <a:gdLst>
                <a:gd name="T0" fmla="*/ 0 w 334"/>
                <a:gd name="T1" fmla="*/ 1 h 224"/>
                <a:gd name="T2" fmla="*/ 0 w 334"/>
                <a:gd name="T3" fmla="*/ 1 h 224"/>
                <a:gd name="T4" fmla="*/ 0 w 334"/>
                <a:gd name="T5" fmla="*/ 1 h 224"/>
                <a:gd name="T6" fmla="*/ 0 w 334"/>
                <a:gd name="T7" fmla="*/ 1 h 224"/>
                <a:gd name="T8" fmla="*/ 0 w 334"/>
                <a:gd name="T9" fmla="*/ 1 h 224"/>
                <a:gd name="T10" fmla="*/ 0 w 334"/>
                <a:gd name="T11" fmla="*/ 0 h 224"/>
                <a:gd name="T12" fmla="*/ 0 w 334"/>
                <a:gd name="T13" fmla="*/ 1 h 224"/>
                <a:gd name="T14" fmla="*/ 0 w 334"/>
                <a:gd name="T15" fmla="*/ 1 h 224"/>
                <a:gd name="T16" fmla="*/ 0 w 334"/>
                <a:gd name="T17" fmla="*/ 1 h 224"/>
                <a:gd name="T18" fmla="*/ 0 w 334"/>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4" name="Freeform 178"/>
            <p:cNvSpPr>
              <a:spLocks noChangeAspect="1"/>
            </p:cNvSpPr>
            <p:nvPr/>
          </p:nvSpPr>
          <p:spPr bwMode="gray">
            <a:xfrm>
              <a:off x="5936143" y="5344296"/>
              <a:ext cx="345166" cy="436927"/>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5" name="Freeform 179"/>
            <p:cNvSpPr>
              <a:spLocks noChangeAspect="1"/>
            </p:cNvSpPr>
            <p:nvPr/>
          </p:nvSpPr>
          <p:spPr bwMode="gray">
            <a:xfrm>
              <a:off x="3301994" y="2306131"/>
              <a:ext cx="841721" cy="680794"/>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6" name="Freeform 186"/>
            <p:cNvSpPr>
              <a:spLocks noChangeAspect="1"/>
            </p:cNvSpPr>
            <p:nvPr/>
          </p:nvSpPr>
          <p:spPr bwMode="gray">
            <a:xfrm>
              <a:off x="3277770" y="4760033"/>
              <a:ext cx="974940" cy="1503841"/>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7" name="Freeform 189"/>
            <p:cNvSpPr>
              <a:spLocks noChangeAspect="1"/>
            </p:cNvSpPr>
            <p:nvPr/>
          </p:nvSpPr>
          <p:spPr bwMode="gray">
            <a:xfrm>
              <a:off x="5003591" y="3545784"/>
              <a:ext cx="224057" cy="101609"/>
            </a:xfrm>
            <a:custGeom>
              <a:avLst/>
              <a:gdLst>
                <a:gd name="T0" fmla="*/ 0 w 82"/>
                <a:gd name="T1" fmla="*/ 0 h 43"/>
                <a:gd name="T2" fmla="*/ 0 w 82"/>
                <a:gd name="T3" fmla="*/ 0 h 43"/>
                <a:gd name="T4" fmla="*/ 0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8" name="Freeform 192"/>
            <p:cNvSpPr>
              <a:spLocks noChangeAspect="1"/>
            </p:cNvSpPr>
            <p:nvPr/>
          </p:nvSpPr>
          <p:spPr bwMode="gray">
            <a:xfrm>
              <a:off x="5064147" y="5278250"/>
              <a:ext cx="1374603" cy="1351426"/>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49" name="Freeform 195"/>
            <p:cNvSpPr>
              <a:spLocks noChangeAspect="1"/>
            </p:cNvSpPr>
            <p:nvPr/>
          </p:nvSpPr>
          <p:spPr bwMode="gray">
            <a:xfrm>
              <a:off x="528564" y="5684691"/>
              <a:ext cx="278553" cy="60965"/>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0" name="Freeform 198"/>
            <p:cNvSpPr>
              <a:spLocks noChangeAspect="1"/>
            </p:cNvSpPr>
            <p:nvPr/>
          </p:nvSpPr>
          <p:spPr bwMode="gray">
            <a:xfrm>
              <a:off x="6135975" y="4191010"/>
              <a:ext cx="175613" cy="50807"/>
            </a:xfrm>
            <a:custGeom>
              <a:avLst/>
              <a:gdLst>
                <a:gd name="T0" fmla="*/ 0 w 64"/>
                <a:gd name="T1" fmla="*/ 0 h 17"/>
                <a:gd name="T2" fmla="*/ 0 w 64"/>
                <a:gd name="T3" fmla="*/ 1 h 17"/>
                <a:gd name="T4" fmla="*/ 0 w 64"/>
                <a:gd name="T5" fmla="*/ 1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1" name="Freeform 199"/>
            <p:cNvSpPr>
              <a:spLocks noChangeAspect="1"/>
            </p:cNvSpPr>
            <p:nvPr/>
          </p:nvSpPr>
          <p:spPr bwMode="gray">
            <a:xfrm>
              <a:off x="5154982" y="3804890"/>
              <a:ext cx="139281" cy="381042"/>
            </a:xfrm>
            <a:custGeom>
              <a:avLst/>
              <a:gdLst>
                <a:gd name="T0" fmla="*/ 0 w 55"/>
                <a:gd name="T1" fmla="*/ 1 h 147"/>
                <a:gd name="T2" fmla="*/ 0 w 55"/>
                <a:gd name="T3" fmla="*/ 1 h 147"/>
                <a:gd name="T4" fmla="*/ 0 w 55"/>
                <a:gd name="T5" fmla="*/ 1 h 147"/>
                <a:gd name="T6" fmla="*/ 0 w 55"/>
                <a:gd name="T7" fmla="*/ 1 h 147"/>
                <a:gd name="T8" fmla="*/ 0 w 55"/>
                <a:gd name="T9" fmla="*/ 1 h 147"/>
                <a:gd name="T10" fmla="*/ 0 w 55"/>
                <a:gd name="T11" fmla="*/ 1 h 147"/>
                <a:gd name="T12" fmla="*/ 0 w 55"/>
                <a:gd name="T13" fmla="*/ 1 h 147"/>
                <a:gd name="T14" fmla="*/ 0 w 55"/>
                <a:gd name="T15" fmla="*/ 0 h 147"/>
                <a:gd name="T16" fmla="*/ 0 w 55"/>
                <a:gd name="T17" fmla="*/ 1 h 147"/>
                <a:gd name="T18" fmla="*/ 0 w 55"/>
                <a:gd name="T19" fmla="*/ 1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2" name="Freeform 201"/>
            <p:cNvSpPr>
              <a:spLocks noChangeAspect="1"/>
            </p:cNvSpPr>
            <p:nvPr/>
          </p:nvSpPr>
          <p:spPr bwMode="gray">
            <a:xfrm>
              <a:off x="5227647" y="3784567"/>
              <a:ext cx="399666" cy="426765"/>
            </a:xfrm>
            <a:custGeom>
              <a:avLst/>
              <a:gdLst>
                <a:gd name="T0" fmla="*/ 0 w 152"/>
                <a:gd name="T1" fmla="*/ 1 h 162"/>
                <a:gd name="T2" fmla="*/ 0 w 152"/>
                <a:gd name="T3" fmla="*/ 1 h 162"/>
                <a:gd name="T4" fmla="*/ 0 w 152"/>
                <a:gd name="T5" fmla="*/ 1 h 162"/>
                <a:gd name="T6" fmla="*/ 0 w 152"/>
                <a:gd name="T7" fmla="*/ 1 h 162"/>
                <a:gd name="T8" fmla="*/ 0 w 152"/>
                <a:gd name="T9" fmla="*/ 0 h 162"/>
                <a:gd name="T10" fmla="*/ 0 w 152"/>
                <a:gd name="T11" fmla="*/ 1 h 162"/>
                <a:gd name="T12" fmla="*/ 0 w 152"/>
                <a:gd name="T13" fmla="*/ 1 h 162"/>
                <a:gd name="T14" fmla="*/ 0 w 152"/>
                <a:gd name="T15" fmla="*/ 1 h 162"/>
                <a:gd name="T16" fmla="*/ 0 w 152"/>
                <a:gd name="T17" fmla="*/ 1 h 162"/>
                <a:gd name="T18" fmla="*/ 0 w 152"/>
                <a:gd name="T19" fmla="*/ 1 h 162"/>
                <a:gd name="T20" fmla="*/ 0 w 152"/>
                <a:gd name="T21" fmla="*/ 1 h 162"/>
                <a:gd name="T22" fmla="*/ 0 w 152"/>
                <a:gd name="T23" fmla="*/ 1 h 162"/>
                <a:gd name="T24" fmla="*/ 0 w 152"/>
                <a:gd name="T25" fmla="*/ 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3" name="Freeform 203"/>
            <p:cNvSpPr>
              <a:spLocks noChangeAspect="1"/>
            </p:cNvSpPr>
            <p:nvPr/>
          </p:nvSpPr>
          <p:spPr bwMode="gray">
            <a:xfrm>
              <a:off x="6311585" y="4114804"/>
              <a:ext cx="151388" cy="142254"/>
            </a:xfrm>
            <a:custGeom>
              <a:avLst/>
              <a:gdLst>
                <a:gd name="T0" fmla="*/ 0 w 62"/>
                <a:gd name="T1" fmla="*/ 1 h 52"/>
                <a:gd name="T2" fmla="*/ 0 w 62"/>
                <a:gd name="T3" fmla="*/ 0 h 52"/>
                <a:gd name="T4" fmla="*/ 0 w 62"/>
                <a:gd name="T5" fmla="*/ 1 h 52"/>
                <a:gd name="T6" fmla="*/ 0 w 62"/>
                <a:gd name="T7" fmla="*/ 1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4" name="Freeform 204"/>
            <p:cNvSpPr>
              <a:spLocks noChangeAspect="1"/>
            </p:cNvSpPr>
            <p:nvPr/>
          </p:nvSpPr>
          <p:spPr bwMode="gray">
            <a:xfrm>
              <a:off x="5257924" y="3637231"/>
              <a:ext cx="133220" cy="167659"/>
            </a:xfrm>
            <a:custGeom>
              <a:avLst/>
              <a:gdLst>
                <a:gd name="T0" fmla="*/ 0 w 55"/>
                <a:gd name="T1" fmla="*/ 1 h 61"/>
                <a:gd name="T2" fmla="*/ 0 w 55"/>
                <a:gd name="T3" fmla="*/ 1 h 61"/>
                <a:gd name="T4" fmla="*/ 0 w 55"/>
                <a:gd name="T5" fmla="*/ 1 h 61"/>
                <a:gd name="T6" fmla="*/ 0 w 55"/>
                <a:gd name="T7" fmla="*/ 0 h 61"/>
                <a:gd name="T8" fmla="*/ 0 w 55"/>
                <a:gd name="T9" fmla="*/ 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5" name="Freeform 206"/>
            <p:cNvSpPr>
              <a:spLocks noChangeAspect="1"/>
            </p:cNvSpPr>
            <p:nvPr/>
          </p:nvSpPr>
          <p:spPr bwMode="gray">
            <a:xfrm>
              <a:off x="2902328" y="3804890"/>
              <a:ext cx="1429103" cy="1336186"/>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6" name="Freeform 209"/>
            <p:cNvSpPr>
              <a:spLocks noChangeAspect="1"/>
            </p:cNvSpPr>
            <p:nvPr/>
          </p:nvSpPr>
          <p:spPr bwMode="gray">
            <a:xfrm>
              <a:off x="952450" y="4612698"/>
              <a:ext cx="1477547" cy="1392070"/>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7" name="Freeform 210"/>
            <p:cNvSpPr>
              <a:spLocks noChangeAspect="1"/>
            </p:cNvSpPr>
            <p:nvPr/>
          </p:nvSpPr>
          <p:spPr bwMode="gray">
            <a:xfrm>
              <a:off x="504345" y="4394233"/>
              <a:ext cx="1108162" cy="1183770"/>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8" name="Freeform 211"/>
            <p:cNvSpPr>
              <a:spLocks noChangeAspect="1"/>
            </p:cNvSpPr>
            <p:nvPr/>
          </p:nvSpPr>
          <p:spPr bwMode="gray">
            <a:xfrm>
              <a:off x="873730" y="3545784"/>
              <a:ext cx="1059716" cy="802726"/>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59" name="Freeform 213"/>
            <p:cNvSpPr>
              <a:spLocks noChangeAspect="1"/>
            </p:cNvSpPr>
            <p:nvPr/>
          </p:nvSpPr>
          <p:spPr bwMode="gray">
            <a:xfrm>
              <a:off x="2072720" y="4754952"/>
              <a:ext cx="1447272" cy="1112640"/>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0" name="Freeform 214"/>
            <p:cNvSpPr>
              <a:spLocks noChangeAspect="1"/>
            </p:cNvSpPr>
            <p:nvPr/>
          </p:nvSpPr>
          <p:spPr bwMode="gray">
            <a:xfrm>
              <a:off x="2321001" y="5669451"/>
              <a:ext cx="1047605" cy="889096"/>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1" name="Freeform 216"/>
            <p:cNvSpPr>
              <a:spLocks noChangeAspect="1"/>
            </p:cNvSpPr>
            <p:nvPr/>
          </p:nvSpPr>
          <p:spPr bwMode="gray">
            <a:xfrm>
              <a:off x="6680971" y="4506005"/>
              <a:ext cx="54501" cy="147338"/>
            </a:xfrm>
            <a:custGeom>
              <a:avLst/>
              <a:gdLst>
                <a:gd name="T0" fmla="*/ 0 w 19"/>
                <a:gd name="T1" fmla="*/ 1 h 56"/>
                <a:gd name="T2" fmla="*/ 0 w 19"/>
                <a:gd name="T3" fmla="*/ 1 h 56"/>
                <a:gd name="T4" fmla="*/ 0 w 19"/>
                <a:gd name="T5" fmla="*/ 1 h 56"/>
                <a:gd name="T6" fmla="*/ 0 w 19"/>
                <a:gd name="T7" fmla="*/ 0 h 56"/>
                <a:gd name="T8" fmla="*/ 0 w 19"/>
                <a:gd name="T9" fmla="*/ 1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2" name="Freeform 218"/>
            <p:cNvSpPr>
              <a:spLocks noChangeAspect="1"/>
            </p:cNvSpPr>
            <p:nvPr/>
          </p:nvSpPr>
          <p:spPr bwMode="gray">
            <a:xfrm>
              <a:off x="449844" y="5410342"/>
              <a:ext cx="575274" cy="386120"/>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3" name="Freeform 223"/>
            <p:cNvSpPr>
              <a:spLocks noChangeAspect="1"/>
            </p:cNvSpPr>
            <p:nvPr/>
          </p:nvSpPr>
          <p:spPr bwMode="gray">
            <a:xfrm>
              <a:off x="504345" y="4343427"/>
              <a:ext cx="762995" cy="645230"/>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4" name="Freeform 224"/>
            <p:cNvSpPr>
              <a:spLocks noChangeAspect="1"/>
            </p:cNvSpPr>
            <p:nvPr/>
          </p:nvSpPr>
          <p:spPr bwMode="gray">
            <a:xfrm>
              <a:off x="4052878" y="4805760"/>
              <a:ext cx="1519936" cy="1808674"/>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5" name="Freeform 229"/>
            <p:cNvSpPr>
              <a:spLocks noChangeAspect="1"/>
            </p:cNvSpPr>
            <p:nvPr/>
          </p:nvSpPr>
          <p:spPr bwMode="gray">
            <a:xfrm>
              <a:off x="4282986" y="3957307"/>
              <a:ext cx="1023386" cy="960224"/>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6" name="Freeform 230"/>
            <p:cNvSpPr>
              <a:spLocks noChangeAspect="1"/>
            </p:cNvSpPr>
            <p:nvPr/>
          </p:nvSpPr>
          <p:spPr bwMode="gray">
            <a:xfrm>
              <a:off x="1582225" y="5567840"/>
              <a:ext cx="684274" cy="497893"/>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7" name="Freeform 234"/>
            <p:cNvSpPr>
              <a:spLocks noChangeAspect="1"/>
            </p:cNvSpPr>
            <p:nvPr/>
          </p:nvSpPr>
          <p:spPr bwMode="gray">
            <a:xfrm>
              <a:off x="4167931" y="1254456"/>
              <a:ext cx="732720" cy="574104"/>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8" name="Freeform 235"/>
            <p:cNvSpPr>
              <a:spLocks noChangeAspect="1"/>
            </p:cNvSpPr>
            <p:nvPr/>
          </p:nvSpPr>
          <p:spPr bwMode="gray">
            <a:xfrm>
              <a:off x="4058930" y="1665979"/>
              <a:ext cx="1616824" cy="929742"/>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69" name="Freeform 236"/>
            <p:cNvSpPr>
              <a:spLocks noChangeAspect="1"/>
            </p:cNvSpPr>
            <p:nvPr/>
          </p:nvSpPr>
          <p:spPr bwMode="gray">
            <a:xfrm>
              <a:off x="4488876" y="2138471"/>
              <a:ext cx="290666" cy="350560"/>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70" name="Freeform 237"/>
            <p:cNvSpPr>
              <a:spLocks noChangeAspect="1"/>
            </p:cNvSpPr>
            <p:nvPr/>
          </p:nvSpPr>
          <p:spPr bwMode="gray">
            <a:xfrm>
              <a:off x="5578870" y="2600802"/>
              <a:ext cx="672164" cy="299755"/>
            </a:xfrm>
            <a:custGeom>
              <a:avLst/>
              <a:gdLst>
                <a:gd name="T0" fmla="*/ 0 w 256"/>
                <a:gd name="T1" fmla="*/ 1 h 114"/>
                <a:gd name="T2" fmla="*/ 0 w 256"/>
                <a:gd name="T3" fmla="*/ 0 h 114"/>
                <a:gd name="T4" fmla="*/ 0 w 256"/>
                <a:gd name="T5" fmla="*/ 1 h 114"/>
                <a:gd name="T6" fmla="*/ 0 w 256"/>
                <a:gd name="T7" fmla="*/ 1 h 114"/>
                <a:gd name="T8" fmla="*/ 0 w 256"/>
                <a:gd name="T9" fmla="*/ 1 h 114"/>
                <a:gd name="T10" fmla="*/ 0 w 256"/>
                <a:gd name="T11" fmla="*/ 1 h 114"/>
                <a:gd name="T12" fmla="*/ 0 w 256"/>
                <a:gd name="T13" fmla="*/ 1 h 114"/>
                <a:gd name="T14" fmla="*/ 0 w 256"/>
                <a:gd name="T15" fmla="*/ 1 h 114"/>
                <a:gd name="T16" fmla="*/ 0 w 256"/>
                <a:gd name="T17" fmla="*/ 1 h 114"/>
                <a:gd name="T18" fmla="*/ 0 w 256"/>
                <a:gd name="T19" fmla="*/ 1 h 114"/>
                <a:gd name="T20" fmla="*/ 0 w 256"/>
                <a:gd name="T21" fmla="*/ 1 h 114"/>
                <a:gd name="T22" fmla="*/ 0 w 256"/>
                <a:gd name="T23" fmla="*/ 1 h 114"/>
                <a:gd name="T24" fmla="*/ 0 w 256"/>
                <a:gd name="T25" fmla="*/ 1 h 114"/>
                <a:gd name="T26" fmla="*/ 0 w 256"/>
                <a:gd name="T27" fmla="*/ 1 h 114"/>
                <a:gd name="T28" fmla="*/ 0 w 256"/>
                <a:gd name="T29" fmla="*/ 1 h 114"/>
                <a:gd name="T30" fmla="*/ 0 w 256"/>
                <a:gd name="T31" fmla="*/ 1 h 114"/>
                <a:gd name="T32" fmla="*/ 0 w 256"/>
                <a:gd name="T33" fmla="*/ 1 h 114"/>
                <a:gd name="T34" fmla="*/ 0 w 256"/>
                <a:gd name="T35" fmla="*/ 1 h 114"/>
                <a:gd name="T36" fmla="*/ 0 w 256"/>
                <a:gd name="T37" fmla="*/ 1 h 114"/>
                <a:gd name="T38" fmla="*/ 0 w 256"/>
                <a:gd name="T39" fmla="*/ 1 h 114"/>
                <a:gd name="T40" fmla="*/ 0 w 256"/>
                <a:gd name="T41" fmla="*/ 1 h 114"/>
                <a:gd name="T42" fmla="*/ 0 w 256"/>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71" name="Freeform 238"/>
            <p:cNvSpPr>
              <a:spLocks noChangeAspect="1"/>
            </p:cNvSpPr>
            <p:nvPr/>
          </p:nvSpPr>
          <p:spPr bwMode="gray">
            <a:xfrm>
              <a:off x="6075421" y="2783700"/>
              <a:ext cx="563166" cy="447089"/>
            </a:xfrm>
            <a:custGeom>
              <a:avLst/>
              <a:gdLst>
                <a:gd name="T0" fmla="*/ 0 w 213"/>
                <a:gd name="T1" fmla="*/ 1 h 173"/>
                <a:gd name="T2" fmla="*/ 0 w 213"/>
                <a:gd name="T3" fmla="*/ 1 h 173"/>
                <a:gd name="T4" fmla="*/ 0 w 213"/>
                <a:gd name="T5" fmla="*/ 1 h 173"/>
                <a:gd name="T6" fmla="*/ 0 w 213"/>
                <a:gd name="T7" fmla="*/ 1 h 173"/>
                <a:gd name="T8" fmla="*/ 0 w 213"/>
                <a:gd name="T9" fmla="*/ 1 h 173"/>
                <a:gd name="T10" fmla="*/ 0 w 213"/>
                <a:gd name="T11" fmla="*/ 1 h 173"/>
                <a:gd name="T12" fmla="*/ 0 w 213"/>
                <a:gd name="T13" fmla="*/ 1 h 173"/>
                <a:gd name="T14" fmla="*/ 0 w 213"/>
                <a:gd name="T15" fmla="*/ 1 h 173"/>
                <a:gd name="T16" fmla="*/ 0 w 213"/>
                <a:gd name="T17" fmla="*/ 1 h 173"/>
                <a:gd name="T18" fmla="*/ 0 w 213"/>
                <a:gd name="T19" fmla="*/ 1 h 173"/>
                <a:gd name="T20" fmla="*/ 0 w 213"/>
                <a:gd name="T21" fmla="*/ 1 h 173"/>
                <a:gd name="T22" fmla="*/ 0 w 213"/>
                <a:gd name="T23" fmla="*/ 1 h 173"/>
                <a:gd name="T24" fmla="*/ 0 w 213"/>
                <a:gd name="T25" fmla="*/ 1 h 173"/>
                <a:gd name="T26" fmla="*/ 0 w 213"/>
                <a:gd name="T27" fmla="*/ 1 h 173"/>
                <a:gd name="T28" fmla="*/ 0 w 213"/>
                <a:gd name="T29" fmla="*/ 1 h 173"/>
                <a:gd name="T30" fmla="*/ 0 w 213"/>
                <a:gd name="T31" fmla="*/ 1 h 173"/>
                <a:gd name="T32" fmla="*/ 0 w 213"/>
                <a:gd name="T33" fmla="*/ 1 h 173"/>
                <a:gd name="T34" fmla="*/ 0 w 213"/>
                <a:gd name="T35" fmla="*/ 1 h 173"/>
                <a:gd name="T36" fmla="*/ 0 w 213"/>
                <a:gd name="T37" fmla="*/ 1 h 173"/>
                <a:gd name="T38" fmla="*/ 0 w 213"/>
                <a:gd name="T39" fmla="*/ 1 h 173"/>
                <a:gd name="T40" fmla="*/ 0 w 213"/>
                <a:gd name="T41" fmla="*/ 1 h 173"/>
                <a:gd name="T42" fmla="*/ 0 w 213"/>
                <a:gd name="T43" fmla="*/ 1 h 173"/>
                <a:gd name="T44" fmla="*/ 0 w 213"/>
                <a:gd name="T45" fmla="*/ 1 h 173"/>
                <a:gd name="T46" fmla="*/ 0 w 213"/>
                <a:gd name="T47" fmla="*/ 1 h 173"/>
                <a:gd name="T48" fmla="*/ 0 w 213"/>
                <a:gd name="T49" fmla="*/ 1 h 173"/>
                <a:gd name="T50" fmla="*/ 0 w 213"/>
                <a:gd name="T51" fmla="*/ 1 h 173"/>
                <a:gd name="T52" fmla="*/ 0 w 213"/>
                <a:gd name="T53" fmla="*/ 1 h 173"/>
                <a:gd name="T54" fmla="*/ 0 w 213"/>
                <a:gd name="T55" fmla="*/ 1 h 173"/>
                <a:gd name="T56" fmla="*/ 0 w 213"/>
                <a:gd name="T57" fmla="*/ 1 h 173"/>
                <a:gd name="T58" fmla="*/ 0 w 213"/>
                <a:gd name="T59" fmla="*/ 1 h 173"/>
                <a:gd name="T60" fmla="*/ 0 w 213"/>
                <a:gd name="T61" fmla="*/ 1 h 173"/>
                <a:gd name="T62" fmla="*/ 0 w 213"/>
                <a:gd name="T63" fmla="*/ 1 h 173"/>
                <a:gd name="T64" fmla="*/ 0 w 213"/>
                <a:gd name="T65" fmla="*/ 1 h 173"/>
                <a:gd name="T66" fmla="*/ 0 w 213"/>
                <a:gd name="T67" fmla="*/ 1 h 173"/>
                <a:gd name="T68" fmla="*/ 0 w 213"/>
                <a:gd name="T69" fmla="*/ 0 h 173"/>
                <a:gd name="T70" fmla="*/ 0 w 213"/>
                <a:gd name="T71" fmla="*/ 1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72" name="Freeform 239"/>
            <p:cNvSpPr>
              <a:spLocks noChangeAspect="1"/>
            </p:cNvSpPr>
            <p:nvPr/>
          </p:nvSpPr>
          <p:spPr bwMode="gray">
            <a:xfrm>
              <a:off x="5954312" y="2870067"/>
              <a:ext cx="381498" cy="274349"/>
            </a:xfrm>
            <a:custGeom>
              <a:avLst/>
              <a:gdLst>
                <a:gd name="T0" fmla="*/ 0 w 141"/>
                <a:gd name="T1" fmla="*/ 1 h 106"/>
                <a:gd name="T2" fmla="*/ 0 w 141"/>
                <a:gd name="T3" fmla="*/ 1 h 106"/>
                <a:gd name="T4" fmla="*/ 0 w 141"/>
                <a:gd name="T5" fmla="*/ 1 h 106"/>
                <a:gd name="T6" fmla="*/ 0 w 141"/>
                <a:gd name="T7" fmla="*/ 1 h 106"/>
                <a:gd name="T8" fmla="*/ 0 w 141"/>
                <a:gd name="T9" fmla="*/ 1 h 106"/>
                <a:gd name="T10" fmla="*/ 0 w 141"/>
                <a:gd name="T11" fmla="*/ 1 h 106"/>
                <a:gd name="T12" fmla="*/ 0 w 141"/>
                <a:gd name="T13" fmla="*/ 1 h 106"/>
                <a:gd name="T14" fmla="*/ 0 w 141"/>
                <a:gd name="T15" fmla="*/ 1 h 106"/>
                <a:gd name="T16" fmla="*/ 0 w 141"/>
                <a:gd name="T17" fmla="*/ 1 h 106"/>
                <a:gd name="T18" fmla="*/ 0 w 141"/>
                <a:gd name="T19" fmla="*/ 1 h 106"/>
                <a:gd name="T20" fmla="*/ 0 w 141"/>
                <a:gd name="T21" fmla="*/ 1 h 106"/>
                <a:gd name="T22" fmla="*/ 0 w 141"/>
                <a:gd name="T23" fmla="*/ 1 h 106"/>
                <a:gd name="T24" fmla="*/ 0 w 141"/>
                <a:gd name="T25" fmla="*/ 1 h 106"/>
                <a:gd name="T26" fmla="*/ 0 w 141"/>
                <a:gd name="T27" fmla="*/ 1 h 106"/>
                <a:gd name="T28" fmla="*/ 0 w 141"/>
                <a:gd name="T29" fmla="*/ 1 h 106"/>
                <a:gd name="T30" fmla="*/ 0 w 141"/>
                <a:gd name="T31" fmla="*/ 0 h 106"/>
                <a:gd name="T32" fmla="*/ 0 w 141"/>
                <a:gd name="T33" fmla="*/ 1 h 106"/>
                <a:gd name="T34" fmla="*/ 0 w 141"/>
                <a:gd name="T35" fmla="*/ 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73" name="Freeform 241"/>
            <p:cNvSpPr>
              <a:spLocks noChangeAspect="1"/>
            </p:cNvSpPr>
            <p:nvPr/>
          </p:nvSpPr>
          <p:spPr bwMode="gray">
            <a:xfrm>
              <a:off x="7086688" y="2362013"/>
              <a:ext cx="1671325" cy="1021193"/>
            </a:xfrm>
            <a:custGeom>
              <a:avLst/>
              <a:gdLst>
                <a:gd name="T0" fmla="*/ 0 w 634"/>
                <a:gd name="T1" fmla="*/ 1 h 386"/>
                <a:gd name="T2" fmla="*/ 0 w 634"/>
                <a:gd name="T3" fmla="*/ 1 h 386"/>
                <a:gd name="T4" fmla="*/ 0 w 634"/>
                <a:gd name="T5" fmla="*/ 1 h 386"/>
                <a:gd name="T6" fmla="*/ 0 w 634"/>
                <a:gd name="T7" fmla="*/ 1 h 386"/>
                <a:gd name="T8" fmla="*/ 0 w 634"/>
                <a:gd name="T9" fmla="*/ 1 h 386"/>
                <a:gd name="T10" fmla="*/ 0 w 634"/>
                <a:gd name="T11" fmla="*/ 1 h 386"/>
                <a:gd name="T12" fmla="*/ 0 w 634"/>
                <a:gd name="T13" fmla="*/ 1 h 386"/>
                <a:gd name="T14" fmla="*/ 0 w 634"/>
                <a:gd name="T15" fmla="*/ 1 h 386"/>
                <a:gd name="T16" fmla="*/ 0 w 634"/>
                <a:gd name="T17" fmla="*/ 1 h 386"/>
                <a:gd name="T18" fmla="*/ 0 w 634"/>
                <a:gd name="T19" fmla="*/ 1 h 386"/>
                <a:gd name="T20" fmla="*/ 0 w 634"/>
                <a:gd name="T21" fmla="*/ 1 h 386"/>
                <a:gd name="T22" fmla="*/ 0 w 634"/>
                <a:gd name="T23" fmla="*/ 1 h 386"/>
                <a:gd name="T24" fmla="*/ 0 w 634"/>
                <a:gd name="T25" fmla="*/ 1 h 386"/>
                <a:gd name="T26" fmla="*/ 0 w 634"/>
                <a:gd name="T27" fmla="*/ 1 h 386"/>
                <a:gd name="T28" fmla="*/ 0 w 634"/>
                <a:gd name="T29" fmla="*/ 1 h 386"/>
                <a:gd name="T30" fmla="*/ 0 w 634"/>
                <a:gd name="T31" fmla="*/ 1 h 386"/>
                <a:gd name="T32" fmla="*/ 0 w 634"/>
                <a:gd name="T33" fmla="*/ 1 h 386"/>
                <a:gd name="T34" fmla="*/ 0 w 634"/>
                <a:gd name="T35" fmla="*/ 1 h 386"/>
                <a:gd name="T36" fmla="*/ 0 w 634"/>
                <a:gd name="T37" fmla="*/ 1 h 386"/>
                <a:gd name="T38" fmla="*/ 0 w 634"/>
                <a:gd name="T39" fmla="*/ 1 h 386"/>
                <a:gd name="T40" fmla="*/ 0 w 634"/>
                <a:gd name="T41" fmla="*/ 1 h 386"/>
                <a:gd name="T42" fmla="*/ 0 w 634"/>
                <a:gd name="T43" fmla="*/ 1 h 386"/>
                <a:gd name="T44" fmla="*/ 0 w 634"/>
                <a:gd name="T45" fmla="*/ 1 h 386"/>
                <a:gd name="T46" fmla="*/ 0 w 634"/>
                <a:gd name="T47" fmla="*/ 1 h 386"/>
                <a:gd name="T48" fmla="*/ 0 w 634"/>
                <a:gd name="T49" fmla="*/ 1 h 386"/>
                <a:gd name="T50" fmla="*/ 0 w 634"/>
                <a:gd name="T51" fmla="*/ 1 h 386"/>
                <a:gd name="T52" fmla="*/ 0 w 634"/>
                <a:gd name="T53" fmla="*/ 1 h 386"/>
                <a:gd name="T54" fmla="*/ 0 w 634"/>
                <a:gd name="T55" fmla="*/ 1 h 386"/>
                <a:gd name="T56" fmla="*/ 0 w 634"/>
                <a:gd name="T57" fmla="*/ 1 h 386"/>
                <a:gd name="T58" fmla="*/ 0 w 634"/>
                <a:gd name="T59" fmla="*/ 1 h 386"/>
                <a:gd name="T60" fmla="*/ 0 w 634"/>
                <a:gd name="T61" fmla="*/ 1 h 386"/>
                <a:gd name="T62" fmla="*/ 0 w 634"/>
                <a:gd name="T63" fmla="*/ 1 h 386"/>
                <a:gd name="T64" fmla="*/ 0 w 634"/>
                <a:gd name="T65" fmla="*/ 1 h 386"/>
                <a:gd name="T66" fmla="*/ 0 w 634"/>
                <a:gd name="T67" fmla="*/ 0 h 386"/>
                <a:gd name="T68" fmla="*/ 0 w 634"/>
                <a:gd name="T69" fmla="*/ 1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sp>
          <p:nvSpPr>
            <p:cNvPr id="74" name="Freeform 242"/>
            <p:cNvSpPr>
              <a:spLocks noChangeAspect="1"/>
            </p:cNvSpPr>
            <p:nvPr/>
          </p:nvSpPr>
          <p:spPr bwMode="gray">
            <a:xfrm>
              <a:off x="6874748" y="2697331"/>
              <a:ext cx="1265606" cy="894174"/>
            </a:xfrm>
            <a:custGeom>
              <a:avLst/>
              <a:gdLst>
                <a:gd name="T0" fmla="*/ 0 w 485"/>
                <a:gd name="T1" fmla="*/ 1 h 338"/>
                <a:gd name="T2" fmla="*/ 0 w 485"/>
                <a:gd name="T3" fmla="*/ 1 h 338"/>
                <a:gd name="T4" fmla="*/ 0 w 485"/>
                <a:gd name="T5" fmla="*/ 1 h 338"/>
                <a:gd name="T6" fmla="*/ 0 w 485"/>
                <a:gd name="T7" fmla="*/ 1 h 338"/>
                <a:gd name="T8" fmla="*/ 0 w 485"/>
                <a:gd name="T9" fmla="*/ 1 h 338"/>
                <a:gd name="T10" fmla="*/ 0 w 485"/>
                <a:gd name="T11" fmla="*/ 1 h 338"/>
                <a:gd name="T12" fmla="*/ 0 w 485"/>
                <a:gd name="T13" fmla="*/ 1 h 338"/>
                <a:gd name="T14" fmla="*/ 0 w 485"/>
                <a:gd name="T15" fmla="*/ 1 h 338"/>
                <a:gd name="T16" fmla="*/ 0 w 485"/>
                <a:gd name="T17" fmla="*/ 1 h 338"/>
                <a:gd name="T18" fmla="*/ 0 w 485"/>
                <a:gd name="T19" fmla="*/ 1 h 338"/>
                <a:gd name="T20" fmla="*/ 0 w 485"/>
                <a:gd name="T21" fmla="*/ 1 h 338"/>
                <a:gd name="T22" fmla="*/ 0 w 485"/>
                <a:gd name="T23" fmla="*/ 1 h 338"/>
                <a:gd name="T24" fmla="*/ 0 w 485"/>
                <a:gd name="T25" fmla="*/ 1 h 338"/>
                <a:gd name="T26" fmla="*/ 0 w 485"/>
                <a:gd name="T27" fmla="*/ 1 h 338"/>
                <a:gd name="T28" fmla="*/ 0 w 485"/>
                <a:gd name="T29" fmla="*/ 1 h 338"/>
                <a:gd name="T30" fmla="*/ 0 w 485"/>
                <a:gd name="T31" fmla="*/ 1 h 338"/>
                <a:gd name="T32" fmla="*/ 0 w 485"/>
                <a:gd name="T33" fmla="*/ 1 h 338"/>
                <a:gd name="T34" fmla="*/ 0 w 485"/>
                <a:gd name="T35" fmla="*/ 1 h 338"/>
                <a:gd name="T36" fmla="*/ 0 w 485"/>
                <a:gd name="T37" fmla="*/ 1 h 338"/>
                <a:gd name="T38" fmla="*/ 0 w 485"/>
                <a:gd name="T39" fmla="*/ 1 h 338"/>
                <a:gd name="T40" fmla="*/ 0 w 485"/>
                <a:gd name="T41" fmla="*/ 1 h 338"/>
                <a:gd name="T42" fmla="*/ 0 w 485"/>
                <a:gd name="T43" fmla="*/ 1 h 338"/>
                <a:gd name="T44" fmla="*/ 0 w 485"/>
                <a:gd name="T45" fmla="*/ 1 h 338"/>
                <a:gd name="T46" fmla="*/ 0 w 485"/>
                <a:gd name="T47" fmla="*/ 1 h 338"/>
                <a:gd name="T48" fmla="*/ 0 w 485"/>
                <a:gd name="T49" fmla="*/ 1 h 338"/>
                <a:gd name="T50" fmla="*/ 0 w 485"/>
                <a:gd name="T51" fmla="*/ 1 h 338"/>
                <a:gd name="T52" fmla="*/ 0 w 485"/>
                <a:gd name="T53" fmla="*/ 1 h 338"/>
                <a:gd name="T54" fmla="*/ 0 w 485"/>
                <a:gd name="T55" fmla="*/ 1 h 338"/>
                <a:gd name="T56" fmla="*/ 0 w 485"/>
                <a:gd name="T57" fmla="*/ 1 h 338"/>
                <a:gd name="T58" fmla="*/ 0 w 485"/>
                <a:gd name="T59" fmla="*/ 1 h 338"/>
                <a:gd name="T60" fmla="*/ 0 w 485"/>
                <a:gd name="T61" fmla="*/ 1 h 338"/>
                <a:gd name="T62" fmla="*/ 0 w 485"/>
                <a:gd name="T63" fmla="*/ 1 h 338"/>
                <a:gd name="T64" fmla="*/ 0 w 485"/>
                <a:gd name="T65" fmla="*/ 1 h 338"/>
                <a:gd name="T66" fmla="*/ 0 w 485"/>
                <a:gd name="T67" fmla="*/ 1 h 338"/>
                <a:gd name="T68" fmla="*/ 0 w 485"/>
                <a:gd name="T69" fmla="*/ 1 h 338"/>
                <a:gd name="T70" fmla="*/ 0 w 485"/>
                <a:gd name="T71" fmla="*/ 1 h 338"/>
                <a:gd name="T72" fmla="*/ 0 w 485"/>
                <a:gd name="T73" fmla="*/ 1 h 338"/>
                <a:gd name="T74" fmla="*/ 0 w 485"/>
                <a:gd name="T75" fmla="*/ 1 h 338"/>
                <a:gd name="T76" fmla="*/ 0 w 485"/>
                <a:gd name="T77" fmla="*/ 1 h 338"/>
                <a:gd name="T78" fmla="*/ 0 w 485"/>
                <a:gd name="T79" fmla="*/ 0 h 338"/>
                <a:gd name="T80" fmla="*/ 0 w 485"/>
                <a:gd name="T81" fmla="*/ 1 h 338"/>
                <a:gd name="T82" fmla="*/ 0 w 485"/>
                <a:gd name="T83" fmla="*/ 1 h 338"/>
                <a:gd name="T84" fmla="*/ 0 w 485"/>
                <a:gd name="T85" fmla="*/ 1 h 338"/>
                <a:gd name="T86" fmla="*/ 0 w 485"/>
                <a:gd name="T87" fmla="*/ 1 h 338"/>
                <a:gd name="T88" fmla="*/ 0 w 485"/>
                <a:gd name="T89" fmla="*/ 1 h 338"/>
                <a:gd name="T90" fmla="*/ 0 w 485"/>
                <a:gd name="T91" fmla="*/ 1 h 338"/>
                <a:gd name="T92" fmla="*/ 0 w 485"/>
                <a:gd name="T93" fmla="*/ 1 h 338"/>
                <a:gd name="T94" fmla="*/ 0 w 485"/>
                <a:gd name="T95" fmla="*/ 1 h 338"/>
                <a:gd name="T96" fmla="*/ 0 w 485"/>
                <a:gd name="T97" fmla="*/ 1 h 338"/>
                <a:gd name="T98" fmla="*/ 0 w 485"/>
                <a:gd name="T99" fmla="*/ 1 h 338"/>
                <a:gd name="T100" fmla="*/ 0 w 485"/>
                <a:gd name="T101" fmla="*/ 1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chemeClr val="bg1">
                <a:lumMod val="85000"/>
              </a:schemeClr>
            </a:solidFill>
            <a:ln w="3175" cap="rnd">
              <a:solidFill>
                <a:schemeClr val="bg2"/>
              </a:solidFill>
              <a:round/>
              <a:headEnd/>
              <a:tailEnd/>
            </a:ln>
          </p:spPr>
          <p:txBody>
            <a:bodyPr/>
            <a:lstStyle/>
            <a:p>
              <a:pPr algn="ctr" defTabSz="685800" eaLnBrk="0" hangingPunct="0">
                <a:spcBef>
                  <a:spcPct val="50000"/>
                </a:spcBef>
                <a:buClr>
                  <a:srgbClr val="800000"/>
                </a:buClr>
                <a:buSzPct val="85000"/>
                <a:defRPr/>
              </a:pPr>
              <a:endParaRPr lang="en-US" sz="900" b="1" kern="0" dirty="0">
                <a:solidFill>
                  <a:srgbClr val="000000"/>
                </a:solidFill>
                <a:latin typeface="Arial" pitchFamily="34" charset="0"/>
              </a:endParaRPr>
            </a:p>
          </p:txBody>
        </p:sp>
      </p:grpSp>
      <p:sp>
        <p:nvSpPr>
          <p:cNvPr id="75" name="Rounded Rectangle 74"/>
          <p:cNvSpPr/>
          <p:nvPr/>
        </p:nvSpPr>
        <p:spPr>
          <a:xfrm>
            <a:off x="6658651" y="1396133"/>
            <a:ext cx="2241524" cy="3504168"/>
          </a:xfrm>
          <a:prstGeom prst="roundRect">
            <a:avLst/>
          </a:prstGeom>
          <a:solidFill>
            <a:schemeClr val="bg1"/>
          </a:solidFill>
          <a:ln w="9525">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cstate="print">
            <a:alphaModFix amt="2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58651" y="1505454"/>
            <a:ext cx="2080975" cy="3283076"/>
          </a:xfrm>
          <a:prstGeom prst="rect">
            <a:avLst/>
          </a:prstGeom>
        </p:spPr>
      </p:pic>
      <p:cxnSp>
        <p:nvCxnSpPr>
          <p:cNvPr id="82" name="Straight Connector 81"/>
          <p:cNvCxnSpPr/>
          <p:nvPr/>
        </p:nvCxnSpPr>
        <p:spPr>
          <a:xfrm>
            <a:off x="6042513" y="4227954"/>
            <a:ext cx="2559948" cy="9288"/>
          </a:xfrm>
          <a:prstGeom prst="line">
            <a:avLst/>
          </a:prstGeom>
          <a:ln w="12700">
            <a:solidFill>
              <a:srgbClr val="E36955"/>
            </a:solidFill>
          </a:ln>
        </p:spPr>
        <p:style>
          <a:lnRef idx="1">
            <a:schemeClr val="accent1"/>
          </a:lnRef>
          <a:fillRef idx="0">
            <a:schemeClr val="accent1"/>
          </a:fillRef>
          <a:effectRef idx="0">
            <a:schemeClr val="accent1"/>
          </a:effectRef>
          <a:fontRef idx="minor">
            <a:schemeClr val="tx1"/>
          </a:fontRef>
        </p:style>
      </p:cxnSp>
      <p:sp>
        <p:nvSpPr>
          <p:cNvPr id="83" name="Oval 44"/>
          <p:cNvSpPr>
            <a:spLocks noChangeArrowheads="1"/>
          </p:cNvSpPr>
          <p:nvPr/>
        </p:nvSpPr>
        <p:spPr bwMode="auto">
          <a:xfrm>
            <a:off x="8519339" y="4204445"/>
            <a:ext cx="88560" cy="88560"/>
          </a:xfrm>
          <a:prstGeom prst="ellipse">
            <a:avLst/>
          </a:prstGeom>
          <a:solidFill>
            <a:schemeClr val="bg1"/>
          </a:solidFill>
          <a:ln w="12700">
            <a:solidFill>
              <a:srgbClr val="E36955"/>
            </a:solidFill>
            <a:miter lim="400000"/>
            <a:headEnd/>
            <a:tailEnd/>
          </a:ln>
        </p:spPr>
        <p:txBody>
          <a:bodyPr wrap="square" lIns="0" tIns="0" rIns="0" bIns="0" anchor="ctr">
            <a:spAutoFit/>
          </a:bodyPr>
          <a:lstStyle/>
          <a:p>
            <a:pPr algn="ctr" eaLnBrk="1"/>
            <a:endParaRPr lang="en-US" altLang="en-US"/>
          </a:p>
        </p:txBody>
      </p:sp>
      <p:sp>
        <p:nvSpPr>
          <p:cNvPr id="100" name="TextBox 99"/>
          <p:cNvSpPr txBox="1"/>
          <p:nvPr/>
        </p:nvSpPr>
        <p:spPr>
          <a:xfrm>
            <a:off x="6469496" y="3612188"/>
            <a:ext cx="1391728" cy="830997"/>
          </a:xfrm>
          <a:prstGeom prst="rect">
            <a:avLst/>
          </a:prstGeom>
          <a:noFill/>
        </p:spPr>
        <p:txBody>
          <a:bodyPr wrap="none" rtlCol="0">
            <a:spAutoFit/>
          </a:bodyPr>
          <a:lstStyle/>
          <a:p>
            <a:r>
              <a:rPr lang="en-US" sz="4800" b="1" dirty="0">
                <a:solidFill>
                  <a:srgbClr val="3EB186"/>
                </a:solidFill>
                <a:latin typeface="VAG Rounded Light SSi" panose="020B0800000000000000" pitchFamily="34" charset="0"/>
              </a:rPr>
              <a:t>2019</a:t>
            </a:r>
          </a:p>
        </p:txBody>
      </p:sp>
      <p:pic>
        <p:nvPicPr>
          <p:cNvPr id="103"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3298"/>
          <a:stretch/>
        </p:blipFill>
        <p:spPr bwMode="auto">
          <a:xfrm>
            <a:off x="7821414" y="3124554"/>
            <a:ext cx="835949" cy="77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7-Point Star 103"/>
          <p:cNvSpPr/>
          <p:nvPr/>
        </p:nvSpPr>
        <p:spPr>
          <a:xfrm>
            <a:off x="8406093" y="4047209"/>
            <a:ext cx="320023" cy="320023"/>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graphicFrame>
        <p:nvGraphicFramePr>
          <p:cNvPr id="108" name="Chart 107"/>
          <p:cNvGraphicFramePr/>
          <p:nvPr>
            <p:extLst/>
          </p:nvPr>
        </p:nvGraphicFramePr>
        <p:xfrm>
          <a:off x="3074509" y="2282937"/>
          <a:ext cx="1756849" cy="2121246"/>
        </p:xfrm>
        <a:graphic>
          <a:graphicData uri="http://schemas.openxmlformats.org/drawingml/2006/chart">
            <c:chart xmlns:c="http://schemas.openxmlformats.org/drawingml/2006/chart" xmlns:r="http://schemas.openxmlformats.org/officeDocument/2006/relationships" r:id="rId5"/>
          </a:graphicData>
        </a:graphic>
      </p:graphicFrame>
      <p:sp>
        <p:nvSpPr>
          <p:cNvPr id="109" name="TextBox 108"/>
          <p:cNvSpPr txBox="1"/>
          <p:nvPr/>
        </p:nvSpPr>
        <p:spPr>
          <a:xfrm>
            <a:off x="4512894" y="2545365"/>
            <a:ext cx="832149" cy="507831"/>
          </a:xfrm>
          <a:prstGeom prst="rect">
            <a:avLst/>
          </a:prstGeom>
          <a:noFill/>
        </p:spPr>
        <p:txBody>
          <a:bodyPr wrap="square" rtlCol="0">
            <a:spAutoFit/>
          </a:bodyPr>
          <a:lstStyle/>
          <a:p>
            <a:r>
              <a:rPr lang="ar-BH" sz="1100" b="1" dirty="0">
                <a:latin typeface="GE SS Two Light" panose="020A0503020102020204" pitchFamily="18" charset="-78"/>
                <a:ea typeface="GE SS Two Light" panose="020A0503020102020204" pitchFamily="18" charset="-78"/>
                <a:cs typeface="GE SS Two Light" panose="020A0503020102020204" pitchFamily="18" charset="-78"/>
              </a:rPr>
              <a:t>ناشئــة</a:t>
            </a:r>
            <a:br>
              <a:rPr lang="en-US" sz="1100" b="1" dirty="0">
                <a:latin typeface="GE SS Two Light" panose="020A0503020102020204" pitchFamily="18" charset="-78"/>
                <a:ea typeface="GE SS Two Light" panose="020A0503020102020204" pitchFamily="18" charset="-78"/>
                <a:cs typeface="GE SS Two Light" panose="020A0503020102020204" pitchFamily="18" charset="-78"/>
              </a:rPr>
            </a:br>
            <a:r>
              <a:rPr lang="en-US" sz="1600" b="1" dirty="0">
                <a:latin typeface="Arial" panose="020B0604020202020204" pitchFamily="34" charset="0"/>
                <a:ea typeface="GE SS Two Light" panose="020A0503020102020204" pitchFamily="18" charset="-78"/>
                <a:cs typeface="Arial" panose="020B0604020202020204" pitchFamily="34" charset="0"/>
              </a:rPr>
              <a:t>20%</a:t>
            </a:r>
            <a:endParaRPr lang="id-ID" sz="1600" b="1" dirty="0">
              <a:latin typeface="Arial" panose="020B0604020202020204" pitchFamily="34" charset="0"/>
              <a:ea typeface="GE SS Two Light" panose="020A0503020102020204" pitchFamily="18" charset="-78"/>
              <a:cs typeface="Arial" panose="020B0604020202020204" pitchFamily="34" charset="0"/>
            </a:endParaRPr>
          </a:p>
        </p:txBody>
      </p:sp>
      <p:sp>
        <p:nvSpPr>
          <p:cNvPr id="110" name="TextBox 109"/>
          <p:cNvSpPr txBox="1"/>
          <p:nvPr/>
        </p:nvSpPr>
        <p:spPr>
          <a:xfrm>
            <a:off x="4540837" y="3704673"/>
            <a:ext cx="1061832" cy="523220"/>
          </a:xfrm>
          <a:prstGeom prst="rect">
            <a:avLst/>
          </a:prstGeom>
          <a:noFill/>
        </p:spPr>
        <p:txBody>
          <a:bodyPr wrap="square" rtlCol="0">
            <a:spAutoFit/>
          </a:bodyPr>
          <a:lstStyle/>
          <a:p>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قيد التأسيس</a:t>
            </a:r>
            <a:r>
              <a:rPr lang="en-US" sz="1200" b="1" dirty="0">
                <a:latin typeface="GE SS Two Light" panose="020A0503020102020204" pitchFamily="18" charset="-78"/>
                <a:ea typeface="GE SS Two Light" panose="020A0503020102020204" pitchFamily="18" charset="-78"/>
                <a:cs typeface="GE SS Two Light" panose="020A0503020102020204" pitchFamily="18" charset="-78"/>
              </a:rPr>
              <a:t> </a:t>
            </a:r>
            <a:endParaRPr lang="ar-BH" sz="1200" b="1" dirty="0">
              <a:latin typeface="GE SS Two Light" panose="020A0503020102020204" pitchFamily="18" charset="-78"/>
              <a:ea typeface="GE SS Two Light" panose="020A0503020102020204" pitchFamily="18" charset="-78"/>
              <a:cs typeface="GE SS Two Light" panose="020A0503020102020204" pitchFamily="18" charset="-78"/>
            </a:endParaRPr>
          </a:p>
          <a:p>
            <a:r>
              <a:rPr lang="en-US" sz="1600" b="1" dirty="0">
                <a:latin typeface="Arial" panose="020B0604020202020204" pitchFamily="34" charset="0"/>
                <a:ea typeface="GE SS Two Light" panose="020A0503020102020204" pitchFamily="18" charset="-78"/>
                <a:cs typeface="Arial" panose="020B0604020202020204" pitchFamily="34" charset="0"/>
              </a:rPr>
              <a:t>37%</a:t>
            </a:r>
            <a:endParaRPr lang="id-ID" sz="1600" b="1" dirty="0">
              <a:latin typeface="Arial" panose="020B0604020202020204" pitchFamily="34" charset="0"/>
              <a:ea typeface="GE SS Two Light" panose="020A0503020102020204" pitchFamily="18" charset="-78"/>
              <a:cs typeface="Arial" panose="020B0604020202020204" pitchFamily="34" charset="0"/>
            </a:endParaRPr>
          </a:p>
        </p:txBody>
      </p:sp>
      <p:sp>
        <p:nvSpPr>
          <p:cNvPr id="111" name="TextBox 110"/>
          <p:cNvSpPr txBox="1"/>
          <p:nvPr/>
        </p:nvSpPr>
        <p:spPr>
          <a:xfrm>
            <a:off x="2434682" y="3714627"/>
            <a:ext cx="955691" cy="707886"/>
          </a:xfrm>
          <a:prstGeom prst="rect">
            <a:avLst/>
          </a:prstGeom>
          <a:noFill/>
        </p:spPr>
        <p:txBody>
          <a:bodyPr wrap="square" rtlCol="0">
            <a:spAutoFit/>
          </a:bodyPr>
          <a:lstStyle/>
          <a:p>
            <a:pPr algn="r"/>
            <a:r>
              <a:rPr lang="ar-BH" sz="1200" b="1" dirty="0">
                <a:latin typeface="GE SS Two Light" panose="020A0503020102020204" pitchFamily="18" charset="-78"/>
                <a:ea typeface="GE SS Two Light" panose="020A0503020102020204" pitchFamily="18" charset="-78"/>
                <a:cs typeface="GE SS Two Light" panose="020A0503020102020204" pitchFamily="18" charset="-78"/>
              </a:rPr>
              <a:t>نامية ومتقدمة</a:t>
            </a:r>
            <a:br>
              <a:rPr lang="en-US" sz="1200" b="1" dirty="0">
                <a:latin typeface="GE SS Two Light" panose="020A0503020102020204" pitchFamily="18" charset="-78"/>
                <a:ea typeface="GE SS Two Light" panose="020A0503020102020204" pitchFamily="18" charset="-78"/>
                <a:cs typeface="GE SS Two Light" panose="020A0503020102020204" pitchFamily="18" charset="-78"/>
              </a:rPr>
            </a:br>
            <a:r>
              <a:rPr lang="en-US" sz="1600" b="1" dirty="0">
                <a:latin typeface="Arial" panose="020B0604020202020204" pitchFamily="34" charset="0"/>
                <a:ea typeface="GE SS Two Light" panose="020A0503020102020204" pitchFamily="18" charset="-78"/>
                <a:cs typeface="Arial" panose="020B0604020202020204" pitchFamily="34" charset="0"/>
              </a:rPr>
              <a:t>43%</a:t>
            </a:r>
            <a:endParaRPr lang="id-ID" sz="1600" b="1" dirty="0">
              <a:latin typeface="Arial" panose="020B0604020202020204" pitchFamily="34" charset="0"/>
              <a:ea typeface="GE SS Two Light" panose="020A0503020102020204" pitchFamily="18" charset="-78"/>
              <a:cs typeface="Arial" panose="020B0604020202020204" pitchFamily="34" charset="0"/>
            </a:endParaRPr>
          </a:p>
        </p:txBody>
      </p:sp>
      <p:graphicFrame>
        <p:nvGraphicFramePr>
          <p:cNvPr id="114" name="Chart 113"/>
          <p:cNvGraphicFramePr/>
          <p:nvPr>
            <p:extLst/>
          </p:nvPr>
        </p:nvGraphicFramePr>
        <p:xfrm>
          <a:off x="21863" y="898248"/>
          <a:ext cx="2676089" cy="4049287"/>
        </p:xfrm>
        <a:graphic>
          <a:graphicData uri="http://schemas.openxmlformats.org/drawingml/2006/chart">
            <c:chart xmlns:c="http://schemas.openxmlformats.org/drawingml/2006/chart" xmlns:r="http://schemas.openxmlformats.org/officeDocument/2006/relationships" r:id="rId6"/>
          </a:graphicData>
        </a:graphic>
      </p:graphicFrame>
      <p:cxnSp>
        <p:nvCxnSpPr>
          <p:cNvPr id="120" name="Straight Connector 119"/>
          <p:cNvCxnSpPr/>
          <p:nvPr/>
        </p:nvCxnSpPr>
        <p:spPr>
          <a:xfrm flipV="1">
            <a:off x="6042513" y="3890714"/>
            <a:ext cx="0" cy="337240"/>
          </a:xfrm>
          <a:prstGeom prst="line">
            <a:avLst/>
          </a:prstGeom>
          <a:ln w="12700">
            <a:solidFill>
              <a:srgbClr val="E36955"/>
            </a:solidFill>
          </a:ln>
        </p:spPr>
        <p:style>
          <a:lnRef idx="1">
            <a:schemeClr val="accent1"/>
          </a:lnRef>
          <a:fillRef idx="0">
            <a:schemeClr val="accent1"/>
          </a:fillRef>
          <a:effectRef idx="0">
            <a:schemeClr val="accent1"/>
          </a:effectRef>
          <a:fontRef idx="minor">
            <a:schemeClr val="tx1"/>
          </a:fontRef>
        </p:style>
      </p:cxnSp>
      <p:sp>
        <p:nvSpPr>
          <p:cNvPr id="121" name="object 3"/>
          <p:cNvSpPr txBox="1"/>
          <p:nvPr/>
        </p:nvSpPr>
        <p:spPr>
          <a:xfrm>
            <a:off x="6066234" y="3175949"/>
            <a:ext cx="1718496" cy="607081"/>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pPr algn="r"/>
            <a:r>
              <a:rPr lang="ar-BH" sz="1600" dirty="0"/>
              <a:t>المؤتمر العالمي لريادة الأعمال</a:t>
            </a:r>
            <a:endParaRPr lang="en-US" sz="1600" dirty="0"/>
          </a:p>
        </p:txBody>
      </p:sp>
      <p:sp>
        <p:nvSpPr>
          <p:cNvPr id="122" name="object 3"/>
          <p:cNvSpPr txBox="1"/>
          <p:nvPr/>
        </p:nvSpPr>
        <p:spPr>
          <a:xfrm>
            <a:off x="0" y="842844"/>
            <a:ext cx="9144000" cy="625997"/>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حقـائق وأرقـام مهمـة </a:t>
            </a:r>
            <a:endParaRPr lang="en-US" sz="1600" dirty="0">
              <a:solidFill>
                <a:schemeClr val="bg1">
                  <a:lumMod val="50000"/>
                </a:schemeClr>
              </a:solidFill>
            </a:endParaRPr>
          </a:p>
        </p:txBody>
      </p:sp>
    </p:spTree>
    <p:extLst>
      <p:ext uri="{BB962C8B-B14F-4D97-AF65-F5344CB8AC3E}">
        <p14:creationId xmlns:p14="http://schemas.microsoft.com/office/powerpoint/2010/main" val="24862741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1" fill="hold" grpId="0" nodeType="withEffect" p14:presetBounceEnd="80000">
                                      <p:stCondLst>
                                        <p:cond delay="1500"/>
                                      </p:stCondLst>
                                      <p:childTnLst>
                                        <p:set>
                                          <p:cBhvr>
                                            <p:cTn id="11" dur="1" fill="hold">
                                              <p:stCondLst>
                                                <p:cond delay="0"/>
                                              </p:stCondLst>
                                            </p:cTn>
                                            <p:tgtEl>
                                              <p:spTgt spid="104"/>
                                            </p:tgtEl>
                                            <p:attrNameLst>
                                              <p:attrName>style.visibility</p:attrName>
                                            </p:attrNameLst>
                                          </p:cBhvr>
                                          <p:to>
                                            <p:strVal val="visible"/>
                                          </p:to>
                                        </p:set>
                                        <p:anim calcmode="lin" valueType="num" p14:bounceEnd="80000">
                                          <p:cBhvr additive="base">
                                            <p:cTn id="12" dur="75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1" fill="hold" grpId="0" nodeType="withEffect">
                                      <p:stCondLst>
                                        <p:cond delay="150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750" fill="hold"/>
                                            <p:tgtEl>
                                              <p:spTgt spid="104"/>
                                            </p:tgtEl>
                                            <p:attrNameLst>
                                              <p:attrName>ppt_x</p:attrName>
                                            </p:attrNameLst>
                                          </p:cBhvr>
                                          <p:tavLst>
                                            <p:tav tm="0">
                                              <p:val>
                                                <p:strVal val="#ppt_x"/>
                                              </p:val>
                                            </p:tav>
                                            <p:tav tm="100000">
                                              <p:val>
                                                <p:strVal val="#ppt_x"/>
                                              </p:val>
                                            </p:tav>
                                          </p:tavLst>
                                        </p:anim>
                                        <p:anim calcmode="lin" valueType="num">
                                          <p:cBhvr additive="base">
                                            <p:cTn id="13" dur="750" fill="hold"/>
                                            <p:tgtEl>
                                              <p:spTgt spid="1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p:cNvSpPr/>
          <p:nvPr/>
        </p:nvSpPr>
        <p:spPr>
          <a:xfrm>
            <a:off x="1200150" y="1469125"/>
            <a:ext cx="6743700"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توفر تمكين لرواد الأعمال الدعم المالي لتوظيف البحرينيين وتخصيص ميزانيات لتدريبهم بناء على احتياجاتهم التدريبية</a:t>
            </a:r>
          </a:p>
        </p:txBody>
      </p:sp>
      <p:sp>
        <p:nvSpPr>
          <p:cNvPr id="5"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التـدريـب ودعـم الأجــور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413665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p:cNvSpPr/>
          <p:nvPr/>
        </p:nvSpPr>
        <p:spPr>
          <a:xfrm>
            <a:off x="1200150" y="1469125"/>
            <a:ext cx="6743700" cy="490006"/>
          </a:xfrm>
          <a:prstGeom prst="rect">
            <a:avLst/>
          </a:prstGeom>
          <a:noFill/>
        </p:spPr>
        <p:txBody>
          <a:bodyPr wrap="square">
            <a:spAutoFit/>
          </a:bodyPr>
          <a:lstStyle/>
          <a:p>
            <a:pPr algn="ctr"/>
            <a:r>
              <a:rPr lang="ar-BH" sz="1292" b="1" dirty="0">
                <a:latin typeface="GE SS Two Light" panose="020A0503020102020204" pitchFamily="18" charset="-78"/>
                <a:ea typeface="GE SS Two Light" panose="020A0503020102020204" pitchFamily="18" charset="-78"/>
                <a:cs typeface="GE SS Two Light" panose="020A0503020102020204" pitchFamily="18" charset="-78"/>
              </a:rPr>
              <a:t>توفر تمكين لرواد الأعمال الدعم المالي لتوظيف البحرينيين وتخصيص ميزانيات لتدريبهم بناء على احتياجاتهم التدريبية</a:t>
            </a:r>
          </a:p>
        </p:txBody>
      </p:sp>
      <p:sp>
        <p:nvSpPr>
          <p:cNvPr id="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التـدريـب </a:t>
            </a: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ودعـم الأجــور</a:t>
            </a:r>
            <a:endParaRPr lang="en-US"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3" name="Group 2"/>
          <p:cNvGrpSpPr/>
          <p:nvPr/>
        </p:nvGrpSpPr>
        <p:grpSpPr>
          <a:xfrm>
            <a:off x="276187" y="2029097"/>
            <a:ext cx="4646994" cy="2686810"/>
            <a:chOff x="276187" y="2029097"/>
            <a:chExt cx="4646994" cy="2686810"/>
          </a:xfrm>
        </p:grpSpPr>
        <p:sp>
          <p:nvSpPr>
            <p:cNvPr id="8" name="Rounded Rectangle 7"/>
            <p:cNvSpPr/>
            <p:nvPr/>
          </p:nvSpPr>
          <p:spPr>
            <a:xfrm>
              <a:off x="298174" y="2634962"/>
              <a:ext cx="3996467" cy="208094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5" name="TextBox 1"/>
            <p:cNvSpPr txBox="1">
              <a:spLocks noChangeArrowheads="1"/>
            </p:cNvSpPr>
            <p:nvPr/>
          </p:nvSpPr>
          <p:spPr bwMode="auto">
            <a:xfrm>
              <a:off x="661856" y="2820166"/>
              <a:ext cx="14318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solidFill>
                    <a:srgbClr val="E36955"/>
                  </a:solidFill>
                  <a:latin typeface="VAG Rounded Light SSi" panose="020B0800000000000000" pitchFamily="34" charset="0"/>
                  <a:ea typeface="GE SS Two Light" panose="020A0503020102020204" pitchFamily="18" charset="-78"/>
                  <a:cs typeface="GE SS Two Light" panose="020A0503020102020204" pitchFamily="18" charset="-78"/>
                </a:rPr>
                <a:t>400+</a:t>
              </a:r>
            </a:p>
          </p:txBody>
        </p:sp>
        <p:sp>
          <p:nvSpPr>
            <p:cNvPr id="27" name="Rectangle 26"/>
            <p:cNvSpPr/>
            <p:nvPr/>
          </p:nvSpPr>
          <p:spPr>
            <a:xfrm>
              <a:off x="665420" y="3466373"/>
              <a:ext cx="1789265" cy="369332"/>
            </a:xfrm>
            <a:prstGeom prst="rect">
              <a:avLst/>
            </a:prstGeom>
          </p:spPr>
          <p:txBody>
            <a:bodyPr wrap="square">
              <a:spAutoFit/>
            </a:bodyPr>
            <a:lstStyle/>
            <a:p>
              <a:r>
                <a:rPr lang="ar-BH" dirty="0">
                  <a:latin typeface="GE SS Two Light" panose="020A0503020102020204" pitchFamily="18" charset="-78"/>
                  <a:ea typeface="GE SS Two Light" panose="020A0503020102020204" pitchFamily="18" charset="-78"/>
                  <a:cs typeface="GE SS Two Light" panose="020A0503020102020204" pitchFamily="18" charset="-78"/>
                </a:rPr>
                <a:t>شهـادة احترافية</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8" name="TextBox 1"/>
            <p:cNvSpPr txBox="1">
              <a:spLocks noChangeArrowheads="1"/>
            </p:cNvSpPr>
            <p:nvPr/>
          </p:nvSpPr>
          <p:spPr bwMode="auto">
            <a:xfrm>
              <a:off x="2122082" y="2816770"/>
              <a:ext cx="1616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dirty="0">
                  <a:solidFill>
                    <a:srgbClr val="E36955"/>
                  </a:solidFill>
                  <a:latin typeface="VAG Rounded Light SSi" panose="020B0800000000000000" pitchFamily="34" charset="0"/>
                  <a:ea typeface="GE SS Two Light" panose="020A0503020102020204" pitchFamily="18" charset="-78"/>
                  <a:cs typeface="GE SS Two Light" panose="020A0503020102020204" pitchFamily="18" charset="-78"/>
                </a:rPr>
                <a:t>40</a:t>
              </a:r>
            </a:p>
          </p:txBody>
        </p:sp>
        <p:sp>
          <p:nvSpPr>
            <p:cNvPr id="29" name="Rectangle 28"/>
            <p:cNvSpPr/>
            <p:nvPr/>
          </p:nvSpPr>
          <p:spPr>
            <a:xfrm>
              <a:off x="1560053" y="3487463"/>
              <a:ext cx="1860129" cy="369332"/>
            </a:xfrm>
            <a:prstGeom prst="rect">
              <a:avLst/>
            </a:prstGeom>
          </p:spPr>
          <p:txBody>
            <a:bodyPr wrap="square">
              <a:spAutoFit/>
            </a:bodyPr>
            <a:lstStyle/>
            <a:p>
              <a:pPr algn="r"/>
              <a:r>
                <a:rPr lang="ar-BH" dirty="0">
                  <a:latin typeface="GE SS Two Light" panose="020A0503020102020204" pitchFamily="18" charset="-78"/>
                  <a:ea typeface="GE SS Two Light" panose="020A0503020102020204" pitchFamily="18" charset="-78"/>
                  <a:cs typeface="GE SS Two Light" panose="020A0503020102020204" pitchFamily="18" charset="-78"/>
                </a:rPr>
                <a:t>تخـصص</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0" name="Rectangle 29"/>
            <p:cNvSpPr/>
            <p:nvPr/>
          </p:nvSpPr>
          <p:spPr>
            <a:xfrm>
              <a:off x="276187" y="2029097"/>
              <a:ext cx="4646994" cy="584775"/>
            </a:xfrm>
            <a:prstGeom prst="rect">
              <a:avLst/>
            </a:prstGeom>
            <a:noFill/>
          </p:spPr>
          <p:txBody>
            <a:bodyPr wrap="square">
              <a:spAutoFit/>
            </a:bodyPr>
            <a:lstStyle/>
            <a:p>
              <a:r>
                <a:rPr lang="ar-BH" sz="1600" b="1" dirty="0">
                  <a:latin typeface="GE SS Two Light" panose="020A0503020102020204" pitchFamily="18" charset="-78"/>
                  <a:ea typeface="GE SS Two Light" panose="020A0503020102020204" pitchFamily="18" charset="-78"/>
                  <a:cs typeface="GE SS Two Light" panose="020A0503020102020204" pitchFamily="18" charset="-78"/>
                </a:rPr>
                <a:t>برنامج تمكين لدعم</a:t>
              </a:r>
            </a:p>
            <a:p>
              <a:r>
                <a:rPr lang="ar-BH" sz="1600" b="1" dirty="0">
                  <a:latin typeface="GE SS Two Light" panose="020A0503020102020204" pitchFamily="18" charset="-78"/>
                  <a:ea typeface="GE SS Two Light" panose="020A0503020102020204" pitchFamily="18" charset="-78"/>
                  <a:cs typeface="GE SS Two Light" panose="020A0503020102020204" pitchFamily="18" charset="-78"/>
                </a:rPr>
                <a:t>الشهادات الاحترافية</a:t>
              </a:r>
              <a:endParaRPr lang="en-US" sz="1600"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nvGrpSpPr>
          <p:cNvPr id="32" name="Group 31"/>
          <p:cNvGrpSpPr/>
          <p:nvPr/>
        </p:nvGrpSpPr>
        <p:grpSpPr>
          <a:xfrm>
            <a:off x="3951374" y="2031098"/>
            <a:ext cx="4821076" cy="2705333"/>
            <a:chOff x="3951374" y="2031098"/>
            <a:chExt cx="4821076" cy="2705333"/>
          </a:xfrm>
        </p:grpSpPr>
        <p:sp>
          <p:nvSpPr>
            <p:cNvPr id="9" name="Rounded Rectangle 8"/>
            <p:cNvSpPr/>
            <p:nvPr/>
          </p:nvSpPr>
          <p:spPr>
            <a:xfrm>
              <a:off x="4697896" y="2655486"/>
              <a:ext cx="3996467" cy="208094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5" name="Rectangle 14"/>
            <p:cNvSpPr/>
            <p:nvPr/>
          </p:nvSpPr>
          <p:spPr>
            <a:xfrm>
              <a:off x="5628081" y="4143106"/>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مهارات اللغة</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والتواصل</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8" name="Picture 17"/>
            <p:cNvPicPr>
              <a:picLocks noChangeAspect="1"/>
            </p:cNvPicPr>
            <p:nvPr/>
          </p:nvPicPr>
          <p:blipFill rotWithShape="1">
            <a:blip r:embed="rId2"/>
            <a:srcRect l="26044" t="7416" r="26341" b="9029"/>
            <a:stretch/>
          </p:blipFill>
          <p:spPr>
            <a:xfrm>
              <a:off x="5155437" y="3024059"/>
              <a:ext cx="656555" cy="648070"/>
            </a:xfrm>
            <a:prstGeom prst="ellipse">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442" y="3473666"/>
              <a:ext cx="676153" cy="676153"/>
            </a:xfrm>
            <a:prstGeom prst="rect">
              <a:avLst/>
            </a:prstGeom>
          </p:spPr>
        </p:pic>
        <p:pic>
          <p:nvPicPr>
            <p:cNvPr id="20" name="Picture 6" descr="https://icon-icons.com/icons2/625/PNG/512/speech-bubbles_icon-icons.com_573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322" y="3477435"/>
              <a:ext cx="668616" cy="6686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845" y="3019211"/>
              <a:ext cx="670690" cy="670690"/>
            </a:xfrm>
            <a:prstGeom prst="rect">
              <a:avLst/>
            </a:prstGeom>
          </p:spPr>
        </p:pic>
        <p:sp>
          <p:nvSpPr>
            <p:cNvPr id="22" name="Rectangle 21"/>
            <p:cNvSpPr/>
            <p:nvPr/>
          </p:nvSpPr>
          <p:spPr>
            <a:xfrm>
              <a:off x="4831713" y="3662361"/>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المهارات</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الحسابية</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3" name="Rectangle 22"/>
            <p:cNvSpPr/>
            <p:nvPr/>
          </p:nvSpPr>
          <p:spPr>
            <a:xfrm>
              <a:off x="7350434" y="4146785"/>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شهادة</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أساسية</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4" name="Rectangle 23"/>
            <p:cNvSpPr/>
            <p:nvPr/>
          </p:nvSpPr>
          <p:spPr>
            <a:xfrm>
              <a:off x="6527562" y="3666040"/>
              <a:ext cx="1292594" cy="415498"/>
            </a:xfrm>
            <a:prstGeom prst="rect">
              <a:avLst/>
            </a:prstGeom>
          </p:spPr>
          <p:txBody>
            <a:bodyPr wrap="square">
              <a:spAutoFit/>
            </a:bodyPr>
            <a:lstStyle/>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مهارات</a:t>
              </a:r>
            </a:p>
            <a:p>
              <a:pPr algn="ctr"/>
              <a:r>
                <a:rPr lang="ar-BH"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الحاسوب</a:t>
              </a:r>
              <a:endParaRPr lang="en-US" sz="1050"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1" name="Rectangle 30"/>
            <p:cNvSpPr/>
            <p:nvPr/>
          </p:nvSpPr>
          <p:spPr>
            <a:xfrm>
              <a:off x="3951374" y="2031098"/>
              <a:ext cx="4821076" cy="646331"/>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برنامج تمكين</a:t>
              </a:r>
              <a:r>
                <a:rPr lang="ar-BH" dirty="0">
                  <a:latin typeface="GE SS Two Light" panose="020A0503020102020204" pitchFamily="18" charset="-78"/>
                  <a:ea typeface="GE SS Two Light" panose="020A0503020102020204" pitchFamily="18" charset="-78"/>
                  <a:cs typeface="GE SS Two Light" panose="020A0503020102020204" pitchFamily="18" charset="-78"/>
                </a:rPr>
                <a:t> لتنمية</a:t>
              </a:r>
            </a:p>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المهارات الأساسية</a:t>
              </a:r>
            </a:p>
          </p:txBody>
        </p:sp>
      </p:grpSp>
      <p:grpSp>
        <p:nvGrpSpPr>
          <p:cNvPr id="33" name="Group 32"/>
          <p:cNvGrpSpPr/>
          <p:nvPr/>
        </p:nvGrpSpPr>
        <p:grpSpPr>
          <a:xfrm>
            <a:off x="3997650" y="2133950"/>
            <a:ext cx="1013362" cy="1013362"/>
            <a:chOff x="3872237" y="2213956"/>
            <a:chExt cx="1013362" cy="1013362"/>
          </a:xfrm>
        </p:grpSpPr>
        <p:sp>
          <p:nvSpPr>
            <p:cNvPr id="34" name="Oval 33"/>
            <p:cNvSpPr/>
            <p:nvPr/>
          </p:nvSpPr>
          <p:spPr>
            <a:xfrm>
              <a:off x="3872237" y="2213956"/>
              <a:ext cx="1013362" cy="1013362"/>
            </a:xfrm>
            <a:prstGeom prst="ellipse">
              <a:avLst/>
            </a:prstGeom>
            <a:solidFill>
              <a:srgbClr val="D74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5" name="TextBox 1"/>
            <p:cNvSpPr txBox="1">
              <a:spLocks noChangeArrowheads="1"/>
            </p:cNvSpPr>
            <p:nvPr/>
          </p:nvSpPr>
          <p:spPr bwMode="auto">
            <a:xfrm>
              <a:off x="3920738" y="2370290"/>
              <a:ext cx="9396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rPr>
                <a:t>100</a:t>
              </a:r>
              <a:r>
                <a:rPr lang="en-US" altLang="en-US" sz="1800"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rPr>
                <a:t>%</a:t>
              </a:r>
              <a:endParaRPr lang="en-US" altLang="en-US" dirty="0">
                <a:solidFill>
                  <a:schemeClr val="bg1"/>
                </a:solidFill>
                <a:latin typeface="VAG Rounded Light SSi" panose="020B0800000000000000" pitchFamily="34" charset="0"/>
                <a:ea typeface="GE SS Two Light" panose="020A0503020102020204" pitchFamily="18" charset="-78"/>
                <a:cs typeface="GE SS Two Light" panose="020A0503020102020204" pitchFamily="18" charset="-78"/>
              </a:endParaRPr>
            </a:p>
          </p:txBody>
        </p:sp>
        <p:sp>
          <p:nvSpPr>
            <p:cNvPr id="36" name="Rectangle 35"/>
            <p:cNvSpPr/>
            <p:nvPr/>
          </p:nvSpPr>
          <p:spPr>
            <a:xfrm>
              <a:off x="3959448" y="2741811"/>
              <a:ext cx="838940" cy="307777"/>
            </a:xfrm>
            <a:prstGeom prst="rect">
              <a:avLst/>
            </a:prstGeom>
            <a:noFill/>
          </p:spPr>
          <p:txBody>
            <a:bodyPr wrap="square">
              <a:spAutoFit/>
            </a:bodyPr>
            <a:lstStyle/>
            <a:p>
              <a:pPr algn="ctr"/>
              <a:r>
                <a:rPr lang="ar-BH" sz="14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دعـم</a:t>
              </a:r>
              <a:endParaRPr lang="en-US" sz="14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sp>
        <p:nvSpPr>
          <p:cNvPr id="6" name="Rectangle 5"/>
          <p:cNvSpPr/>
          <p:nvPr/>
        </p:nvSpPr>
        <p:spPr>
          <a:xfrm>
            <a:off x="614601" y="4113536"/>
            <a:ext cx="1568058"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تأهيل 15 ألف بحريني</a:t>
            </a:r>
            <a:endParaRPr lang="en-US" sz="1400" dirty="0">
              <a:solidFill>
                <a:srgbClr val="3EB186"/>
              </a:solidFill>
            </a:endParaRPr>
          </a:p>
        </p:txBody>
      </p:sp>
      <p:sp>
        <p:nvSpPr>
          <p:cNvPr id="38" name="Rectangle 37"/>
          <p:cNvSpPr/>
          <p:nvPr/>
        </p:nvSpPr>
        <p:spPr>
          <a:xfrm>
            <a:off x="614601" y="4288514"/>
            <a:ext cx="2053768"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ضخ 14.4 مليون دينار بحريني</a:t>
            </a:r>
            <a:endParaRPr lang="en-US" sz="1400" dirty="0">
              <a:solidFill>
                <a:srgbClr val="3EB186"/>
              </a:solidFill>
            </a:endParaRPr>
          </a:p>
        </p:txBody>
      </p:sp>
      <p:sp>
        <p:nvSpPr>
          <p:cNvPr id="39" name="7-Point Star 38"/>
          <p:cNvSpPr/>
          <p:nvPr/>
        </p:nvSpPr>
        <p:spPr>
          <a:xfrm>
            <a:off x="1922552" y="3956022"/>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Tree>
    <p:extLst>
      <p:ext uri="{BB962C8B-B14F-4D97-AF65-F5344CB8AC3E}">
        <p14:creationId xmlns:p14="http://schemas.microsoft.com/office/powerpoint/2010/main" val="15274629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500" fill="hold"/>
                                            <p:tgtEl>
                                              <p:spTgt spid="32"/>
                                            </p:tgtEl>
                                            <p:attrNameLst>
                                              <p:attrName>ppt_x</p:attrName>
                                            </p:attrNameLst>
                                          </p:cBhvr>
                                          <p:tavLst>
                                            <p:tav tm="0">
                                              <p:val>
                                                <p:strVal val="1+#ppt_w/2"/>
                                              </p:val>
                                            </p:tav>
                                            <p:tav tm="100000">
                                              <p:val>
                                                <p:strVal val="#ppt_x"/>
                                              </p:val>
                                            </p:tav>
                                          </p:tavLst>
                                        </p:anim>
                                        <p:anim calcmode="lin" valueType="num">
                                          <p:cBhvr additive="base">
                                            <p:cTn id="14" dur="1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500"/>
                                            <p:tgtEl>
                                              <p:spTgt spid="33"/>
                                            </p:tgtEl>
                                          </p:cBhvr>
                                        </p:animEffect>
                                      </p:childTnLst>
                                    </p:cTn>
                                  </p:par>
                                  <p:par>
                                    <p:cTn id="20" presetID="2" presetClass="entr" presetSubtype="1" fill="hold" grpId="0" nodeType="withEffect" p14:presetBounceEnd="80000">
                                      <p:stCondLst>
                                        <p:cond delay="1500"/>
                                      </p:stCondLst>
                                      <p:childTnLst>
                                        <p:set>
                                          <p:cBhvr>
                                            <p:cTn id="21" dur="1" fill="hold">
                                              <p:stCondLst>
                                                <p:cond delay="0"/>
                                              </p:stCondLst>
                                            </p:cTn>
                                            <p:tgtEl>
                                              <p:spTgt spid="39"/>
                                            </p:tgtEl>
                                            <p:attrNameLst>
                                              <p:attrName>style.visibility</p:attrName>
                                            </p:attrNameLst>
                                          </p:cBhvr>
                                          <p:to>
                                            <p:strVal val="visible"/>
                                          </p:to>
                                        </p:set>
                                        <p:anim calcmode="lin" valueType="num" p14:bounceEnd="80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80000">
                                          <p:cBhvr additive="base">
                                            <p:cTn id="23" dur="75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500" fill="hold"/>
                                            <p:tgtEl>
                                              <p:spTgt spid="32"/>
                                            </p:tgtEl>
                                            <p:attrNameLst>
                                              <p:attrName>ppt_x</p:attrName>
                                            </p:attrNameLst>
                                          </p:cBhvr>
                                          <p:tavLst>
                                            <p:tav tm="0">
                                              <p:val>
                                                <p:strVal val="1+#ppt_w/2"/>
                                              </p:val>
                                            </p:tav>
                                            <p:tav tm="100000">
                                              <p:val>
                                                <p:strVal val="#ppt_x"/>
                                              </p:val>
                                            </p:tav>
                                          </p:tavLst>
                                        </p:anim>
                                        <p:anim calcmode="lin" valueType="num">
                                          <p:cBhvr additive="base">
                                            <p:cTn id="14" dur="1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500"/>
                                            <p:tgtEl>
                                              <p:spTgt spid="33"/>
                                            </p:tgtEl>
                                          </p:cBhvr>
                                        </p:animEffect>
                                      </p:childTnLst>
                                    </p:cTn>
                                  </p:par>
                                  <p:par>
                                    <p:cTn id="20" presetID="2" presetClass="entr" presetSubtype="1"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750" fill="hold"/>
                                            <p:tgtEl>
                                              <p:spTgt spid="39"/>
                                            </p:tgtEl>
                                            <p:attrNameLst>
                                              <p:attrName>ppt_x</p:attrName>
                                            </p:attrNameLst>
                                          </p:cBhvr>
                                          <p:tavLst>
                                            <p:tav tm="0">
                                              <p:val>
                                                <p:strVal val="#ppt_x"/>
                                              </p:val>
                                            </p:tav>
                                            <p:tav tm="100000">
                                              <p:val>
                                                <p:strVal val="#ppt_x"/>
                                              </p:val>
                                            </p:tav>
                                          </p:tavLst>
                                        </p:anim>
                                        <p:anim calcmode="lin" valueType="num">
                                          <p:cBhvr additive="base">
                                            <p:cTn id="23" dur="75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chemeClr val="bg1">
                    <a:lumMod val="6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التـدريـب و</a:t>
            </a: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دعـم الأجــور</a:t>
            </a:r>
            <a:endParaRPr lang="en-US"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7" name="Group 6"/>
          <p:cNvGrpSpPr/>
          <p:nvPr/>
        </p:nvGrpSpPr>
        <p:grpSpPr>
          <a:xfrm>
            <a:off x="4341120" y="1837975"/>
            <a:ext cx="4631580" cy="1601696"/>
            <a:chOff x="4341120" y="1837975"/>
            <a:chExt cx="4631580" cy="1601696"/>
          </a:xfrm>
        </p:grpSpPr>
        <p:sp>
          <p:nvSpPr>
            <p:cNvPr id="47" name="Rectangle 46"/>
            <p:cNvSpPr/>
            <p:nvPr/>
          </p:nvSpPr>
          <p:spPr>
            <a:xfrm>
              <a:off x="4341120" y="2269094"/>
              <a:ext cx="2720104" cy="307777"/>
            </a:xfrm>
            <a:prstGeom prst="rect">
              <a:avLst/>
            </a:prstGeom>
            <a:noFill/>
          </p:spPr>
          <p:txBody>
            <a:bodyPr wrap="square">
              <a:spAutoFit/>
            </a:bodyPr>
            <a:lstStyle/>
            <a:p>
              <a:pPr algn="ctr"/>
              <a:r>
                <a:rPr lang="ar-BH" sz="1400" b="1" dirty="0">
                  <a:latin typeface="GE SS Two Light" panose="020A0503020102020204" pitchFamily="18" charset="-78"/>
                  <a:ea typeface="GE SS Two Light" panose="020A0503020102020204" pitchFamily="18" charset="-78"/>
                  <a:cs typeface="GE SS Two Light" panose="020A0503020102020204" pitchFamily="18" charset="-78"/>
                </a:rPr>
                <a:t>حديثـي التخـرج</a:t>
              </a:r>
              <a:endParaRPr lang="en-US" sz="14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3" name="Group 2"/>
            <p:cNvGrpSpPr/>
            <p:nvPr/>
          </p:nvGrpSpPr>
          <p:grpSpPr>
            <a:xfrm>
              <a:off x="4824882" y="1837975"/>
              <a:ext cx="4147818" cy="1601696"/>
              <a:chOff x="4824882" y="1837975"/>
              <a:chExt cx="4147818" cy="1601696"/>
            </a:xfrm>
          </p:grpSpPr>
          <p:sp>
            <p:nvSpPr>
              <p:cNvPr id="46" name="Rectangle 45"/>
              <p:cNvSpPr/>
              <p:nvPr/>
            </p:nvSpPr>
            <p:spPr>
              <a:xfrm>
                <a:off x="4824882" y="1837975"/>
                <a:ext cx="332809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8" name="TextBox 25"/>
              <p:cNvSpPr txBox="1">
                <a:spLocks noChangeArrowheads="1"/>
              </p:cNvSpPr>
              <p:nvPr/>
            </p:nvSpPr>
            <p:spPr bwMode="auto">
              <a:xfrm>
                <a:off x="5168494" y="3026412"/>
                <a:ext cx="94362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1" eaLnBrk="1" hangingPunct="1">
                  <a:spcBef>
                    <a:spcPct val="0"/>
                  </a:spcBef>
                  <a:buFontTx/>
                  <a:buNone/>
                </a:pPr>
                <a:r>
                  <a:rPr lang="ar-BH" altLang="en-US" sz="900" b="1" dirty="0">
                    <a:solidFill>
                      <a:schemeClr val="bg1">
                        <a:lumMod val="50000"/>
                      </a:schemeClr>
                    </a:solidFill>
                    <a:latin typeface="VAG Rounded Light SSi" panose="020B0800000000000000" pitchFamily="34" charset="0"/>
                    <a:ea typeface="GE Dinar Two" pitchFamily="18" charset="-78"/>
                    <a:cs typeface="GE Dinar Two" pitchFamily="18" charset="-78"/>
                  </a:rPr>
                  <a:t>الحد الأعلى</a:t>
                </a:r>
                <a:br>
                  <a:rPr lang="en-US" altLang="en-US" sz="900" b="1" dirty="0">
                    <a:solidFill>
                      <a:schemeClr val="bg1">
                        <a:lumMod val="50000"/>
                      </a:schemeClr>
                    </a:solidFill>
                    <a:latin typeface="VAG Rounded Light SSi" panose="020B0800000000000000" pitchFamily="34" charset="0"/>
                    <a:ea typeface="GE Dinar Two" pitchFamily="18" charset="-78"/>
                    <a:cs typeface="GE Dinar Two" pitchFamily="18" charset="-78"/>
                  </a:rPr>
                </a:br>
                <a:r>
                  <a:rPr lang="en-US" altLang="en-US" sz="1050" b="1" dirty="0">
                    <a:solidFill>
                      <a:schemeClr val="bg1">
                        <a:lumMod val="50000"/>
                      </a:schemeClr>
                    </a:solidFill>
                    <a:latin typeface="VAG Rounded bold SSi"/>
                    <a:ea typeface="GE Dinar Two" pitchFamily="18" charset="-78"/>
                    <a:cs typeface="GE Dinar Two" pitchFamily="18" charset="-78"/>
                  </a:rPr>
                  <a:t>BD500</a:t>
                </a:r>
              </a:p>
            </p:txBody>
          </p:sp>
          <p:sp>
            <p:nvSpPr>
              <p:cNvPr id="50" name="TextBox 1"/>
              <p:cNvSpPr txBox="1">
                <a:spLocks noChangeArrowheads="1"/>
              </p:cNvSpPr>
              <p:nvPr/>
            </p:nvSpPr>
            <p:spPr bwMode="auto">
              <a:xfrm>
                <a:off x="6719438" y="2957688"/>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en-US" altLang="en-US" sz="1100" dirty="0"/>
                  <a:t>Year 2</a:t>
                </a:r>
              </a:p>
            </p:txBody>
          </p:sp>
          <p:sp>
            <p:nvSpPr>
              <p:cNvPr id="51" name="TextBox 1"/>
              <p:cNvSpPr txBox="1">
                <a:spLocks noChangeArrowheads="1"/>
              </p:cNvSpPr>
              <p:nvPr/>
            </p:nvSpPr>
            <p:spPr bwMode="auto">
              <a:xfrm>
                <a:off x="6071813" y="2947028"/>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en-US" altLang="en-US" sz="1100" dirty="0"/>
                  <a:t>Year 3</a:t>
                </a:r>
              </a:p>
            </p:txBody>
          </p:sp>
          <p:sp>
            <p:nvSpPr>
              <p:cNvPr id="53" name="Rectangle 52"/>
              <p:cNvSpPr/>
              <p:nvPr/>
            </p:nvSpPr>
            <p:spPr>
              <a:xfrm>
                <a:off x="4838291" y="2450815"/>
                <a:ext cx="1466850" cy="261610"/>
              </a:xfrm>
              <a:prstGeom prst="rect">
                <a:avLst/>
              </a:prstGeom>
              <a:noFill/>
            </p:spPr>
            <p:txBody>
              <a:bodyPr wrap="square">
                <a:spAutoFit/>
              </a:bodyPr>
              <a:lstStyle/>
              <a:p>
                <a:pPr algn="ctr"/>
                <a:r>
                  <a:rPr lang="ar-BH" sz="1050" i="1" dirty="0">
                    <a:latin typeface="GE SS Two Light" panose="020A0503020102020204" pitchFamily="18" charset="-78"/>
                    <a:ea typeface="GE SS Two Light" panose="020A0503020102020204" pitchFamily="18" charset="-78"/>
                    <a:cs typeface="GE SS Two Light" panose="020A0503020102020204" pitchFamily="18" charset="-78"/>
                  </a:rPr>
                  <a:t>*أقل من عامين</a:t>
                </a:r>
                <a:endParaRPr lang="en-US" sz="1050" i="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4" name="Rounded Rectangle 53"/>
              <p:cNvSpPr/>
              <p:nvPr/>
            </p:nvSpPr>
            <p:spPr>
              <a:xfrm>
                <a:off x="5034160" y="2212359"/>
                <a:ext cx="3088302" cy="1227312"/>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experience graduate flat 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1246" y="2299042"/>
                <a:ext cx="1061454" cy="106145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470418" y="2588731"/>
                <a:ext cx="945046" cy="523220"/>
              </a:xfrm>
              <a:prstGeom prst="rect">
                <a:avLst/>
              </a:prstGeom>
            </p:spPr>
            <p:txBody>
              <a:bodyPr wrap="square">
                <a:spAutoFit/>
              </a:bodyPr>
              <a:lstStyle/>
              <a:p>
                <a:pPr>
                  <a:spcBef>
                    <a:spcPct val="0"/>
                  </a:spcBef>
                </a:pPr>
                <a:r>
                  <a:rPr lang="en-US" altLang="en-US" sz="2800" dirty="0">
                    <a:solidFill>
                      <a:srgbClr val="F09F55"/>
                    </a:solidFill>
                    <a:latin typeface="VAG Rounded bold" panose="020B0500000000000000" pitchFamily="34" charset="0"/>
                  </a:rPr>
                  <a:t>50%</a:t>
                </a:r>
              </a:p>
            </p:txBody>
          </p:sp>
          <p:sp>
            <p:nvSpPr>
              <p:cNvPr id="66" name="Rectangle 65"/>
              <p:cNvSpPr/>
              <p:nvPr/>
            </p:nvSpPr>
            <p:spPr>
              <a:xfrm>
                <a:off x="5821181" y="2588037"/>
                <a:ext cx="857927" cy="523220"/>
              </a:xfrm>
              <a:prstGeom prst="rect">
                <a:avLst/>
              </a:prstGeom>
            </p:spPr>
            <p:txBody>
              <a:bodyPr wrap="none">
                <a:spAutoFit/>
              </a:bodyPr>
              <a:lstStyle/>
              <a:p>
                <a:pPr>
                  <a:spcBef>
                    <a:spcPct val="0"/>
                  </a:spcBef>
                </a:pPr>
                <a:r>
                  <a:rPr lang="en-US" altLang="en-US" sz="2800" dirty="0">
                    <a:solidFill>
                      <a:schemeClr val="bg1">
                        <a:lumMod val="75000"/>
                      </a:schemeClr>
                    </a:solidFill>
                    <a:latin typeface="VAG Rounded bold" panose="020B0500000000000000" pitchFamily="34" charset="0"/>
                  </a:rPr>
                  <a:t>30%</a:t>
                </a:r>
              </a:p>
            </p:txBody>
          </p:sp>
          <p:sp>
            <p:nvSpPr>
              <p:cNvPr id="96" name="TextBox 1"/>
              <p:cNvSpPr txBox="1">
                <a:spLocks noChangeArrowheads="1"/>
              </p:cNvSpPr>
              <p:nvPr/>
            </p:nvSpPr>
            <p:spPr bwMode="auto">
              <a:xfrm>
                <a:off x="7355712" y="2944260"/>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en-US" altLang="en-US" sz="1100" dirty="0"/>
                  <a:t>Year 1</a:t>
                </a:r>
              </a:p>
            </p:txBody>
          </p:sp>
          <p:sp>
            <p:nvSpPr>
              <p:cNvPr id="97" name="TextBox 1"/>
              <p:cNvSpPr txBox="1">
                <a:spLocks noChangeArrowheads="1"/>
              </p:cNvSpPr>
              <p:nvPr/>
            </p:nvSpPr>
            <p:spPr bwMode="auto">
              <a:xfrm>
                <a:off x="7118475" y="2593302"/>
                <a:ext cx="845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D74B4C"/>
                    </a:solidFill>
                    <a:latin typeface="VAG Rounded bold" panose="020B0500000000000000" pitchFamily="34" charset="0"/>
                  </a:rPr>
                  <a:t>70%</a:t>
                </a:r>
              </a:p>
            </p:txBody>
          </p:sp>
        </p:grpSp>
      </p:grpSp>
      <p:grpSp>
        <p:nvGrpSpPr>
          <p:cNvPr id="5" name="Group 4"/>
          <p:cNvGrpSpPr/>
          <p:nvPr/>
        </p:nvGrpSpPr>
        <p:grpSpPr>
          <a:xfrm>
            <a:off x="4324220" y="3516820"/>
            <a:ext cx="4696611" cy="1238015"/>
            <a:chOff x="4324220" y="3516820"/>
            <a:chExt cx="4696611" cy="1238015"/>
          </a:xfrm>
        </p:grpSpPr>
        <p:sp>
          <p:nvSpPr>
            <p:cNvPr id="68" name="Rectangle 67"/>
            <p:cNvSpPr/>
            <p:nvPr/>
          </p:nvSpPr>
          <p:spPr>
            <a:xfrm>
              <a:off x="4324220" y="3554896"/>
              <a:ext cx="2720104" cy="307777"/>
            </a:xfrm>
            <a:prstGeom prst="rect">
              <a:avLst/>
            </a:prstGeom>
            <a:noFill/>
          </p:spPr>
          <p:txBody>
            <a:bodyPr wrap="square">
              <a:spAutoFit/>
            </a:bodyPr>
            <a:lstStyle/>
            <a:p>
              <a:pPr algn="ctr"/>
              <a:r>
                <a:rPr lang="ar-BH" sz="1400" b="1" dirty="0">
                  <a:latin typeface="GE SS Two Light" panose="020A0503020102020204" pitchFamily="18" charset="-78"/>
                  <a:ea typeface="GE SS Two Light" panose="020A0503020102020204" pitchFamily="18" charset="-78"/>
                  <a:cs typeface="GE SS Two Light" panose="020A0503020102020204" pitchFamily="18" charset="-78"/>
                </a:rPr>
                <a:t>ذوي الخـبـرة</a:t>
              </a:r>
              <a:endParaRPr lang="en-US" sz="14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71" name="TextBox 1"/>
            <p:cNvSpPr txBox="1">
              <a:spLocks noChangeArrowheads="1"/>
            </p:cNvSpPr>
            <p:nvPr/>
          </p:nvSpPr>
          <p:spPr bwMode="auto">
            <a:xfrm>
              <a:off x="6696738" y="4262149"/>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lgn="r"/>
              <a:r>
                <a:rPr lang="en-US" altLang="en-US" sz="1100" dirty="0"/>
                <a:t>Year 2</a:t>
              </a:r>
            </a:p>
          </p:txBody>
        </p:sp>
        <p:sp>
          <p:nvSpPr>
            <p:cNvPr id="79" name="TextBox 1"/>
            <p:cNvSpPr txBox="1">
              <a:spLocks noChangeArrowheads="1"/>
            </p:cNvSpPr>
            <p:nvPr/>
          </p:nvSpPr>
          <p:spPr bwMode="auto">
            <a:xfrm>
              <a:off x="6049113" y="4264741"/>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lgn="r"/>
              <a:r>
                <a:rPr lang="en-US" altLang="en-US" sz="1100" dirty="0"/>
                <a:t>Year 3</a:t>
              </a:r>
            </a:p>
          </p:txBody>
        </p:sp>
        <p:sp>
          <p:nvSpPr>
            <p:cNvPr id="87" name="Rectangle 86"/>
            <p:cNvSpPr/>
            <p:nvPr/>
          </p:nvSpPr>
          <p:spPr>
            <a:xfrm>
              <a:off x="4891791" y="3755276"/>
              <a:ext cx="1466850" cy="230832"/>
            </a:xfrm>
            <a:prstGeom prst="rect">
              <a:avLst/>
            </a:prstGeom>
            <a:noFill/>
          </p:spPr>
          <p:txBody>
            <a:bodyPr wrap="square">
              <a:spAutoFit/>
            </a:bodyPr>
            <a:lstStyle/>
            <a:p>
              <a:pPr algn="ctr"/>
              <a:r>
                <a:rPr lang="ar-BH" sz="900" i="1" dirty="0">
                  <a:latin typeface="GE SS Two Light" panose="020A0503020102020204" pitchFamily="18" charset="-78"/>
                  <a:ea typeface="GE SS Two Light" panose="020A0503020102020204" pitchFamily="18" charset="-78"/>
                  <a:cs typeface="GE SS Two Light" panose="020A0503020102020204" pitchFamily="18" charset="-78"/>
                </a:rPr>
                <a:t>*من عامين إلى 5</a:t>
              </a:r>
              <a:endParaRPr lang="en-US" sz="900" i="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88" name="Rounded Rectangle 87"/>
            <p:cNvSpPr/>
            <p:nvPr/>
          </p:nvSpPr>
          <p:spPr>
            <a:xfrm>
              <a:off x="5049560" y="3516820"/>
              <a:ext cx="3088302" cy="1227312"/>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504868" y="3893192"/>
              <a:ext cx="945046" cy="523220"/>
            </a:xfrm>
            <a:prstGeom prst="rect">
              <a:avLst/>
            </a:prstGeom>
          </p:spPr>
          <p:txBody>
            <a:bodyPr wrap="square">
              <a:spAutoFit/>
            </a:bodyPr>
            <a:lstStyle/>
            <a:p>
              <a:pPr>
                <a:spcBef>
                  <a:spcPct val="0"/>
                </a:spcBef>
              </a:pPr>
              <a:r>
                <a:rPr lang="en-US" altLang="en-US" sz="2800" dirty="0">
                  <a:solidFill>
                    <a:schemeClr val="bg1">
                      <a:lumMod val="50000"/>
                    </a:schemeClr>
                  </a:solidFill>
                  <a:latin typeface="VAG Rounded bold" panose="020B0500000000000000" pitchFamily="34" charset="0"/>
                </a:rPr>
                <a:t>25%</a:t>
              </a:r>
            </a:p>
          </p:txBody>
        </p:sp>
        <p:sp>
          <p:nvSpPr>
            <p:cNvPr id="91" name="Rectangle 90"/>
            <p:cNvSpPr/>
            <p:nvPr/>
          </p:nvSpPr>
          <p:spPr>
            <a:xfrm>
              <a:off x="5855631" y="3892498"/>
              <a:ext cx="857927" cy="523220"/>
            </a:xfrm>
            <a:prstGeom prst="rect">
              <a:avLst/>
            </a:prstGeom>
          </p:spPr>
          <p:txBody>
            <a:bodyPr wrap="none">
              <a:spAutoFit/>
            </a:bodyPr>
            <a:lstStyle/>
            <a:p>
              <a:pPr>
                <a:spcBef>
                  <a:spcPct val="0"/>
                </a:spcBef>
              </a:pPr>
              <a:r>
                <a:rPr lang="en-US" altLang="en-US" sz="2800" dirty="0">
                  <a:solidFill>
                    <a:schemeClr val="bg1">
                      <a:lumMod val="75000"/>
                    </a:schemeClr>
                  </a:solidFill>
                  <a:latin typeface="VAG Rounded bold" panose="020B0500000000000000" pitchFamily="34" charset="0"/>
                </a:rPr>
                <a:t>25%</a:t>
              </a:r>
            </a:p>
          </p:txBody>
        </p:sp>
        <p:pic>
          <p:nvPicPr>
            <p:cNvPr id="92" name="Picture 4" descr="Image result for experience graduate flat 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2710" y="3609661"/>
              <a:ext cx="1058121" cy="1058121"/>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25"/>
            <p:cNvSpPr txBox="1">
              <a:spLocks noChangeArrowheads="1"/>
            </p:cNvSpPr>
            <p:nvPr/>
          </p:nvSpPr>
          <p:spPr bwMode="auto">
            <a:xfrm>
              <a:off x="5178019" y="4362420"/>
              <a:ext cx="94362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1" eaLnBrk="1" hangingPunct="1">
                <a:spcBef>
                  <a:spcPct val="0"/>
                </a:spcBef>
                <a:buFontTx/>
                <a:buNone/>
              </a:pPr>
              <a:r>
                <a:rPr lang="ar-BH" altLang="en-US" sz="900" b="1" dirty="0">
                  <a:solidFill>
                    <a:schemeClr val="bg1">
                      <a:lumMod val="50000"/>
                    </a:schemeClr>
                  </a:solidFill>
                  <a:latin typeface="VAG Rounded Light SSi" panose="020B0800000000000000" pitchFamily="34" charset="0"/>
                  <a:ea typeface="GE Dinar Two" pitchFamily="18" charset="-78"/>
                  <a:cs typeface="GE Dinar Two" pitchFamily="18" charset="-78"/>
                </a:rPr>
                <a:t>الحد الأعلى</a:t>
              </a:r>
              <a:br>
                <a:rPr lang="en-US" altLang="en-US" sz="900" b="1" dirty="0">
                  <a:solidFill>
                    <a:schemeClr val="bg1">
                      <a:lumMod val="50000"/>
                    </a:schemeClr>
                  </a:solidFill>
                  <a:latin typeface="VAG Rounded Light SSi" panose="020B0800000000000000" pitchFamily="34" charset="0"/>
                  <a:ea typeface="GE Dinar Two" pitchFamily="18" charset="-78"/>
                  <a:cs typeface="GE Dinar Two" pitchFamily="18" charset="-78"/>
                </a:rPr>
              </a:br>
              <a:r>
                <a:rPr lang="en-US" altLang="en-US" sz="1050" b="1" dirty="0">
                  <a:solidFill>
                    <a:schemeClr val="bg1">
                      <a:lumMod val="50000"/>
                    </a:schemeClr>
                  </a:solidFill>
                  <a:latin typeface="VAG Rounded bold SSi"/>
                  <a:ea typeface="GE Dinar Two" pitchFamily="18" charset="-78"/>
                  <a:cs typeface="GE Dinar Two" pitchFamily="18" charset="-78"/>
                </a:rPr>
                <a:t>BD250</a:t>
              </a:r>
            </a:p>
          </p:txBody>
        </p:sp>
        <p:sp>
          <p:nvSpPr>
            <p:cNvPr id="98" name="TextBox 1"/>
            <p:cNvSpPr txBox="1">
              <a:spLocks noChangeArrowheads="1"/>
            </p:cNvSpPr>
            <p:nvPr/>
          </p:nvSpPr>
          <p:spPr bwMode="auto">
            <a:xfrm>
              <a:off x="7333012" y="4239196"/>
              <a:ext cx="617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lgn="r"/>
              <a:r>
                <a:rPr lang="en-US" altLang="en-US" sz="1100" dirty="0"/>
                <a:t>Year 1</a:t>
              </a:r>
            </a:p>
          </p:txBody>
        </p:sp>
        <p:sp>
          <p:nvSpPr>
            <p:cNvPr id="99" name="TextBox 1"/>
            <p:cNvSpPr txBox="1">
              <a:spLocks noChangeArrowheads="1"/>
            </p:cNvSpPr>
            <p:nvPr/>
          </p:nvSpPr>
          <p:spPr bwMode="auto">
            <a:xfrm>
              <a:off x="7152925" y="3888238"/>
              <a:ext cx="857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09F55"/>
                  </a:solidFill>
                  <a:latin typeface="VAG Rounded bold" panose="020B0500000000000000" pitchFamily="34" charset="0"/>
                </a:rPr>
                <a:t>25%</a:t>
              </a:r>
            </a:p>
          </p:txBody>
        </p:sp>
      </p:grpSp>
      <p:grpSp>
        <p:nvGrpSpPr>
          <p:cNvPr id="8" name="Group 7"/>
          <p:cNvGrpSpPr/>
          <p:nvPr/>
        </p:nvGrpSpPr>
        <p:grpSpPr>
          <a:xfrm>
            <a:off x="197572" y="1836456"/>
            <a:ext cx="4863986" cy="2562969"/>
            <a:chOff x="197572" y="1836456"/>
            <a:chExt cx="4863986" cy="2562969"/>
          </a:xfrm>
        </p:grpSpPr>
        <p:sp>
          <p:nvSpPr>
            <p:cNvPr id="2048" name="Rectangle 2047"/>
            <p:cNvSpPr/>
            <p:nvPr/>
          </p:nvSpPr>
          <p:spPr>
            <a:xfrm>
              <a:off x="3911664" y="3723275"/>
              <a:ext cx="870832" cy="600164"/>
            </a:xfrm>
            <a:prstGeom prst="rect">
              <a:avLst/>
            </a:prstGeom>
          </p:spPr>
          <p:txBody>
            <a:bodyPr wrap="square">
              <a:spAutoFit/>
            </a:bodyPr>
            <a:lstStyle/>
            <a:p>
              <a:r>
                <a:rPr lang="en-US" sz="1100" dirty="0">
                  <a:solidFill>
                    <a:srgbClr val="408DC0"/>
                  </a:solidFill>
                  <a:latin typeface="VAG Round" panose="040B7200000000000000" pitchFamily="82" charset="0"/>
                  <a:ea typeface="GE Dinar Two" pitchFamily="18" charset="-78"/>
                  <a:cs typeface="GE Dinar Two" pitchFamily="18" charset="-78"/>
                </a:rPr>
                <a:t>1OO%</a:t>
              </a:r>
            </a:p>
            <a:p>
              <a:r>
                <a:rPr lang="en-US" sz="1100" dirty="0">
                  <a:solidFill>
                    <a:srgbClr val="408DC0"/>
                  </a:solidFill>
                  <a:latin typeface="VAG Round" panose="040B7200000000000000" pitchFamily="82" charset="0"/>
                  <a:ea typeface="GE Dinar Two" pitchFamily="18" charset="-78"/>
                  <a:cs typeface="GE Dinar Two" pitchFamily="18" charset="-78"/>
                </a:rPr>
                <a:t>5</a:t>
              </a:r>
              <a:r>
                <a:rPr lang="en-US" sz="1100" dirty="0">
                  <a:solidFill>
                    <a:srgbClr val="408DC0"/>
                  </a:solidFill>
                  <a:latin typeface="VAG Rounded bold" panose="020B0500000000000000" pitchFamily="34" charset="0"/>
                  <a:ea typeface="GE Dinar Two" pitchFamily="18" charset="-78"/>
                  <a:cs typeface="GE Dinar Two" pitchFamily="18" charset="-78"/>
                </a:rPr>
                <a:t>0</a:t>
              </a:r>
              <a:r>
                <a:rPr lang="en-US" sz="1100" dirty="0">
                  <a:solidFill>
                    <a:srgbClr val="408DC0"/>
                  </a:solidFill>
                  <a:latin typeface="VAG Round" panose="040B7200000000000000" pitchFamily="82" charset="0"/>
                  <a:ea typeface="GE Dinar Two" pitchFamily="18" charset="-78"/>
                  <a:cs typeface="GE Dinar Two" pitchFamily="18" charset="-78"/>
                </a:rPr>
                <a:t>%</a:t>
              </a:r>
            </a:p>
            <a:p>
              <a:r>
                <a:rPr lang="en-US" sz="1100" dirty="0">
                  <a:solidFill>
                    <a:srgbClr val="408DC0"/>
                  </a:solidFill>
                  <a:latin typeface="VAG Round" panose="040B7200000000000000" pitchFamily="82" charset="0"/>
                  <a:ea typeface="GE Dinar Two" pitchFamily="18" charset="-78"/>
                  <a:cs typeface="GE Dinar Two" pitchFamily="18" charset="-78"/>
                </a:rPr>
                <a:t>25%</a:t>
              </a:r>
              <a:endParaRPr lang="en-US" sz="1200" dirty="0">
                <a:solidFill>
                  <a:srgbClr val="408DC0"/>
                </a:solidFill>
                <a:latin typeface="VAG Round" panose="040B7200000000000000" pitchFamily="82" charset="0"/>
                <a:ea typeface="GE Dinar Two" pitchFamily="18" charset="-78"/>
                <a:cs typeface="GE Dinar Two" pitchFamily="18" charset="-78"/>
              </a:endParaRPr>
            </a:p>
          </p:txBody>
        </p:sp>
        <p:sp>
          <p:nvSpPr>
            <p:cNvPr id="64" name="Rectangle 63"/>
            <p:cNvSpPr/>
            <p:nvPr/>
          </p:nvSpPr>
          <p:spPr>
            <a:xfrm>
              <a:off x="287900" y="3723275"/>
              <a:ext cx="3730064" cy="600164"/>
            </a:xfrm>
            <a:prstGeom prst="rect">
              <a:avLst/>
            </a:prstGeom>
          </p:spPr>
          <p:txBody>
            <a:bodyPr wrap="square">
              <a:spAutoFit/>
            </a:bodyPr>
            <a:lstStyle/>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1000 دينار أو أقل</a:t>
              </a:r>
              <a:endParaRPr lang="en-US" sz="11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أقل من 2000 دينار و أكثر من 1000 دينار</a:t>
              </a:r>
              <a:endParaRPr lang="en-US" sz="12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sz="1100" dirty="0">
                  <a:solidFill>
                    <a:schemeClr val="tx1">
                      <a:lumMod val="50000"/>
                      <a:lumOff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في زيادة من رواتبهم أكثر من 2000 دينار</a:t>
              </a:r>
              <a:endParaRPr lang="en-US" sz="1200" dirty="0">
                <a:solidFill>
                  <a:srgbClr val="3EB186"/>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7" name="TextBox 25"/>
            <p:cNvSpPr txBox="1">
              <a:spLocks noChangeArrowheads="1"/>
            </p:cNvSpPr>
            <p:nvPr/>
          </p:nvSpPr>
          <p:spPr bwMode="auto">
            <a:xfrm>
              <a:off x="416460" y="2740484"/>
              <a:ext cx="100214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1" eaLnBrk="1" hangingPunct="1">
                <a:spcBef>
                  <a:spcPct val="0"/>
                </a:spcBef>
                <a:buFontTx/>
                <a:buNone/>
              </a:pPr>
              <a:r>
                <a:rPr lang="en-US" altLang="en-US" sz="1292" dirty="0">
                  <a:solidFill>
                    <a:schemeClr val="tx1">
                      <a:lumMod val="50000"/>
                      <a:lumOff val="50000"/>
                    </a:schemeClr>
                  </a:solidFill>
                  <a:latin typeface="VAG Rounded bold" panose="020B0500000000000000" pitchFamily="34" charset="0"/>
                  <a:ea typeface="GE Dinar Two" pitchFamily="18" charset="-78"/>
                  <a:cs typeface="GE Dinar Two" pitchFamily="18" charset="-78"/>
                </a:rPr>
                <a:t>1 – 2 Years</a:t>
              </a:r>
            </a:p>
          </p:txBody>
        </p:sp>
        <p:sp>
          <p:nvSpPr>
            <p:cNvPr id="59" name="TextBox 1"/>
            <p:cNvSpPr txBox="1">
              <a:spLocks noChangeArrowheads="1"/>
            </p:cNvSpPr>
            <p:nvPr/>
          </p:nvSpPr>
          <p:spPr bwMode="auto">
            <a:xfrm>
              <a:off x="383153" y="2436460"/>
              <a:ext cx="1337226"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585" dirty="0">
                  <a:solidFill>
                    <a:srgbClr val="408DC0"/>
                  </a:solidFill>
                  <a:latin typeface="VAG Rounded" pitchFamily="34" charset="0"/>
                </a:rPr>
                <a:t>5</a:t>
              </a:r>
              <a:r>
                <a:rPr lang="ar-BH" altLang="en-US" sz="2585" dirty="0">
                  <a:solidFill>
                    <a:srgbClr val="408DC0"/>
                  </a:solidFill>
                  <a:latin typeface="VAG Rounded" pitchFamily="34" charset="0"/>
                </a:rPr>
                <a:t>0</a:t>
              </a:r>
              <a:r>
                <a:rPr lang="en-US" altLang="en-US" sz="2585" dirty="0">
                  <a:solidFill>
                    <a:srgbClr val="408DC0"/>
                  </a:solidFill>
                  <a:latin typeface="VAG Rounded" pitchFamily="34" charset="0"/>
                </a:rPr>
                <a:t>0-50</a:t>
              </a:r>
              <a:r>
                <a:rPr lang="en-US" altLang="en-US" sz="923" dirty="0">
                  <a:solidFill>
                    <a:srgbClr val="408DC0"/>
                  </a:solidFill>
                  <a:latin typeface="VAG Rounded" pitchFamily="34" charset="0"/>
                </a:rPr>
                <a:t>BD</a:t>
              </a:r>
            </a:p>
          </p:txBody>
        </p:sp>
        <p:sp>
          <p:nvSpPr>
            <p:cNvPr id="60" name="TextBox 25"/>
            <p:cNvSpPr txBox="1">
              <a:spLocks noChangeArrowheads="1"/>
            </p:cNvSpPr>
            <p:nvPr/>
          </p:nvSpPr>
          <p:spPr bwMode="auto">
            <a:xfrm>
              <a:off x="424929" y="3083386"/>
              <a:ext cx="3419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1">
                <a:spcBef>
                  <a:spcPct val="0"/>
                </a:spcBef>
                <a:buFontTx/>
                <a:buNone/>
                <a:defRPr sz="1100">
                  <a:solidFill>
                    <a:schemeClr val="tx1">
                      <a:lumMod val="50000"/>
                      <a:lumOff val="50000"/>
                    </a:schemeClr>
                  </a:solidFill>
                  <a:latin typeface="VAG Rounded Light SSi" panose="020B0800000000000000" pitchFamily="34" charset="0"/>
                  <a:ea typeface="GE Dinar Two" pitchFamily="18" charset="-78"/>
                  <a:cs typeface="GE Dinar Two" pitchFamily="18" charset="-78"/>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lgn="r"/>
              <a:r>
                <a:rPr lang="ar-BH" altLang="en-US" dirty="0">
                  <a:latin typeface="GE SS Two Light" panose="020A0503020102020204" pitchFamily="18" charset="-78"/>
                  <a:ea typeface="GE SS Two Light" panose="020A0503020102020204" pitchFamily="18" charset="-78"/>
                  <a:cs typeface="GE SS Two Light" panose="020A0503020102020204" pitchFamily="18" charset="-78"/>
                </a:rPr>
                <a:t>* لا يزيد الدعم عن 50% من الراتب الأساسي</a:t>
              </a:r>
              <a:endParaRPr lang="en-US" altLang="en-US"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5" name="Rounded Rectangle 64"/>
            <p:cNvSpPr/>
            <p:nvPr/>
          </p:nvSpPr>
          <p:spPr>
            <a:xfrm>
              <a:off x="197572" y="2212360"/>
              <a:ext cx="4516121" cy="2187065"/>
            </a:xfrm>
            <a:prstGeom prst="roundRect">
              <a:avLst>
                <a:gd name="adj" fmla="val 832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4">
              <a:clrChange>
                <a:clrFrom>
                  <a:srgbClr val="FFFFFF"/>
                </a:clrFrom>
                <a:clrTo>
                  <a:srgbClr val="FFFFFF">
                    <a:alpha val="0"/>
                  </a:srgbClr>
                </a:clrTo>
              </a:clrChange>
            </a:blip>
            <a:stretch>
              <a:fillRect/>
            </a:stretch>
          </p:blipFill>
          <p:spPr>
            <a:xfrm>
              <a:off x="3835480" y="2285108"/>
              <a:ext cx="1063297" cy="1063297"/>
            </a:xfrm>
            <a:prstGeom prst="rect">
              <a:avLst/>
            </a:prstGeom>
          </p:spPr>
        </p:pic>
        <p:sp>
          <p:nvSpPr>
            <p:cNvPr id="84" name="Rectangle 83"/>
            <p:cNvSpPr/>
            <p:nvPr/>
          </p:nvSpPr>
          <p:spPr>
            <a:xfrm>
              <a:off x="429712" y="2895630"/>
              <a:ext cx="425116" cy="246221"/>
            </a:xfrm>
            <a:prstGeom prst="rect">
              <a:avLst/>
            </a:prstGeom>
          </p:spPr>
          <p:txBody>
            <a:bodyPr wrap="none">
              <a:spAutoFit/>
            </a:bodyPr>
            <a:lstStyle/>
            <a:p>
              <a:pPr rtl="1">
                <a:spcBef>
                  <a:spcPct val="0"/>
                </a:spcBef>
              </a:pPr>
              <a:r>
                <a:rPr lang="ar-BH"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rPr>
                <a:t>دعم</a:t>
              </a:r>
              <a:endParaRPr lang="en-US"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endParaRPr>
            </a:p>
          </p:txBody>
        </p:sp>
        <p:sp>
          <p:nvSpPr>
            <p:cNvPr id="85" name="Rectangle 84"/>
            <p:cNvSpPr/>
            <p:nvPr/>
          </p:nvSpPr>
          <p:spPr>
            <a:xfrm>
              <a:off x="2666154" y="3496405"/>
              <a:ext cx="2395404" cy="307777"/>
            </a:xfrm>
            <a:prstGeom prst="rect">
              <a:avLst/>
            </a:prstGeom>
            <a:noFill/>
          </p:spPr>
          <p:txBody>
            <a:bodyPr wrap="square">
              <a:spAutoFit/>
            </a:bodyPr>
            <a:lstStyle/>
            <a:p>
              <a:pPr algn="ctr"/>
              <a:r>
                <a:rPr lang="ar-BH" sz="1400" b="1" dirty="0">
                  <a:latin typeface="GE SS Two Light" panose="020A0503020102020204" pitchFamily="18" charset="-78"/>
                  <a:ea typeface="GE SS Two Light" panose="020A0503020102020204" pitchFamily="18" charset="-78"/>
                  <a:cs typeface="GE SS Two Light" panose="020A0503020102020204" pitchFamily="18" charset="-78"/>
                </a:rPr>
                <a:t>الحد الأعلى للدعم</a:t>
              </a:r>
              <a:endParaRPr lang="en-US" sz="1400"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86" name="Rectangle 85"/>
            <p:cNvSpPr/>
            <p:nvPr/>
          </p:nvSpPr>
          <p:spPr>
            <a:xfrm>
              <a:off x="1163976" y="1836456"/>
              <a:ext cx="3660906" cy="369332"/>
            </a:xfrm>
            <a:prstGeom prst="rect">
              <a:avLst/>
            </a:prstGeom>
            <a:noFill/>
          </p:spPr>
          <p:txBody>
            <a:bodyPr wrap="square">
              <a:spAutoFit/>
            </a:bodyPr>
            <a:lstStyle/>
            <a:p>
              <a:pPr algn="r"/>
              <a:r>
                <a:rPr lang="ar-BH" b="1" dirty="0">
                  <a:latin typeface="GE SS Two Light" panose="020A0503020102020204" pitchFamily="18" charset="-78"/>
                  <a:ea typeface="GE SS Two Light" panose="020A0503020102020204" pitchFamily="18" charset="-78"/>
                  <a:cs typeface="GE SS Two Light" panose="020A0503020102020204" pitchFamily="18" charset="-78"/>
                </a:rPr>
                <a:t>دعم في زيادة الراتـب</a:t>
              </a:r>
              <a:endParaRPr lang="en-US" b="1"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1" name="TextBox 25"/>
            <p:cNvSpPr txBox="1">
              <a:spLocks noChangeArrowheads="1"/>
            </p:cNvSpPr>
            <p:nvPr/>
          </p:nvSpPr>
          <p:spPr bwMode="auto">
            <a:xfrm>
              <a:off x="2365130" y="2760362"/>
              <a:ext cx="1270819"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1" eaLnBrk="1" hangingPunct="1">
                <a:spcBef>
                  <a:spcPct val="0"/>
                </a:spcBef>
                <a:buFontTx/>
                <a:buNone/>
              </a:pPr>
              <a:r>
                <a:rPr lang="en-US" altLang="en-US" sz="1292" dirty="0">
                  <a:solidFill>
                    <a:schemeClr val="tx1">
                      <a:lumMod val="50000"/>
                      <a:lumOff val="50000"/>
                    </a:schemeClr>
                  </a:solidFill>
                  <a:latin typeface="VAG Rounded bold" panose="020B0500000000000000" pitchFamily="34" charset="0"/>
                  <a:ea typeface="GE Dinar Two" pitchFamily="18" charset="-78"/>
                  <a:cs typeface="GE Dinar Two" pitchFamily="18" charset="-78"/>
                </a:rPr>
                <a:t>1 Year</a:t>
              </a:r>
            </a:p>
          </p:txBody>
        </p:sp>
        <p:sp>
          <p:nvSpPr>
            <p:cNvPr id="102" name="TextBox 1"/>
            <p:cNvSpPr txBox="1">
              <a:spLocks noChangeArrowheads="1"/>
            </p:cNvSpPr>
            <p:nvPr/>
          </p:nvSpPr>
          <p:spPr bwMode="auto">
            <a:xfrm>
              <a:off x="2355429" y="2436460"/>
              <a:ext cx="1172116"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ar-BH" altLang="en-US" sz="2585" dirty="0">
                  <a:solidFill>
                    <a:srgbClr val="408DC0"/>
                  </a:solidFill>
                  <a:latin typeface="VAG Rounded" pitchFamily="34" charset="0"/>
                </a:rPr>
                <a:t>20-49</a:t>
              </a:r>
              <a:r>
                <a:rPr lang="en-US" altLang="en-US" sz="923" dirty="0">
                  <a:solidFill>
                    <a:srgbClr val="408DC0"/>
                  </a:solidFill>
                  <a:latin typeface="VAG Rounded" pitchFamily="34" charset="0"/>
                </a:rPr>
                <a:t>BD</a:t>
              </a:r>
            </a:p>
          </p:txBody>
        </p:sp>
        <p:sp>
          <p:nvSpPr>
            <p:cNvPr id="103" name="Rectangle 102"/>
            <p:cNvSpPr/>
            <p:nvPr/>
          </p:nvSpPr>
          <p:spPr>
            <a:xfrm>
              <a:off x="2380579" y="2917294"/>
              <a:ext cx="425116" cy="246221"/>
            </a:xfrm>
            <a:prstGeom prst="rect">
              <a:avLst/>
            </a:prstGeom>
          </p:spPr>
          <p:txBody>
            <a:bodyPr wrap="none">
              <a:spAutoFit/>
            </a:bodyPr>
            <a:lstStyle/>
            <a:p>
              <a:pPr rtl="1">
                <a:spcBef>
                  <a:spcPct val="0"/>
                </a:spcBef>
              </a:pPr>
              <a:r>
                <a:rPr lang="ar-BH"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rPr>
                <a:t>دعم</a:t>
              </a:r>
              <a:endParaRPr lang="en-US" altLang="en-US" sz="1000" dirty="0">
                <a:solidFill>
                  <a:schemeClr val="tx1">
                    <a:lumMod val="50000"/>
                    <a:lumOff val="50000"/>
                  </a:schemeClr>
                </a:solidFill>
                <a:latin typeface="VAG Rounded" panose="02000403040000020004" pitchFamily="2" charset="0"/>
                <a:ea typeface="GE Dinar Two" pitchFamily="18" charset="-78"/>
                <a:cs typeface="GE Dinar Two" pitchFamily="18" charset="-78"/>
              </a:endParaRPr>
            </a:p>
          </p:txBody>
        </p:sp>
      </p:grpSp>
      <p:sp>
        <p:nvSpPr>
          <p:cNvPr id="105" name="Rectangle 104"/>
          <p:cNvSpPr/>
          <p:nvPr/>
        </p:nvSpPr>
        <p:spPr>
          <a:xfrm>
            <a:off x="191037" y="4505077"/>
            <a:ext cx="3185487"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زيادة البحرينين في القطاع الخاص بنسبة 7%</a:t>
            </a:r>
            <a:endParaRPr lang="en-US" sz="1400" dirty="0">
              <a:solidFill>
                <a:srgbClr val="3EB186"/>
              </a:solidFill>
            </a:endParaRPr>
          </a:p>
        </p:txBody>
      </p:sp>
      <p:sp>
        <p:nvSpPr>
          <p:cNvPr id="106" name="Rectangle 105"/>
          <p:cNvSpPr/>
          <p:nvPr/>
        </p:nvSpPr>
        <p:spPr>
          <a:xfrm>
            <a:off x="203069" y="4669509"/>
            <a:ext cx="2289409" cy="307777"/>
          </a:xfrm>
          <a:prstGeom prst="rect">
            <a:avLst/>
          </a:prstGeom>
        </p:spPr>
        <p:txBody>
          <a:bodyPr wrap="none">
            <a:spAutoFit/>
          </a:bodyPr>
          <a:lstStyle/>
          <a:p>
            <a:pPr algn="r" rtl="1"/>
            <a:r>
              <a:rPr lang="ar-BH" sz="1400" dirty="0">
                <a:solidFill>
                  <a:srgbClr val="3EB186"/>
                </a:solidFill>
                <a:latin typeface="Tahoma" panose="020B0604030504040204" pitchFamily="34" charset="0"/>
                <a:ea typeface="Calibri" panose="020F0502020204030204" pitchFamily="34" charset="0"/>
                <a:cs typeface="GE SS Text Light" panose="020A0503020102020204" pitchFamily="18" charset="-78"/>
              </a:rPr>
              <a:t>زيادة متوسط الأجور بنسبة 17%</a:t>
            </a:r>
            <a:endParaRPr lang="en-US" sz="1400" dirty="0">
              <a:solidFill>
                <a:srgbClr val="3EB186"/>
              </a:solidFill>
            </a:endParaRPr>
          </a:p>
        </p:txBody>
      </p:sp>
      <p:sp>
        <p:nvSpPr>
          <p:cNvPr id="107" name="7-Point Star 106"/>
          <p:cNvSpPr/>
          <p:nvPr/>
        </p:nvSpPr>
        <p:spPr>
          <a:xfrm>
            <a:off x="3340143" y="4571664"/>
            <a:ext cx="199434" cy="199434"/>
          </a:xfrm>
          <a:prstGeom prst="star7">
            <a:avLst/>
          </a:prstGeom>
          <a:solidFill>
            <a:srgbClr val="FFD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VAG Rounded Light SSi" panose="020B0800000000000000" pitchFamily="34" charset="0"/>
            </a:endParaRPr>
          </a:p>
        </p:txBody>
      </p:sp>
    </p:spTree>
    <p:extLst>
      <p:ext uri="{BB962C8B-B14F-4D97-AF65-F5344CB8AC3E}">
        <p14:creationId xmlns:p14="http://schemas.microsoft.com/office/powerpoint/2010/main" val="3846677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1" fill="hold" grpId="0" nodeType="withEffect" p14:presetBounceEnd="80000">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14:bounceEnd="80000">
                                          <p:cBhvr additive="base">
                                            <p:cTn id="20" dur="750" fill="hold"/>
                                            <p:tgtEl>
                                              <p:spTgt spid="107"/>
                                            </p:tgtEl>
                                            <p:attrNameLst>
                                              <p:attrName>ppt_x</p:attrName>
                                            </p:attrNameLst>
                                          </p:cBhvr>
                                          <p:tavLst>
                                            <p:tav tm="0">
                                              <p:val>
                                                <p:strVal val="#ppt_x"/>
                                              </p:val>
                                            </p:tav>
                                            <p:tav tm="100000">
                                              <p:val>
                                                <p:strVal val="#ppt_x"/>
                                              </p:val>
                                            </p:tav>
                                          </p:tavLst>
                                        </p:anim>
                                        <p:anim calcmode="lin" valueType="num" p14:bounceEnd="80000">
                                          <p:cBhvr additive="base">
                                            <p:cTn id="21" dur="75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1"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750" fill="hold"/>
                                            <p:tgtEl>
                                              <p:spTgt spid="107"/>
                                            </p:tgtEl>
                                            <p:attrNameLst>
                                              <p:attrName>ppt_x</p:attrName>
                                            </p:attrNameLst>
                                          </p:cBhvr>
                                          <p:tavLst>
                                            <p:tav tm="0">
                                              <p:val>
                                                <p:strVal val="#ppt_x"/>
                                              </p:val>
                                            </p:tav>
                                            <p:tav tm="100000">
                                              <p:val>
                                                <p:strVal val="#ppt_x"/>
                                              </p:val>
                                            </p:tav>
                                          </p:tavLst>
                                        </p:anim>
                                        <p:anim calcmode="lin" valueType="num">
                                          <p:cBhvr additive="base">
                                            <p:cTn id="21" dur="75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3935" y="4836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9143935" y="4836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object 3"/>
          <p:cNvSpPr txBox="1"/>
          <p:nvPr/>
        </p:nvSpPr>
        <p:spPr>
          <a:xfrm>
            <a:off x="0" y="842844"/>
            <a:ext cx="9144000" cy="872218"/>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حقـائق وأرقـام مهمـة </a:t>
            </a:r>
            <a:br>
              <a:rPr lang="ar-BH" dirty="0"/>
            </a:br>
            <a:r>
              <a:rPr lang="ar-BH" sz="1600" dirty="0">
                <a:solidFill>
                  <a:schemeClr val="bg1">
                    <a:lumMod val="50000"/>
                  </a:schemeClr>
                </a:solidFill>
              </a:rPr>
              <a:t>(إحصائيات من 2015-2017)</a:t>
            </a:r>
            <a:endParaRPr lang="en-US" sz="1600" dirty="0">
              <a:solidFill>
                <a:schemeClr val="bg1">
                  <a:lumMod val="50000"/>
                </a:schemeClr>
              </a:solidFill>
            </a:endParaRPr>
          </a:p>
        </p:txBody>
      </p:sp>
      <p:grpSp>
        <p:nvGrpSpPr>
          <p:cNvPr id="12" name="Group 11"/>
          <p:cNvGrpSpPr/>
          <p:nvPr/>
        </p:nvGrpSpPr>
        <p:grpSpPr>
          <a:xfrm>
            <a:off x="443279" y="1962432"/>
            <a:ext cx="2061878" cy="2629507"/>
            <a:chOff x="443279" y="1962432"/>
            <a:chExt cx="2061878" cy="2629507"/>
          </a:xfrm>
        </p:grpSpPr>
        <p:sp>
          <p:nvSpPr>
            <p:cNvPr id="38" name="Rectangle 37"/>
            <p:cNvSpPr/>
            <p:nvPr/>
          </p:nvSpPr>
          <p:spPr>
            <a:xfrm>
              <a:off x="443279" y="3637832"/>
              <a:ext cx="2061878" cy="954107"/>
            </a:xfrm>
            <a:prstGeom prst="rect">
              <a:avLst/>
            </a:prstGeom>
          </p:spPr>
          <p:txBody>
            <a:bodyPr wrap="square">
              <a:spAutoFit/>
            </a:bodyPr>
            <a:lstStyle/>
            <a:p>
              <a:pPr algn="ctr" defTabSz="566919" rtl="1">
                <a:defRPr/>
              </a:pPr>
              <a:r>
                <a:rPr lang="ar-BH" sz="1400" dirty="0">
                  <a:solidFill>
                    <a:srgbClr val="000000"/>
                  </a:solidFill>
                  <a:latin typeface="GE SS Two Light" charset="0"/>
                  <a:ea typeface="GE SS Two Light" charset="0"/>
                  <a:cs typeface="GE SS Two Light" charset="0"/>
                </a:rPr>
                <a:t>من </a:t>
              </a:r>
              <a:r>
                <a:rPr lang="ar-BH" sz="1400" dirty="0">
                  <a:solidFill>
                    <a:srgbClr val="000000"/>
                  </a:solidFill>
                  <a:latin typeface="GE SS Two Medium" charset="0"/>
                  <a:ea typeface="GE SS Two Medium" charset="0"/>
                  <a:cs typeface="GE SS Two Medium" charset="0"/>
                </a:rPr>
                <a:t>النساء البحرينيات </a:t>
              </a:r>
              <a:r>
                <a:rPr lang="ar-BH" sz="1400" dirty="0">
                  <a:solidFill>
                    <a:srgbClr val="000000"/>
                  </a:solidFill>
                  <a:latin typeface="GE SS Two Light" charset="0"/>
                  <a:ea typeface="GE SS Two Light" charset="0"/>
                  <a:cs typeface="GE SS Two Light" charset="0"/>
                </a:rPr>
                <a:t>العاملات تم خدمتهنّ من خلال مبادرات التدريب المختلفة من تمكين</a:t>
              </a:r>
              <a:endParaRPr lang="en-US" sz="1400" dirty="0">
                <a:solidFill>
                  <a:srgbClr val="000000"/>
                </a:solidFill>
                <a:latin typeface="GE SS Two Light" charset="0"/>
                <a:ea typeface="GE SS Two Light" charset="0"/>
                <a:cs typeface="GE SS Two Light" charset="0"/>
              </a:endParaRPr>
            </a:p>
          </p:txBody>
        </p:sp>
        <p:graphicFrame>
          <p:nvGraphicFramePr>
            <p:cNvPr id="44" name="Picture Placeholder 4"/>
            <p:cNvGraphicFramePr>
              <a:graphicFrameLocks/>
            </p:cNvGraphicFramePr>
            <p:nvPr>
              <p:extLst>
                <p:ext uri="{D42A27DB-BD31-4B8C-83A1-F6EECF244321}">
                  <p14:modId xmlns:p14="http://schemas.microsoft.com/office/powerpoint/2010/main" val="3508122292"/>
                </p:ext>
              </p:extLst>
            </p:nvPr>
          </p:nvGraphicFramePr>
          <p:xfrm>
            <a:off x="822261" y="1962432"/>
            <a:ext cx="1403426" cy="155351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3" name="Group 12"/>
          <p:cNvGrpSpPr/>
          <p:nvPr/>
        </p:nvGrpSpPr>
        <p:grpSpPr>
          <a:xfrm>
            <a:off x="655681" y="2407086"/>
            <a:ext cx="1403426" cy="2860777"/>
            <a:chOff x="655681" y="2407086"/>
            <a:chExt cx="1403426" cy="2860777"/>
          </a:xfrm>
        </p:grpSpPr>
        <p:graphicFrame>
          <p:nvGraphicFramePr>
            <p:cNvPr id="36" name="Picture Placeholder 4"/>
            <p:cNvGraphicFramePr>
              <a:graphicFrameLocks/>
            </p:cNvGraphicFramePr>
            <p:nvPr>
              <p:extLst>
                <p:ext uri="{D42A27DB-BD31-4B8C-83A1-F6EECF244321}">
                  <p14:modId xmlns:p14="http://schemas.microsoft.com/office/powerpoint/2010/main" val="1399069543"/>
                </p:ext>
              </p:extLst>
            </p:nvPr>
          </p:nvGraphicFramePr>
          <p:xfrm>
            <a:off x="655681" y="3714348"/>
            <a:ext cx="1403426" cy="1553515"/>
          </p:xfrm>
          <a:graphic>
            <a:graphicData uri="http://schemas.openxmlformats.org/drawingml/2006/chart">
              <c:chart xmlns:c="http://schemas.openxmlformats.org/drawingml/2006/chart" xmlns:r="http://schemas.openxmlformats.org/officeDocument/2006/relationships" r:id="rId4"/>
            </a:graphicData>
          </a:graphic>
        </p:graphicFrame>
        <p:sp>
          <p:nvSpPr>
            <p:cNvPr id="45" name="Rectangle 44"/>
            <p:cNvSpPr/>
            <p:nvPr/>
          </p:nvSpPr>
          <p:spPr>
            <a:xfrm>
              <a:off x="939431" y="2407086"/>
              <a:ext cx="1060156" cy="523220"/>
            </a:xfrm>
            <a:prstGeom prst="rect">
              <a:avLst/>
            </a:prstGeom>
          </p:spPr>
          <p:txBody>
            <a:bodyPr wrap="square">
              <a:spAutoFit/>
            </a:bodyPr>
            <a:lstStyle/>
            <a:p>
              <a:pPr algn="ctr"/>
              <a:r>
                <a:rPr lang="en-US" sz="2800" b="1" dirty="0">
                  <a:solidFill>
                    <a:srgbClr val="C6181F"/>
                  </a:solidFill>
                  <a:latin typeface="VAG Rounded Std Thin" charset="0"/>
                  <a:ea typeface="VAG Rounded Std Thin" charset="0"/>
                  <a:cs typeface="VAG Rounded Std Thin" charset="0"/>
                </a:rPr>
                <a:t>35%</a:t>
              </a:r>
              <a:endParaRPr lang="en-US" sz="2800" dirty="0">
                <a:solidFill>
                  <a:srgbClr val="C6181F"/>
                </a:solidFill>
              </a:endParaRPr>
            </a:p>
          </p:txBody>
        </p:sp>
      </p:grpSp>
      <p:grpSp>
        <p:nvGrpSpPr>
          <p:cNvPr id="14" name="Group 13"/>
          <p:cNvGrpSpPr/>
          <p:nvPr/>
        </p:nvGrpSpPr>
        <p:grpSpPr>
          <a:xfrm>
            <a:off x="2519043" y="1962432"/>
            <a:ext cx="2080879" cy="2629507"/>
            <a:chOff x="2519043" y="1962432"/>
            <a:chExt cx="2080879" cy="2629507"/>
          </a:xfrm>
        </p:grpSpPr>
        <p:graphicFrame>
          <p:nvGraphicFramePr>
            <p:cNvPr id="46" name="Picture Placeholder 4"/>
            <p:cNvGraphicFramePr>
              <a:graphicFrameLocks/>
            </p:cNvGraphicFramePr>
            <p:nvPr>
              <p:extLst>
                <p:ext uri="{D42A27DB-BD31-4B8C-83A1-F6EECF244321}">
                  <p14:modId xmlns:p14="http://schemas.microsoft.com/office/powerpoint/2010/main" val="2886565451"/>
                </p:ext>
              </p:extLst>
            </p:nvPr>
          </p:nvGraphicFramePr>
          <p:xfrm>
            <a:off x="2857769" y="1962432"/>
            <a:ext cx="1403426" cy="1553515"/>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46"/>
            <p:cNvSpPr/>
            <p:nvPr/>
          </p:nvSpPr>
          <p:spPr>
            <a:xfrm>
              <a:off x="2519043" y="2420688"/>
              <a:ext cx="2080879" cy="523220"/>
            </a:xfrm>
            <a:prstGeom prst="rect">
              <a:avLst/>
            </a:prstGeom>
          </p:spPr>
          <p:txBody>
            <a:bodyPr wrap="square">
              <a:spAutoFit/>
            </a:bodyPr>
            <a:lstStyle/>
            <a:p>
              <a:pPr algn="ctr"/>
              <a:r>
                <a:rPr lang="en-US" sz="2800" b="1" dirty="0">
                  <a:solidFill>
                    <a:schemeClr val="accent2"/>
                  </a:solidFill>
                  <a:latin typeface="VAG Rounded Std Thin" charset="0"/>
                  <a:ea typeface="VAG Rounded Std Thin" charset="0"/>
                  <a:cs typeface="VAG Rounded Std Thin" charset="0"/>
                </a:rPr>
                <a:t>28%</a:t>
              </a:r>
              <a:endParaRPr lang="en-US" sz="2800" dirty="0">
                <a:solidFill>
                  <a:schemeClr val="accent2"/>
                </a:solidFill>
              </a:endParaRPr>
            </a:p>
          </p:txBody>
        </p:sp>
        <p:grpSp>
          <p:nvGrpSpPr>
            <p:cNvPr id="10" name="Group 9"/>
            <p:cNvGrpSpPr/>
            <p:nvPr/>
          </p:nvGrpSpPr>
          <p:grpSpPr>
            <a:xfrm>
              <a:off x="2537323" y="1962432"/>
              <a:ext cx="2037172" cy="2629507"/>
              <a:chOff x="2537323" y="1962432"/>
              <a:chExt cx="2037172" cy="2629507"/>
            </a:xfrm>
          </p:grpSpPr>
          <p:sp>
            <p:nvSpPr>
              <p:cNvPr id="41" name="Rectangle 40"/>
              <p:cNvSpPr/>
              <p:nvPr/>
            </p:nvSpPr>
            <p:spPr>
              <a:xfrm>
                <a:off x="2537323" y="3637832"/>
                <a:ext cx="2037172" cy="954107"/>
              </a:xfrm>
              <a:prstGeom prst="rect">
                <a:avLst/>
              </a:prstGeom>
            </p:spPr>
            <p:txBody>
              <a:bodyPr wrap="square">
                <a:spAutoFit/>
              </a:bodyPr>
              <a:lstStyle/>
              <a:p>
                <a:pPr algn="ctr" defTabSz="566919" rtl="1">
                  <a:defRPr/>
                </a:pPr>
                <a:r>
                  <a:rPr lang="ar-BH" sz="1400" dirty="0">
                    <a:solidFill>
                      <a:srgbClr val="000000"/>
                    </a:solidFill>
                    <a:latin typeface="GE SS Two Light" charset="0"/>
                    <a:ea typeface="GE SS Two Light" charset="0"/>
                    <a:cs typeface="GE SS Two Light" charset="0"/>
                  </a:rPr>
                  <a:t>من </a:t>
                </a:r>
                <a:r>
                  <a:rPr lang="ar-BH" sz="1400" dirty="0">
                    <a:solidFill>
                      <a:srgbClr val="000000"/>
                    </a:solidFill>
                    <a:latin typeface="GE SS Two Medium" charset="0"/>
                    <a:ea typeface="GE SS Two Medium" charset="0"/>
                    <a:cs typeface="GE SS Two Medium" charset="0"/>
                  </a:rPr>
                  <a:t>القوى العاملة البحرينية </a:t>
                </a:r>
                <a:r>
                  <a:rPr lang="ar-BH" sz="1400" dirty="0">
                    <a:solidFill>
                      <a:srgbClr val="000000"/>
                    </a:solidFill>
                    <a:latin typeface="GE SS Two Light" charset="0"/>
                    <a:ea typeface="GE SS Two Light" charset="0"/>
                    <a:cs typeface="GE SS Two Light" charset="0"/>
                  </a:rPr>
                  <a:t>تم تدريبهم عن طريق مبادرات التدريب المختلفة من تمكين</a:t>
                </a:r>
                <a:endParaRPr lang="en-GB" sz="1400" dirty="0">
                  <a:solidFill>
                    <a:srgbClr val="000000"/>
                  </a:solidFill>
                  <a:latin typeface="GE SS Two Light" charset="0"/>
                  <a:ea typeface="GE SS Two Light" charset="0"/>
                  <a:cs typeface="GE SS Two Light" charset="0"/>
                </a:endParaRPr>
              </a:p>
            </p:txBody>
          </p:sp>
          <p:graphicFrame>
            <p:nvGraphicFramePr>
              <p:cNvPr id="48" name="Picture Placeholder 4"/>
              <p:cNvGraphicFramePr>
                <a:graphicFrameLocks/>
              </p:cNvGraphicFramePr>
              <p:nvPr>
                <p:extLst>
                  <p:ext uri="{D42A27DB-BD31-4B8C-83A1-F6EECF244321}">
                    <p14:modId xmlns:p14="http://schemas.microsoft.com/office/powerpoint/2010/main" val="3969039320"/>
                  </p:ext>
                </p:extLst>
              </p:nvPr>
            </p:nvGraphicFramePr>
            <p:xfrm>
              <a:off x="2857769" y="1962432"/>
              <a:ext cx="1403426" cy="1553515"/>
            </p:xfrm>
            <a:graphic>
              <a:graphicData uri="http://schemas.openxmlformats.org/drawingml/2006/chart">
                <c:chart xmlns:c="http://schemas.openxmlformats.org/drawingml/2006/chart" xmlns:r="http://schemas.openxmlformats.org/officeDocument/2006/relationships" r:id="rId6"/>
              </a:graphicData>
            </a:graphic>
          </p:graphicFrame>
        </p:grpSp>
      </p:grpSp>
      <p:grpSp>
        <p:nvGrpSpPr>
          <p:cNvPr id="9" name="Group 8"/>
          <p:cNvGrpSpPr/>
          <p:nvPr/>
        </p:nvGrpSpPr>
        <p:grpSpPr>
          <a:xfrm>
            <a:off x="4771610" y="1962432"/>
            <a:ext cx="1785054" cy="2414064"/>
            <a:chOff x="4771610" y="1962432"/>
            <a:chExt cx="1785054" cy="2414064"/>
          </a:xfrm>
        </p:grpSpPr>
        <p:sp>
          <p:nvSpPr>
            <p:cNvPr id="40" name="Rectangle 39"/>
            <p:cNvSpPr/>
            <p:nvPr/>
          </p:nvSpPr>
          <p:spPr>
            <a:xfrm>
              <a:off x="4771610" y="3637832"/>
              <a:ext cx="1785054" cy="738664"/>
            </a:xfrm>
            <a:prstGeom prst="rect">
              <a:avLst/>
            </a:prstGeom>
          </p:spPr>
          <p:txBody>
            <a:bodyPr wrap="square">
              <a:spAutoFit/>
            </a:bodyPr>
            <a:lstStyle/>
            <a:p>
              <a:pPr algn="ctr" defTabSz="566919" rtl="1">
                <a:defRPr/>
              </a:pPr>
              <a:r>
                <a:rPr lang="ar-BH" sz="1400" dirty="0">
                  <a:solidFill>
                    <a:srgbClr val="000000"/>
                  </a:solidFill>
                  <a:latin typeface="GE SS Two Light" charset="0"/>
                  <a:ea typeface="GE SS Two Light" charset="0"/>
                  <a:cs typeface="GE SS Two Light" charset="0"/>
                </a:rPr>
                <a:t>زيادة </a:t>
              </a:r>
              <a:r>
                <a:rPr lang="ar-BH" sz="1400" dirty="0">
                  <a:solidFill>
                    <a:srgbClr val="000000"/>
                  </a:solidFill>
                  <a:latin typeface="GE SS Two Medium" charset="0"/>
                  <a:ea typeface="GE SS Two Medium" charset="0"/>
                  <a:cs typeface="GE SS Two Medium" charset="0"/>
                </a:rPr>
                <a:t>متوسط الأجور </a:t>
              </a:r>
              <a:r>
                <a:rPr lang="ar-BH" sz="1400" dirty="0">
                  <a:solidFill>
                    <a:srgbClr val="000000"/>
                  </a:solidFill>
                  <a:latin typeface="GE SS Two Light" charset="0"/>
                  <a:ea typeface="GE SS Two Light" charset="0"/>
                  <a:cs typeface="GE SS Two Light" charset="0"/>
                </a:rPr>
                <a:t>ضمن حلول التدريب ودعم الأجور</a:t>
              </a:r>
              <a:endParaRPr lang="en-US" sz="1400" dirty="0">
                <a:solidFill>
                  <a:srgbClr val="000000"/>
                </a:solidFill>
                <a:latin typeface="GE SS Two Light" charset="0"/>
                <a:ea typeface="GE SS Two Light" charset="0"/>
                <a:cs typeface="GE SS Two Light" charset="0"/>
              </a:endParaRPr>
            </a:p>
          </p:txBody>
        </p:sp>
        <p:graphicFrame>
          <p:nvGraphicFramePr>
            <p:cNvPr id="49" name="Picture Placeholder 4"/>
            <p:cNvGraphicFramePr>
              <a:graphicFrameLocks/>
            </p:cNvGraphicFramePr>
            <p:nvPr>
              <p:extLst>
                <p:ext uri="{D42A27DB-BD31-4B8C-83A1-F6EECF244321}">
                  <p14:modId xmlns:p14="http://schemas.microsoft.com/office/powerpoint/2010/main" val="995256618"/>
                </p:ext>
              </p:extLst>
            </p:nvPr>
          </p:nvGraphicFramePr>
          <p:xfrm>
            <a:off x="4971732" y="1962432"/>
            <a:ext cx="1403426" cy="1553515"/>
          </p:xfrm>
          <a:graphic>
            <a:graphicData uri="http://schemas.openxmlformats.org/drawingml/2006/chart">
              <c:chart xmlns:c="http://schemas.openxmlformats.org/drawingml/2006/chart" xmlns:r="http://schemas.openxmlformats.org/officeDocument/2006/relationships" r:id="rId7"/>
            </a:graphicData>
          </a:graphic>
        </p:graphicFrame>
        <p:sp>
          <p:nvSpPr>
            <p:cNvPr id="50" name="Rectangle 49"/>
            <p:cNvSpPr/>
            <p:nvPr/>
          </p:nvSpPr>
          <p:spPr>
            <a:xfrm>
              <a:off x="4971732" y="2421878"/>
              <a:ext cx="1290245" cy="523220"/>
            </a:xfrm>
            <a:prstGeom prst="rect">
              <a:avLst/>
            </a:prstGeom>
          </p:spPr>
          <p:txBody>
            <a:bodyPr wrap="square">
              <a:spAutoFit/>
            </a:bodyPr>
            <a:lstStyle/>
            <a:p>
              <a:pPr algn="ctr"/>
              <a:r>
                <a:rPr lang="en-US" sz="2800" b="1" dirty="0">
                  <a:solidFill>
                    <a:srgbClr val="C6181F"/>
                  </a:solidFill>
                  <a:latin typeface="VAG Rounded Std Thin" charset="0"/>
                  <a:ea typeface="VAG Rounded Std Thin" charset="0"/>
                  <a:cs typeface="VAG Rounded Std Thin" charset="0"/>
                </a:rPr>
                <a:t>17%</a:t>
              </a:r>
              <a:endParaRPr lang="en-US" sz="2800" dirty="0">
                <a:solidFill>
                  <a:srgbClr val="C6181F"/>
                </a:solidFill>
              </a:endParaRPr>
            </a:p>
          </p:txBody>
        </p:sp>
      </p:grpSp>
      <p:grpSp>
        <p:nvGrpSpPr>
          <p:cNvPr id="8" name="Group 7"/>
          <p:cNvGrpSpPr/>
          <p:nvPr/>
        </p:nvGrpSpPr>
        <p:grpSpPr>
          <a:xfrm>
            <a:off x="6753779" y="1954437"/>
            <a:ext cx="2013266" cy="2422059"/>
            <a:chOff x="6753779" y="1954437"/>
            <a:chExt cx="2013266" cy="2422059"/>
          </a:xfrm>
        </p:grpSpPr>
        <p:sp>
          <p:nvSpPr>
            <p:cNvPr id="37" name="TextBox 36"/>
            <p:cNvSpPr txBox="1"/>
            <p:nvPr/>
          </p:nvSpPr>
          <p:spPr>
            <a:xfrm>
              <a:off x="8582314" y="3797264"/>
              <a:ext cx="184731" cy="369332"/>
            </a:xfrm>
            <a:prstGeom prst="rect">
              <a:avLst/>
            </a:prstGeom>
            <a:noFill/>
          </p:spPr>
          <p:txBody>
            <a:bodyPr wrap="none" rtlCol="0">
              <a:spAutoFit/>
            </a:bodyPr>
            <a:lstStyle/>
            <a:p>
              <a:endParaRPr lang="en-US" dirty="0"/>
            </a:p>
          </p:txBody>
        </p:sp>
        <p:sp>
          <p:nvSpPr>
            <p:cNvPr id="39" name="Rectangle 38"/>
            <p:cNvSpPr/>
            <p:nvPr/>
          </p:nvSpPr>
          <p:spPr>
            <a:xfrm>
              <a:off x="6753779" y="3637832"/>
              <a:ext cx="2013266" cy="738664"/>
            </a:xfrm>
            <a:prstGeom prst="rect">
              <a:avLst/>
            </a:prstGeom>
          </p:spPr>
          <p:txBody>
            <a:bodyPr wrap="square">
              <a:spAutoFit/>
            </a:bodyPr>
            <a:lstStyle/>
            <a:p>
              <a:pPr algn="ctr" defTabSz="566919" rtl="1">
                <a:defRPr/>
              </a:pPr>
              <a:r>
                <a:rPr lang="ar-BH" sz="1400" dirty="0">
                  <a:solidFill>
                    <a:srgbClr val="000000"/>
                  </a:solidFill>
                  <a:latin typeface="GE SS Two Light" charset="0"/>
                  <a:ea typeface="GE SS Two Light" charset="0"/>
                  <a:cs typeface="GE SS Two Light" charset="0"/>
                </a:rPr>
                <a:t>من </a:t>
              </a:r>
              <a:r>
                <a:rPr lang="ar-BH" sz="1400" dirty="0">
                  <a:solidFill>
                    <a:srgbClr val="000000"/>
                  </a:solidFill>
                  <a:latin typeface="GE SS Two Medium" charset="0"/>
                  <a:ea typeface="GE SS Two Medium" charset="0"/>
                  <a:cs typeface="GE SS Two Medium" charset="0"/>
                </a:rPr>
                <a:t>المؤسسات النشطة </a:t>
              </a:r>
              <a:r>
                <a:rPr lang="ar-BH" sz="1400" dirty="0">
                  <a:solidFill>
                    <a:srgbClr val="000000"/>
                  </a:solidFill>
                  <a:latin typeface="GE SS Two Light" charset="0"/>
                  <a:ea typeface="GE SS Two Light" charset="0"/>
                  <a:cs typeface="GE SS Two Light" charset="0"/>
                </a:rPr>
                <a:t>دعمتها تمكين (أكثر من </a:t>
              </a:r>
              <a:r>
                <a:rPr lang="ar-BH" sz="1400" dirty="0">
                  <a:solidFill>
                    <a:srgbClr val="000000"/>
                  </a:solidFill>
                  <a:latin typeface="Gotham Book" charset="0"/>
                  <a:ea typeface="Gotham Book" charset="0"/>
                  <a:cs typeface="Gotham Book" charset="0"/>
                </a:rPr>
                <a:t>10,000 </a:t>
              </a:r>
              <a:r>
                <a:rPr lang="ar-BH" sz="1400" dirty="0">
                  <a:solidFill>
                    <a:srgbClr val="000000"/>
                  </a:solidFill>
                  <a:latin typeface="GE SS Two Light" charset="0"/>
                  <a:ea typeface="GE SS Two Light" charset="0"/>
                  <a:cs typeface="GE SS Two Light" charset="0"/>
                </a:rPr>
                <a:t>مؤسسة)</a:t>
              </a:r>
              <a:endParaRPr lang="en-GB" sz="1400" dirty="0">
                <a:solidFill>
                  <a:srgbClr val="000000"/>
                </a:solidFill>
                <a:latin typeface="GE SS Two Light" charset="0"/>
                <a:ea typeface="GE SS Two Light" charset="0"/>
                <a:cs typeface="GE SS Two Light" charset="0"/>
              </a:endParaRPr>
            </a:p>
          </p:txBody>
        </p:sp>
        <p:graphicFrame>
          <p:nvGraphicFramePr>
            <p:cNvPr id="51" name="Picture Placeholder 4"/>
            <p:cNvGraphicFramePr>
              <a:graphicFrameLocks/>
            </p:cNvGraphicFramePr>
            <p:nvPr>
              <p:extLst>
                <p:ext uri="{D42A27DB-BD31-4B8C-83A1-F6EECF244321}">
                  <p14:modId xmlns:p14="http://schemas.microsoft.com/office/powerpoint/2010/main" val="4128789894"/>
                </p:ext>
              </p:extLst>
            </p:nvPr>
          </p:nvGraphicFramePr>
          <p:xfrm>
            <a:off x="7037505" y="1954437"/>
            <a:ext cx="1392483" cy="1541402"/>
          </p:xfrm>
          <a:graphic>
            <a:graphicData uri="http://schemas.openxmlformats.org/drawingml/2006/chart">
              <c:chart xmlns:c="http://schemas.openxmlformats.org/drawingml/2006/chart" xmlns:r="http://schemas.openxmlformats.org/officeDocument/2006/relationships" r:id="rId8"/>
            </a:graphicData>
          </a:graphic>
        </p:graphicFrame>
        <p:sp>
          <p:nvSpPr>
            <p:cNvPr id="52" name="Rectangle 51"/>
            <p:cNvSpPr/>
            <p:nvPr/>
          </p:nvSpPr>
          <p:spPr>
            <a:xfrm>
              <a:off x="7171431" y="2412692"/>
              <a:ext cx="1168024" cy="523221"/>
            </a:xfrm>
            <a:prstGeom prst="rect">
              <a:avLst/>
            </a:prstGeom>
          </p:spPr>
          <p:txBody>
            <a:bodyPr wrap="square">
              <a:spAutoFit/>
            </a:bodyPr>
            <a:lstStyle/>
            <a:p>
              <a:pPr algn="ctr"/>
              <a:r>
                <a:rPr lang="en-US" sz="2800" b="1" dirty="0">
                  <a:solidFill>
                    <a:schemeClr val="accent2"/>
                  </a:solidFill>
                  <a:latin typeface="VAG Rounded Std Thin" charset="0"/>
                  <a:ea typeface="VAG Rounded Std Thin" charset="0"/>
                  <a:cs typeface="VAG Rounded Std Thin" charset="0"/>
                </a:rPr>
                <a:t>10%</a:t>
              </a:r>
              <a:endParaRPr lang="en-US" sz="2800" dirty="0">
                <a:solidFill>
                  <a:schemeClr val="accent2"/>
                </a:solidFill>
              </a:endParaRPr>
            </a:p>
          </p:txBody>
        </p:sp>
      </p:grpSp>
    </p:spTree>
    <p:extLst>
      <p:ext uri="{BB962C8B-B14F-4D97-AF65-F5344CB8AC3E}">
        <p14:creationId xmlns:p14="http://schemas.microsoft.com/office/powerpoint/2010/main" val="1506356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3935" y="4836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9143935" y="4836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object 3"/>
          <p:cNvSpPr txBox="1"/>
          <p:nvPr/>
        </p:nvSpPr>
        <p:spPr>
          <a:xfrm>
            <a:off x="0" y="842844"/>
            <a:ext cx="9144000" cy="872218"/>
          </a:xfrm>
          <a:prstGeom prst="rect">
            <a:avLst/>
          </a:prstGeom>
        </p:spPr>
        <p:txBody>
          <a:bodyPr wrap="square" lIns="113528" tIns="56765" rIns="113528" bIns="56765">
            <a:spAutoFit/>
          </a:bodyPr>
          <a:lstStyle>
            <a:defPPr>
              <a:defRPr lang="en-US"/>
            </a:defPPr>
            <a:lvl1pPr algn="ctr" defTabSz="844083">
              <a:spcBef>
                <a:spcPct val="0"/>
              </a:spcBef>
              <a:defRPr sz="3323" b="1" spc="-145">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defRPr>
            </a:lvl1pPr>
          </a:lstStyle>
          <a:p>
            <a:r>
              <a:rPr lang="ar-BH" dirty="0"/>
              <a:t>حقـائق وأرقـام مهمـة </a:t>
            </a:r>
            <a:br>
              <a:rPr lang="ar-BH" dirty="0"/>
            </a:br>
            <a:r>
              <a:rPr lang="ar-BH" sz="1600" dirty="0">
                <a:solidFill>
                  <a:schemeClr val="bg1">
                    <a:lumMod val="50000"/>
                  </a:schemeClr>
                </a:solidFill>
              </a:rPr>
              <a:t>(إحصائيات من 2015-2017)</a:t>
            </a:r>
            <a:endParaRPr lang="en-US" sz="1600" dirty="0">
              <a:solidFill>
                <a:schemeClr val="bg1">
                  <a:lumMod val="50000"/>
                </a:schemeClr>
              </a:solidFill>
            </a:endParaRPr>
          </a:p>
        </p:txBody>
      </p:sp>
      <p:graphicFrame>
        <p:nvGraphicFramePr>
          <p:cNvPr id="36" name="Picture Placeholder 4"/>
          <p:cNvGraphicFramePr>
            <a:graphicFrameLocks/>
          </p:cNvGraphicFramePr>
          <p:nvPr>
            <p:extLst/>
          </p:nvPr>
        </p:nvGraphicFramePr>
        <p:xfrm>
          <a:off x="655681" y="3714348"/>
          <a:ext cx="1403426" cy="155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766455" y="2549976"/>
            <a:ext cx="6961909" cy="1050775"/>
            <a:chOff x="1766455" y="2549976"/>
            <a:chExt cx="6961909" cy="1050775"/>
          </a:xfrm>
        </p:grpSpPr>
        <p:sp>
          <p:nvSpPr>
            <p:cNvPr id="42" name="Rounded Rectangle 41"/>
            <p:cNvSpPr/>
            <p:nvPr/>
          </p:nvSpPr>
          <p:spPr>
            <a:xfrm>
              <a:off x="1766455" y="2549976"/>
              <a:ext cx="6961909" cy="105077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369162" y="2629087"/>
              <a:ext cx="4987263" cy="892552"/>
            </a:xfrm>
            <a:prstGeom prst="rect">
              <a:avLst/>
            </a:prstGeom>
          </p:spPr>
          <p:txBody>
            <a:bodyPr wrap="none">
              <a:spAutoFit/>
            </a:bodyPr>
            <a:lstStyle/>
            <a:p>
              <a:pPr algn="r"/>
              <a:r>
                <a:rPr lang="ar-BH" sz="2000" b="1" dirty="0">
                  <a:solidFill>
                    <a:srgbClr val="C00000"/>
                  </a:solidFill>
                  <a:latin typeface="GE SS Text Bold" panose="020A0503020102020204" pitchFamily="18" charset="-78"/>
                  <a:ea typeface="GE SS Text Bold" panose="020A0503020102020204" pitchFamily="18" charset="-78"/>
                  <a:cs typeface="GE SS Text Bold" panose="020A0503020102020204" pitchFamily="18" charset="-78"/>
                </a:rPr>
                <a:t>الأثر على الاقتصاد</a:t>
              </a:r>
              <a:endParaRPr lang="en-US" sz="2000" b="1" dirty="0">
                <a:solidFill>
                  <a:srgbClr val="C00000"/>
                </a:solidFill>
                <a:latin typeface="GE SS Text Bold" panose="020A0503020102020204" pitchFamily="18" charset="-78"/>
                <a:ea typeface="GE SS Text Bold" panose="020A0503020102020204" pitchFamily="18" charset="-78"/>
                <a:cs typeface="GE SS Text Bold" panose="020A0503020102020204" pitchFamily="18" charset="-78"/>
              </a:endParaRPr>
            </a:p>
            <a:p>
              <a:pPr algn="r"/>
              <a:r>
                <a:rPr lang="ar-BH" sz="1600" b="1" dirty="0">
                  <a:latin typeface="Gotham" charset="0"/>
                  <a:ea typeface="Gotham" charset="0"/>
                  <a:cs typeface="Gotham" charset="0"/>
                </a:rPr>
                <a:t>21%</a:t>
              </a:r>
              <a:r>
                <a:rPr lang="ar-SA" sz="1600" b="1" dirty="0">
                  <a:latin typeface="Gotham" charset="0"/>
                  <a:ea typeface="Gotham" charset="0"/>
                  <a:cs typeface="Gotham" charset="0"/>
                </a:rPr>
                <a:t> </a:t>
              </a:r>
              <a:r>
                <a:rPr lang="ar-BH" sz="1600" dirty="0">
                  <a:latin typeface="GE SS Two Light" charset="0"/>
                  <a:ea typeface="GE SS Two Light" charset="0"/>
                  <a:cs typeface="GE SS Two Light" charset="0"/>
                </a:rPr>
                <a:t>زيادة في عدد السجلات التجارية</a:t>
              </a:r>
            </a:p>
            <a:p>
              <a:pPr algn="r"/>
              <a:r>
                <a:rPr lang="ar-BH" sz="1600" b="1" dirty="0">
                  <a:latin typeface="Gotham" charset="0"/>
                  <a:ea typeface="Gotham" charset="0"/>
                  <a:cs typeface="Gotham" charset="0"/>
                </a:rPr>
                <a:t>7%</a:t>
              </a:r>
              <a:r>
                <a:rPr lang="ar-SA" sz="1600" b="1" dirty="0">
                  <a:latin typeface="Gotham" charset="0"/>
                  <a:ea typeface="Gotham" charset="0"/>
                  <a:cs typeface="Gotham" charset="0"/>
                </a:rPr>
                <a:t> </a:t>
              </a:r>
              <a:r>
                <a:rPr lang="ar-BH" sz="1600" dirty="0">
                  <a:latin typeface="GE SS Two Light" charset="0"/>
                  <a:ea typeface="GE SS Two Light" charset="0"/>
                  <a:cs typeface="GE SS Two Light" charset="0"/>
                </a:rPr>
                <a:t>زيادة في عدد الموظفين البحرينيين في القطاع الخاص</a:t>
              </a:r>
              <a:endParaRPr lang="en-US" sz="1600" b="1" dirty="0">
                <a:solidFill>
                  <a:srgbClr val="C00000"/>
                </a:solidFill>
                <a:latin typeface="Gotham" charset="0"/>
                <a:ea typeface="Gotham" charset="0"/>
                <a:cs typeface="Gotham" charset="0"/>
              </a:endParaRPr>
            </a:p>
          </p:txBody>
        </p:sp>
      </p:grpSp>
      <p:pic>
        <p:nvPicPr>
          <p:cNvPr id="22" name="Picture 21"/>
          <p:cNvPicPr>
            <a:picLocks noChangeAspect="1"/>
          </p:cNvPicPr>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53009" y="842844"/>
            <a:ext cx="3061110" cy="4311422"/>
          </a:xfrm>
          <a:prstGeom prst="rect">
            <a:avLst/>
          </a:prstGeom>
        </p:spPr>
      </p:pic>
    </p:spTree>
    <p:extLst>
      <p:ext uri="{BB962C8B-B14F-4D97-AF65-F5344CB8AC3E}">
        <p14:creationId xmlns:p14="http://schemas.microsoft.com/office/powerpoint/2010/main" val="11211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71765" y="2103625"/>
            <a:ext cx="1814920" cy="2298804"/>
            <a:chOff x="3671765" y="2103625"/>
            <a:chExt cx="1814920" cy="2298804"/>
          </a:xfrm>
        </p:grpSpPr>
        <p:sp>
          <p:nvSpPr>
            <p:cNvPr id="41" name="TextBox 40"/>
            <p:cNvSpPr txBox="1"/>
            <p:nvPr/>
          </p:nvSpPr>
          <p:spPr>
            <a:xfrm>
              <a:off x="3671765" y="3817654"/>
              <a:ext cx="1814920" cy="584775"/>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تيسير الحصـول على</a:t>
              </a:r>
              <a:b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التمويــل</a:t>
              </a:r>
              <a:endParaRPr lang="en-US"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661" y="2103625"/>
              <a:ext cx="1597124" cy="1600266"/>
            </a:xfrm>
            <a:prstGeom prst="rect">
              <a:avLst/>
            </a:prstGeom>
          </p:spPr>
        </p:pic>
      </p:grpSp>
      <p:grpSp>
        <p:nvGrpSpPr>
          <p:cNvPr id="7" name="Group 6"/>
          <p:cNvGrpSpPr/>
          <p:nvPr/>
        </p:nvGrpSpPr>
        <p:grpSpPr>
          <a:xfrm>
            <a:off x="1545778" y="1847438"/>
            <a:ext cx="1607375" cy="2306570"/>
            <a:chOff x="1545778" y="1847438"/>
            <a:chExt cx="1607375" cy="2306570"/>
          </a:xfrm>
        </p:grpSpPr>
        <p:sp>
          <p:nvSpPr>
            <p:cNvPr id="31" name="TextBox 30"/>
            <p:cNvSpPr txBox="1"/>
            <p:nvPr/>
          </p:nvSpPr>
          <p:spPr>
            <a:xfrm>
              <a:off x="1772225" y="3569233"/>
              <a:ext cx="1154482" cy="584775"/>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a: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الخدمـات</a:t>
              </a:r>
              <a:b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br>
              <a: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الاستشــارية</a:t>
              </a:r>
              <a:endParaRPr lang="en-US" sz="1600" b="1"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778" y="1847438"/>
              <a:ext cx="1607375" cy="1607375"/>
            </a:xfrm>
            <a:prstGeom prst="rect">
              <a:avLst/>
            </a:prstGeom>
          </p:spPr>
        </p:pic>
      </p:grpSp>
      <p:grpSp>
        <p:nvGrpSpPr>
          <p:cNvPr id="5" name="Group 4"/>
          <p:cNvGrpSpPr/>
          <p:nvPr/>
        </p:nvGrpSpPr>
        <p:grpSpPr>
          <a:xfrm>
            <a:off x="5996633" y="1806526"/>
            <a:ext cx="1601590" cy="2162285"/>
            <a:chOff x="5996633" y="1806526"/>
            <a:chExt cx="1601590" cy="2162285"/>
          </a:xfrm>
        </p:grpSpPr>
        <p:sp>
          <p:nvSpPr>
            <p:cNvPr id="39" name="TextBox 38"/>
            <p:cNvSpPr txBox="1"/>
            <p:nvPr/>
          </p:nvSpPr>
          <p:spPr>
            <a:xfrm>
              <a:off x="6451820" y="3630257"/>
              <a:ext cx="691215" cy="338554"/>
            </a:xfrm>
            <a:prstGeom prst="rect">
              <a:avLst/>
            </a:prstGeom>
          </p:spPr>
          <p:txBody>
            <a:bodyPr wrap="none">
              <a:spAutoFit/>
            </a:bodyPr>
            <a:lstStyle>
              <a:defPPr>
                <a:defRPr lang="en-US"/>
              </a:defPPr>
              <a:lvl1pPr>
                <a:defRPr sz="1400">
                  <a:solidFill>
                    <a:schemeClr val="tx1">
                      <a:lumMod val="75000"/>
                      <a:lumOff val="25000"/>
                    </a:schemeClr>
                  </a:solidFill>
                  <a:latin typeface="Gotham Medium" charset="0"/>
                  <a:ea typeface="Gotham Medium" charset="0"/>
                  <a:cs typeface="Gotham Medium" charset="0"/>
                </a:defRPr>
              </a:lvl1pPr>
            </a:lstStyle>
            <a:p>
              <a:pPr algn="ctr" rtl="1"/>
              <a:r>
                <a:rPr lang="ar-BH"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المنــح</a:t>
              </a:r>
              <a:endParaRPr lang="en-US" sz="16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6633" y="1806526"/>
              <a:ext cx="1601590" cy="1601590"/>
            </a:xfrm>
            <a:prstGeom prst="rect">
              <a:avLst/>
            </a:prstGeom>
          </p:spPr>
        </p:pic>
      </p:grpSp>
      <p:sp>
        <p:nvSpPr>
          <p:cNvPr id="27"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الحُلـول المقدّمـة</a:t>
            </a:r>
          </a:p>
        </p:txBody>
      </p:sp>
    </p:spTree>
    <p:extLst>
      <p:ext uri="{BB962C8B-B14F-4D97-AF65-F5344CB8AC3E}">
        <p14:creationId xmlns:p14="http://schemas.microsoft.com/office/powerpoint/2010/main" val="5693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الدورات الاستراتيجيّـة</a:t>
            </a:r>
          </a:p>
        </p:txBody>
      </p:sp>
      <p:sp>
        <p:nvSpPr>
          <p:cNvPr id="10" name="Rounded Rectangle 9"/>
          <p:cNvSpPr/>
          <p:nvPr/>
        </p:nvSpPr>
        <p:spPr>
          <a:xfrm>
            <a:off x="1107586" y="1994564"/>
            <a:ext cx="1816188" cy="2658350"/>
          </a:xfrm>
          <a:prstGeom prst="roundRect">
            <a:avLst/>
          </a:prstGeom>
          <a:solidFill>
            <a:srgbClr val="D74B4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02089" y="3344065"/>
            <a:ext cx="1892673" cy="1015663"/>
          </a:xfrm>
          <a:prstGeom prst="rect">
            <a:avLst/>
          </a:prstGeom>
        </p:spPr>
        <p:txBody>
          <a:bodyPr wrap="square">
            <a:spAutoFit/>
          </a:bodyPr>
          <a:lstStyle/>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خلق الوعي</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تطوير الخدمات</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تكوين العلاقات</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3" name="Rectangle 12"/>
          <p:cNvSpPr/>
          <p:nvPr/>
        </p:nvSpPr>
        <p:spPr>
          <a:xfrm>
            <a:off x="4497041" y="2341339"/>
            <a:ext cx="2008249" cy="738664"/>
          </a:xfrm>
          <a:prstGeom prst="rect">
            <a:avLst/>
          </a:prstGeom>
        </p:spPr>
        <p:txBody>
          <a:bodyPr wrap="square">
            <a:spAutoFit/>
          </a:bodyPr>
          <a:lstStyle/>
          <a:p>
            <a:pPr algn="r"/>
            <a:r>
              <a:rPr lang="ar-BH"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2010 - 2014</a:t>
            </a:r>
            <a:endParaRPr lang="en-US"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الإنتشار</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6" name="Rectangle 15"/>
          <p:cNvSpPr/>
          <p:nvPr/>
        </p:nvSpPr>
        <p:spPr>
          <a:xfrm>
            <a:off x="2796936" y="3344065"/>
            <a:ext cx="1892673" cy="954107"/>
          </a:xfrm>
          <a:prstGeom prst="rect">
            <a:avLst/>
          </a:prstGeom>
        </p:spPr>
        <p:txBody>
          <a:bodyPr wrap="square">
            <a:spAutoFit/>
          </a:bodyPr>
          <a:lstStyle/>
          <a:p>
            <a:pPr marL="155013" indent="-155013"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التركيز على العملاء </a:t>
            </a:r>
          </a:p>
          <a:p>
            <a:pPr algn="r" rtl="1"/>
            <a:endParaRPr lang="en-US" sz="10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55013" indent="-155013"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تحسين الجودة</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55013" indent="-155013" algn="r" rtl="1">
              <a:buFont typeface="Arial" charset="0"/>
              <a:buChar char="•"/>
            </a:pPr>
            <a:endParaRPr lang="en-US" sz="10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55013" indent="-155013"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تحقيق النتائج </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8" name="Rectangle 17"/>
          <p:cNvSpPr/>
          <p:nvPr/>
        </p:nvSpPr>
        <p:spPr>
          <a:xfrm>
            <a:off x="6476195" y="2341339"/>
            <a:ext cx="2008249" cy="738664"/>
          </a:xfrm>
          <a:prstGeom prst="rect">
            <a:avLst/>
          </a:prstGeom>
        </p:spPr>
        <p:txBody>
          <a:bodyPr wrap="square">
            <a:spAutoFit/>
          </a:bodyPr>
          <a:lstStyle/>
          <a:p>
            <a:pPr algn="r"/>
            <a:r>
              <a:rPr lang="ar-BH"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2007 - 2009</a:t>
            </a:r>
            <a:endParaRPr lang="en-US"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التأسيس</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0" name="Rectangle 19"/>
          <p:cNvSpPr/>
          <p:nvPr/>
        </p:nvSpPr>
        <p:spPr>
          <a:xfrm>
            <a:off x="4633859" y="3344065"/>
            <a:ext cx="1892673" cy="954107"/>
          </a:xfrm>
          <a:prstGeom prst="rect">
            <a:avLst/>
          </a:prstGeom>
        </p:spPr>
        <p:txBody>
          <a:bodyPr wrap="square">
            <a:spAutoFit/>
          </a:bodyPr>
          <a:lstStyle/>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التوسع</a:t>
            </a:r>
          </a:p>
          <a:p>
            <a:pPr algn="r" rtl="1"/>
            <a:endParaRPr lang="en-US" sz="10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الترويج للخدمات</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endParaRPr lang="en-US" sz="10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41750" indent="-141750" algn="r" rtl="1">
              <a:buFont typeface="Arial" charset="0"/>
              <a:buChar char="•"/>
            </a:pPr>
            <a:r>
              <a:rPr lang="ar-BH"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دعم بيئة الأعمال</a:t>
            </a:r>
            <a:endParaRPr lang="en-US" sz="12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1" name="Rectangle 20"/>
          <p:cNvSpPr/>
          <p:nvPr/>
        </p:nvSpPr>
        <p:spPr>
          <a:xfrm>
            <a:off x="1136133" y="2321013"/>
            <a:ext cx="1703472" cy="738664"/>
          </a:xfrm>
          <a:prstGeom prst="rect">
            <a:avLst/>
          </a:prstGeom>
        </p:spPr>
        <p:txBody>
          <a:bodyPr wrap="square">
            <a:spAutoFit/>
          </a:bodyPr>
          <a:lstStyle/>
          <a:p>
            <a:pPr algn="r" rtl="1"/>
            <a:r>
              <a:rPr lang="ar-BH" sz="2400" b="1"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2018 - 2020</a:t>
            </a:r>
            <a:endParaRPr lang="en-US" sz="2400" b="1"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BH" b="1"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التحول</a:t>
            </a:r>
            <a:endParaRPr lang="en-US" sz="1600" b="1"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3" name="Rectangle 22"/>
          <p:cNvSpPr/>
          <p:nvPr/>
        </p:nvSpPr>
        <p:spPr>
          <a:xfrm>
            <a:off x="1020985" y="3323739"/>
            <a:ext cx="1892673" cy="954107"/>
          </a:xfrm>
          <a:prstGeom prst="rect">
            <a:avLst/>
          </a:prstGeom>
        </p:spPr>
        <p:txBody>
          <a:bodyPr wrap="square">
            <a:spAutoFit/>
          </a:bodyPr>
          <a:lstStyle/>
          <a:p>
            <a:pPr marL="171450" lvl="0" indent="-171450" algn="r" rtl="1">
              <a:buFont typeface="Arial" panose="020B0604020202020204" pitchFamily="34" charset="0"/>
              <a:buChar char="•"/>
              <a:defRPr/>
            </a:pPr>
            <a:r>
              <a:rPr lang="ar-BH" sz="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التنوع</a:t>
            </a:r>
            <a:endParaRPr lang="en-US" sz="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71450" lvl="0" indent="-171450" algn="r" rtl="1">
              <a:buFont typeface="Arial" panose="020B0604020202020204" pitchFamily="34" charset="0"/>
              <a:buChar char="•"/>
              <a:defRPr/>
            </a:pPr>
            <a:endParaRPr lang="en-US" sz="1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71450" lvl="0" indent="-171450" algn="r" rtl="1">
              <a:buFont typeface="Arial" panose="020B0604020202020204" pitchFamily="34" charset="0"/>
              <a:buChar char="•"/>
              <a:defRPr/>
            </a:pPr>
            <a:r>
              <a:rPr lang="ar-BH" sz="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التسارع</a:t>
            </a:r>
            <a:endParaRPr lang="en-US" sz="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71450" lvl="0" indent="-171450" algn="r" rtl="1">
              <a:buFont typeface="Arial" panose="020B0604020202020204" pitchFamily="34" charset="0"/>
              <a:buChar char="•"/>
              <a:defRPr/>
            </a:pPr>
            <a:endParaRPr lang="en-US" sz="1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71450" lvl="0" indent="-171450" algn="r" rtl="1">
              <a:buFont typeface="Arial" panose="020B0604020202020204" pitchFamily="34" charset="0"/>
              <a:buChar char="•"/>
              <a:defRPr/>
            </a:pPr>
            <a:r>
              <a:rPr lang="ar-BH" sz="12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الاستدامة</a:t>
            </a:r>
          </a:p>
        </p:txBody>
      </p:sp>
      <p:grpSp>
        <p:nvGrpSpPr>
          <p:cNvPr id="3" name="Group 2"/>
          <p:cNvGrpSpPr/>
          <p:nvPr/>
        </p:nvGrpSpPr>
        <p:grpSpPr>
          <a:xfrm>
            <a:off x="0" y="3066645"/>
            <a:ext cx="8434369" cy="96399"/>
            <a:chOff x="0" y="3066645"/>
            <a:chExt cx="8434369" cy="96399"/>
          </a:xfrm>
        </p:grpSpPr>
        <p:cxnSp>
          <p:nvCxnSpPr>
            <p:cNvPr id="11" name="Straight Connector 10"/>
            <p:cNvCxnSpPr>
              <a:endCxn id="24" idx="2"/>
            </p:cNvCxnSpPr>
            <p:nvPr/>
          </p:nvCxnSpPr>
          <p:spPr>
            <a:xfrm>
              <a:off x="0" y="3103634"/>
              <a:ext cx="8337970" cy="112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44"/>
            <p:cNvSpPr>
              <a:spLocks noChangeArrowheads="1"/>
            </p:cNvSpPr>
            <p:nvPr/>
          </p:nvSpPr>
          <p:spPr bwMode="auto">
            <a:xfrm>
              <a:off x="4536199" y="3066645"/>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19" name="Oval 44"/>
            <p:cNvSpPr>
              <a:spLocks noChangeArrowheads="1"/>
            </p:cNvSpPr>
            <p:nvPr/>
          </p:nvSpPr>
          <p:spPr bwMode="auto">
            <a:xfrm>
              <a:off x="6359565" y="3066645"/>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24" name="Oval 44"/>
            <p:cNvSpPr>
              <a:spLocks noChangeArrowheads="1"/>
            </p:cNvSpPr>
            <p:nvPr/>
          </p:nvSpPr>
          <p:spPr bwMode="auto">
            <a:xfrm>
              <a:off x="8337970" y="3066645"/>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grpSp>
      <p:sp>
        <p:nvSpPr>
          <p:cNvPr id="25" name="Rectangle 24"/>
          <p:cNvSpPr/>
          <p:nvPr/>
        </p:nvSpPr>
        <p:spPr>
          <a:xfrm>
            <a:off x="2685180" y="2344729"/>
            <a:ext cx="2008249" cy="738664"/>
          </a:xfrm>
          <a:prstGeom prst="rect">
            <a:avLst/>
          </a:prstGeom>
        </p:spPr>
        <p:txBody>
          <a:bodyPr wrap="square">
            <a:spAutoFit/>
          </a:bodyPr>
          <a:lstStyle/>
          <a:p>
            <a:pPr algn="r"/>
            <a:r>
              <a:rPr lang="ar-BH"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2015 - 2017</a:t>
            </a:r>
            <a:endParaRPr lang="en-US" sz="2400" b="1" dirty="0">
              <a:solidFill>
                <a:schemeClr val="bg1">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الأثر</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31721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6" grpId="0"/>
      <p:bldP spid="18" grpId="0"/>
      <p:bldP spid="20" grpId="0"/>
      <p:bldP spid="21"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العٌمـلاء المستهـدفون</a:t>
            </a:r>
          </a:p>
        </p:txBody>
      </p:sp>
      <p:grpSp>
        <p:nvGrpSpPr>
          <p:cNvPr id="8" name="Group 7"/>
          <p:cNvGrpSpPr/>
          <p:nvPr/>
        </p:nvGrpSpPr>
        <p:grpSpPr>
          <a:xfrm>
            <a:off x="0" y="3507025"/>
            <a:ext cx="8975349" cy="1116571"/>
            <a:chOff x="0" y="1837847"/>
            <a:chExt cx="8975349" cy="1116571"/>
          </a:xfrm>
        </p:grpSpPr>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413" y="1837847"/>
              <a:ext cx="696537" cy="698236"/>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310" y="1837847"/>
              <a:ext cx="707327" cy="709053"/>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3182" y="1846555"/>
              <a:ext cx="698641" cy="700345"/>
            </a:xfrm>
            <a:prstGeom prst="rect">
              <a:avLst/>
            </a:prstGeom>
          </p:spPr>
        </p:pic>
        <p:grpSp>
          <p:nvGrpSpPr>
            <p:cNvPr id="6" name="Group 5"/>
            <p:cNvGrpSpPr/>
            <p:nvPr/>
          </p:nvGrpSpPr>
          <p:grpSpPr>
            <a:xfrm>
              <a:off x="0" y="2431198"/>
              <a:ext cx="8975349" cy="523220"/>
              <a:chOff x="0" y="2431198"/>
              <a:chExt cx="8975349" cy="523220"/>
            </a:xfrm>
          </p:grpSpPr>
          <p:cxnSp>
            <p:nvCxnSpPr>
              <p:cNvPr id="41" name="Straight Connector 40"/>
              <p:cNvCxnSpPr/>
              <p:nvPr/>
            </p:nvCxnSpPr>
            <p:spPr>
              <a:xfrm>
                <a:off x="0" y="2755382"/>
                <a:ext cx="8958146"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Oval 44"/>
              <p:cNvSpPr>
                <a:spLocks noChangeArrowheads="1"/>
              </p:cNvSpPr>
              <p:nvPr/>
            </p:nvSpPr>
            <p:spPr bwMode="auto">
              <a:xfrm>
                <a:off x="8878950" y="2707183"/>
                <a:ext cx="96399" cy="96399"/>
              </a:xfrm>
              <a:prstGeom prst="ellipse">
                <a:avLst/>
              </a:prstGeom>
              <a:solidFill>
                <a:schemeClr val="accent2"/>
              </a:solidFill>
              <a:ln w="12700">
                <a:solidFill>
                  <a:schemeClr val="bg1"/>
                </a:solidFill>
                <a:miter lim="400000"/>
                <a:headEnd/>
                <a:tailEnd/>
              </a:ln>
            </p:spPr>
            <p:txBody>
              <a:bodyPr wrap="square" lIns="0" tIns="0" rIns="0" bIns="0" anchor="ctr">
                <a:spAutoFit/>
              </a:bodyPr>
              <a:lstStyle/>
              <a:p>
                <a:pPr algn="ctr" eaLnBrk="1"/>
                <a:endParaRPr lang="en-US" altLang="en-US"/>
              </a:p>
            </p:txBody>
          </p:sp>
          <p:sp>
            <p:nvSpPr>
              <p:cNvPr id="48" name="Rectangle 47"/>
              <p:cNvSpPr/>
              <p:nvPr/>
            </p:nvSpPr>
            <p:spPr>
              <a:xfrm>
                <a:off x="4836065" y="2535616"/>
                <a:ext cx="1829389"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الناشئة</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9" name="Rectangle 48"/>
              <p:cNvSpPr/>
              <p:nvPr/>
            </p:nvSpPr>
            <p:spPr>
              <a:xfrm>
                <a:off x="2820848" y="2516380"/>
                <a:ext cx="1829389"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النامية</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0" name="Rectangle 49"/>
              <p:cNvSpPr/>
              <p:nvPr/>
            </p:nvSpPr>
            <p:spPr>
              <a:xfrm>
                <a:off x="599028" y="2535616"/>
                <a:ext cx="1829389"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المتقدمة</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5" name="Oval 44"/>
              <p:cNvSpPr>
                <a:spLocks noChangeArrowheads="1"/>
              </p:cNvSpPr>
              <p:nvPr/>
            </p:nvSpPr>
            <p:spPr bwMode="auto">
              <a:xfrm>
                <a:off x="2441531" y="2719992"/>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57" name="Oval 44"/>
              <p:cNvSpPr>
                <a:spLocks noChangeArrowheads="1"/>
              </p:cNvSpPr>
              <p:nvPr/>
            </p:nvSpPr>
            <p:spPr bwMode="auto">
              <a:xfrm>
                <a:off x="6658882" y="2719992"/>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58" name="Oval 57"/>
              <p:cNvSpPr>
                <a:spLocks noChangeArrowheads="1"/>
              </p:cNvSpPr>
              <p:nvPr/>
            </p:nvSpPr>
            <p:spPr bwMode="auto">
              <a:xfrm>
                <a:off x="4713439" y="2719992"/>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60" name="Rectangle 59"/>
              <p:cNvSpPr/>
              <p:nvPr/>
            </p:nvSpPr>
            <p:spPr>
              <a:xfrm>
                <a:off x="6375964" y="2431198"/>
                <a:ext cx="2551185" cy="523220"/>
              </a:xfrm>
              <a:prstGeom prst="rect">
                <a:avLst/>
              </a:prstGeom>
            </p:spPr>
            <p:txBody>
              <a:bodyPr wrap="square">
                <a:spAutoFit/>
              </a:bodyPr>
              <a:lstStyle/>
              <a:p>
                <a:pPr algn="r" rtl="1"/>
                <a:r>
                  <a:rPr lang="ar-BH" sz="2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المؤسسات</a:t>
                </a:r>
                <a:endParaRPr lang="en-US" sz="2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grpSp>
        <p:nvGrpSpPr>
          <p:cNvPr id="9" name="Group 8"/>
          <p:cNvGrpSpPr/>
          <p:nvPr/>
        </p:nvGrpSpPr>
        <p:grpSpPr>
          <a:xfrm>
            <a:off x="-6376" y="2017529"/>
            <a:ext cx="8958146" cy="1108442"/>
            <a:chOff x="0" y="3463901"/>
            <a:chExt cx="8958146" cy="1108442"/>
          </a:xfrm>
        </p:grpSpPr>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0722" y="3463901"/>
              <a:ext cx="699560" cy="699560"/>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7744" y="3463901"/>
              <a:ext cx="699560" cy="699560"/>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8309" y="3463901"/>
              <a:ext cx="699560" cy="699560"/>
            </a:xfrm>
            <a:prstGeom prst="rect">
              <a:avLst/>
            </a:prstGeom>
          </p:spPr>
        </p:pic>
        <p:grpSp>
          <p:nvGrpSpPr>
            <p:cNvPr id="7" name="Group 6"/>
            <p:cNvGrpSpPr/>
            <p:nvPr/>
          </p:nvGrpSpPr>
          <p:grpSpPr>
            <a:xfrm>
              <a:off x="0" y="4049123"/>
              <a:ext cx="8958146" cy="523220"/>
              <a:chOff x="0" y="4049123"/>
              <a:chExt cx="8958146" cy="523220"/>
            </a:xfrm>
          </p:grpSpPr>
          <p:cxnSp>
            <p:nvCxnSpPr>
              <p:cNvPr id="54" name="Straight Connector 53"/>
              <p:cNvCxnSpPr/>
              <p:nvPr/>
            </p:nvCxnSpPr>
            <p:spPr>
              <a:xfrm flipV="1">
                <a:off x="0" y="4392141"/>
                <a:ext cx="8958146" cy="32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Oval 44"/>
              <p:cNvSpPr>
                <a:spLocks noChangeArrowheads="1"/>
              </p:cNvSpPr>
              <p:nvPr/>
            </p:nvSpPr>
            <p:spPr bwMode="auto">
              <a:xfrm>
                <a:off x="8856647" y="4350291"/>
                <a:ext cx="96399" cy="96399"/>
              </a:xfrm>
              <a:prstGeom prst="ellipse">
                <a:avLst/>
              </a:prstGeom>
              <a:solidFill>
                <a:schemeClr val="accent2"/>
              </a:solidFill>
              <a:ln w="12700">
                <a:solidFill>
                  <a:schemeClr val="bg1"/>
                </a:solidFill>
                <a:miter lim="400000"/>
                <a:headEnd/>
                <a:tailEnd/>
              </a:ln>
            </p:spPr>
            <p:txBody>
              <a:bodyPr wrap="square" lIns="0" tIns="0" rIns="0" bIns="0" anchor="ctr">
                <a:spAutoFit/>
              </a:bodyPr>
              <a:lstStyle/>
              <a:p>
                <a:pPr algn="ctr" eaLnBrk="1"/>
                <a:endParaRPr lang="en-US" altLang="en-US"/>
              </a:p>
            </p:txBody>
          </p:sp>
          <p:sp>
            <p:nvSpPr>
              <p:cNvPr id="31" name="Rectangle 30"/>
              <p:cNvSpPr/>
              <p:nvPr/>
            </p:nvSpPr>
            <p:spPr>
              <a:xfrm>
                <a:off x="4860147" y="4161615"/>
                <a:ext cx="1829389"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الطلبة</a:t>
                </a:r>
                <a:endParaRPr lang="en-US" sz="1600"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2" name="Rectangle 31"/>
              <p:cNvSpPr/>
              <p:nvPr/>
            </p:nvSpPr>
            <p:spPr>
              <a:xfrm>
                <a:off x="2643524" y="4174660"/>
                <a:ext cx="2044695"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الباحثون عن عمل</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4" name="Rectangle 33"/>
              <p:cNvSpPr/>
              <p:nvPr/>
            </p:nvSpPr>
            <p:spPr>
              <a:xfrm>
                <a:off x="601416" y="4174660"/>
                <a:ext cx="1829389" cy="369332"/>
              </a:xfrm>
              <a:prstGeom prst="rect">
                <a:avLst/>
              </a:prstGeom>
            </p:spPr>
            <p:txBody>
              <a:bodyPr wrap="square">
                <a:spAutoFit/>
              </a:bodyPr>
              <a:lstStyle/>
              <a:p>
                <a:pPr algn="r" rtl="1"/>
                <a:r>
                  <a:rPr lang="ar-BH"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rPr>
                  <a:t>الموظفون</a:t>
                </a:r>
                <a:endParaRPr lang="en-US" b="1" dirty="0">
                  <a:solidFill>
                    <a:srgbClr val="C6181F"/>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1" name="Oval 44"/>
              <p:cNvSpPr>
                <a:spLocks noChangeArrowheads="1"/>
              </p:cNvSpPr>
              <p:nvPr/>
            </p:nvSpPr>
            <p:spPr bwMode="auto">
              <a:xfrm>
                <a:off x="2441533" y="4346047"/>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52" name="Oval 44"/>
              <p:cNvSpPr>
                <a:spLocks noChangeArrowheads="1"/>
              </p:cNvSpPr>
              <p:nvPr/>
            </p:nvSpPr>
            <p:spPr bwMode="auto">
              <a:xfrm>
                <a:off x="6681185" y="4346047"/>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53" name="Oval 52"/>
              <p:cNvSpPr>
                <a:spLocks noChangeArrowheads="1"/>
              </p:cNvSpPr>
              <p:nvPr/>
            </p:nvSpPr>
            <p:spPr bwMode="auto">
              <a:xfrm>
                <a:off x="4691134" y="4346047"/>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61" name="Rectangle 60"/>
              <p:cNvSpPr/>
              <p:nvPr/>
            </p:nvSpPr>
            <p:spPr>
              <a:xfrm>
                <a:off x="6621447" y="4049123"/>
                <a:ext cx="2235200" cy="523220"/>
              </a:xfrm>
              <a:prstGeom prst="rect">
                <a:avLst/>
              </a:prstGeom>
            </p:spPr>
            <p:txBody>
              <a:bodyPr wrap="square">
                <a:spAutoFit/>
              </a:bodyPr>
              <a:lstStyle/>
              <a:p>
                <a:pPr algn="r"/>
                <a:r>
                  <a:rPr lang="ar-BH" sz="2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الأفراد</a:t>
                </a:r>
                <a:endParaRPr lang="en-US" sz="2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grpSp>
    </p:spTree>
    <p:extLst>
      <p:ext uri="{BB962C8B-B14F-4D97-AF65-F5344CB8AC3E}">
        <p14:creationId xmlns:p14="http://schemas.microsoft.com/office/powerpoint/2010/main" val="18453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endCxn id="43" idx="2"/>
          </p:cNvCxnSpPr>
          <p:nvPr/>
        </p:nvCxnSpPr>
        <p:spPr>
          <a:xfrm>
            <a:off x="3864526" y="2755383"/>
            <a:ext cx="51725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Oval 44"/>
          <p:cNvSpPr>
            <a:spLocks noChangeArrowheads="1"/>
          </p:cNvSpPr>
          <p:nvPr/>
        </p:nvSpPr>
        <p:spPr bwMode="auto">
          <a:xfrm>
            <a:off x="9037045" y="2707183"/>
            <a:ext cx="96399" cy="96399"/>
          </a:xfrm>
          <a:prstGeom prst="ellipse">
            <a:avLst/>
          </a:prstGeom>
          <a:solidFill>
            <a:schemeClr val="accent2"/>
          </a:solidFill>
          <a:ln w="12700">
            <a:solidFill>
              <a:schemeClr val="bg1"/>
            </a:solidFill>
            <a:miter lim="400000"/>
            <a:headEnd/>
            <a:tailEnd/>
          </a:ln>
        </p:spPr>
        <p:txBody>
          <a:bodyPr wrap="square" lIns="0" tIns="0" rIns="0" bIns="0" anchor="ctr">
            <a:spAutoFit/>
          </a:bodyPr>
          <a:lstStyle/>
          <a:p>
            <a:pPr algn="ctr" eaLnBrk="1"/>
            <a:endParaRPr lang="en-US" altLang="en-US"/>
          </a:p>
        </p:txBody>
      </p:sp>
      <p:cxnSp>
        <p:nvCxnSpPr>
          <p:cNvPr id="54" name="Straight Connector 53"/>
          <p:cNvCxnSpPr/>
          <p:nvPr/>
        </p:nvCxnSpPr>
        <p:spPr>
          <a:xfrm>
            <a:off x="3864526" y="4398490"/>
            <a:ext cx="5271524"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Oval 44"/>
          <p:cNvSpPr>
            <a:spLocks noChangeArrowheads="1"/>
          </p:cNvSpPr>
          <p:nvPr/>
        </p:nvSpPr>
        <p:spPr bwMode="auto">
          <a:xfrm>
            <a:off x="9037046" y="4350291"/>
            <a:ext cx="96399" cy="96399"/>
          </a:xfrm>
          <a:prstGeom prst="ellipse">
            <a:avLst/>
          </a:prstGeom>
          <a:solidFill>
            <a:schemeClr val="accent2"/>
          </a:solidFill>
          <a:ln w="12700">
            <a:solidFill>
              <a:schemeClr val="bg1"/>
            </a:solidFill>
            <a:miter lim="400000"/>
            <a:headEnd/>
            <a:tailEnd/>
          </a:ln>
        </p:spPr>
        <p:txBody>
          <a:bodyPr wrap="square" lIns="0" tIns="0" rIns="0" bIns="0" anchor="ctr">
            <a:spAutoFit/>
          </a:bodyPr>
          <a:lstStyle/>
          <a:p>
            <a:pPr algn="ctr" eaLnBrk="1"/>
            <a:endParaRPr lang="en-US" altLang="en-US"/>
          </a:p>
        </p:txBody>
      </p:sp>
      <p:sp>
        <p:nvSpPr>
          <p:cNvPr id="29" name="Rectangle 28"/>
          <p:cNvSpPr/>
          <p:nvPr/>
        </p:nvSpPr>
        <p:spPr>
          <a:xfrm>
            <a:off x="3746235" y="4023876"/>
            <a:ext cx="2245239" cy="461665"/>
          </a:xfrm>
          <a:prstGeom prst="rect">
            <a:avLst/>
          </a:prstGeom>
        </p:spPr>
        <p:txBody>
          <a:bodyPr wrap="square">
            <a:spAutoFit/>
          </a:bodyPr>
          <a:lstStyle/>
          <a:p>
            <a:pPr algn="ctr" rtl="1"/>
            <a:r>
              <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a:t>
            </a:r>
            <a:r>
              <a:rPr lang="ar-BH"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a:t>
            </a:r>
            <a:r>
              <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51</a:t>
            </a:r>
            <a:r>
              <a:rPr lang="ar-BH"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ألف</a:t>
            </a:r>
            <a:endPar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cxnSp>
        <p:nvCxnSpPr>
          <p:cNvPr id="32" name="Straight Connector 31"/>
          <p:cNvCxnSpPr/>
          <p:nvPr/>
        </p:nvCxnSpPr>
        <p:spPr>
          <a:xfrm flipV="1">
            <a:off x="3870724" y="2753840"/>
            <a:ext cx="0" cy="16446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44"/>
          <p:cNvSpPr>
            <a:spLocks noChangeArrowheads="1"/>
          </p:cNvSpPr>
          <p:nvPr/>
        </p:nvSpPr>
        <p:spPr bwMode="auto">
          <a:xfrm>
            <a:off x="5593757" y="2707183"/>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46" name="Oval 44"/>
          <p:cNvSpPr>
            <a:spLocks noChangeArrowheads="1"/>
          </p:cNvSpPr>
          <p:nvPr/>
        </p:nvSpPr>
        <p:spPr bwMode="auto">
          <a:xfrm>
            <a:off x="5593757" y="4350291"/>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cxnSp>
        <p:nvCxnSpPr>
          <p:cNvPr id="47" name="Straight Connector 46"/>
          <p:cNvCxnSpPr/>
          <p:nvPr/>
        </p:nvCxnSpPr>
        <p:spPr>
          <a:xfrm>
            <a:off x="13765" y="3573512"/>
            <a:ext cx="385076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96471" y="3239502"/>
            <a:ext cx="3886200" cy="523220"/>
          </a:xfrm>
          <a:prstGeom prst="rect">
            <a:avLst/>
          </a:prstGeom>
        </p:spPr>
        <p:txBody>
          <a:bodyPr wrap="square">
            <a:spAutoFit/>
          </a:bodyPr>
          <a:lstStyle/>
          <a:p>
            <a:pPr algn="ctr" rtl="1"/>
            <a:r>
              <a:rPr lang="en-US" sz="28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1 + </a:t>
            </a:r>
            <a:r>
              <a:rPr lang="ar-BH" sz="28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مليار د.ب</a:t>
            </a:r>
            <a:endParaRPr lang="en-US" sz="28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1" name="Oval 44"/>
          <p:cNvSpPr>
            <a:spLocks noChangeArrowheads="1"/>
          </p:cNvSpPr>
          <p:nvPr/>
        </p:nvSpPr>
        <p:spPr bwMode="auto">
          <a:xfrm>
            <a:off x="4184987" y="2703469"/>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22" name="Oval 44"/>
          <p:cNvSpPr>
            <a:spLocks noChangeArrowheads="1"/>
          </p:cNvSpPr>
          <p:nvPr/>
        </p:nvSpPr>
        <p:spPr bwMode="auto">
          <a:xfrm>
            <a:off x="4177556" y="4353844"/>
            <a:ext cx="96399" cy="96399"/>
          </a:xfrm>
          <a:prstGeom prst="ellipse">
            <a:avLst/>
          </a:prstGeom>
          <a:solidFill>
            <a:schemeClr val="bg1"/>
          </a:solidFill>
          <a:ln w="12700">
            <a:solidFill>
              <a:schemeClr val="accent2"/>
            </a:solidFill>
            <a:miter lim="400000"/>
            <a:headEnd/>
            <a:tailEnd/>
          </a:ln>
        </p:spPr>
        <p:txBody>
          <a:bodyPr wrap="square" lIns="0" tIns="0" rIns="0" bIns="0" anchor="ctr">
            <a:spAutoFit/>
          </a:bodyPr>
          <a:lstStyle/>
          <a:p>
            <a:pPr algn="ctr" eaLnBrk="1"/>
            <a:endParaRPr lang="en-US" altLang="en-US"/>
          </a:p>
        </p:txBody>
      </p:sp>
      <p:sp>
        <p:nvSpPr>
          <p:cNvPr id="23"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العٌمـلاء المستهـدفون</a:t>
            </a:r>
          </a:p>
        </p:txBody>
      </p:sp>
      <p:sp>
        <p:nvSpPr>
          <p:cNvPr id="26" name="Rectangle 25"/>
          <p:cNvSpPr/>
          <p:nvPr/>
        </p:nvSpPr>
        <p:spPr>
          <a:xfrm>
            <a:off x="3706058" y="2305321"/>
            <a:ext cx="2257499" cy="461665"/>
          </a:xfrm>
          <a:prstGeom prst="rect">
            <a:avLst/>
          </a:prstGeom>
        </p:spPr>
        <p:txBody>
          <a:bodyPr wrap="square">
            <a:spAutoFit/>
          </a:bodyPr>
          <a:lstStyle/>
          <a:p>
            <a:pPr algn="ctr" rtl="1"/>
            <a:r>
              <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a:t>
            </a:r>
            <a:r>
              <a:rPr lang="ar-BH"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a:t>
            </a:r>
            <a:r>
              <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183</a:t>
            </a:r>
            <a:r>
              <a:rPr lang="ar-BH"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rPr>
              <a:t> ألف</a:t>
            </a:r>
            <a:endParaRPr lang="en-US" sz="2400" b="1" dirty="0">
              <a:solidFill>
                <a:srgbClr val="D74B4C"/>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0" name="Rectangle 29"/>
          <p:cNvSpPr/>
          <p:nvPr/>
        </p:nvSpPr>
        <p:spPr>
          <a:xfrm>
            <a:off x="6292792" y="3965282"/>
            <a:ext cx="2551185" cy="523220"/>
          </a:xfrm>
          <a:prstGeom prst="rect">
            <a:avLst/>
          </a:prstGeom>
        </p:spPr>
        <p:txBody>
          <a:bodyPr wrap="square">
            <a:spAutoFit/>
          </a:bodyPr>
          <a:lstStyle/>
          <a:p>
            <a:pPr algn="r" rtl="1"/>
            <a:r>
              <a:rPr lang="ar-BH" sz="2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المؤسسات</a:t>
            </a:r>
            <a:endParaRPr lang="en-US" sz="2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1" name="Rectangle 30"/>
          <p:cNvSpPr/>
          <p:nvPr/>
        </p:nvSpPr>
        <p:spPr>
          <a:xfrm>
            <a:off x="6450785" y="2310140"/>
            <a:ext cx="2235200" cy="523220"/>
          </a:xfrm>
          <a:prstGeom prst="rect">
            <a:avLst/>
          </a:prstGeom>
        </p:spPr>
        <p:txBody>
          <a:bodyPr wrap="square">
            <a:spAutoFit/>
          </a:bodyPr>
          <a:lstStyle/>
          <a:p>
            <a:pPr algn="r"/>
            <a:r>
              <a:rPr lang="ar-BH" sz="2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الأفراد</a:t>
            </a:r>
            <a:endParaRPr lang="en-US" sz="2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92292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5857218" y="1814606"/>
            <a:ext cx="3033489" cy="3086350"/>
            <a:chOff x="5857218" y="1814606"/>
            <a:chExt cx="3033489" cy="3086350"/>
          </a:xfrm>
        </p:grpSpPr>
        <p:sp>
          <p:nvSpPr>
            <p:cNvPr id="48" name="Rounded Rectangle 47"/>
            <p:cNvSpPr/>
            <p:nvPr/>
          </p:nvSpPr>
          <p:spPr>
            <a:xfrm>
              <a:off x="6008836" y="1919318"/>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70167" y="2328595"/>
              <a:ext cx="1773037" cy="369332"/>
            </a:xfrm>
            <a:prstGeom prst="rect">
              <a:avLst/>
            </a:prstGeom>
          </p:spPr>
          <p:txBody>
            <a:bodyPr wrap="square">
              <a:spAutoFit/>
            </a:bodyPr>
            <a:lstStyle/>
            <a:p>
              <a:pPr algn="ct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الطلبة</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7" name="Rectangle 16"/>
            <p:cNvSpPr/>
            <p:nvPr/>
          </p:nvSpPr>
          <p:spPr>
            <a:xfrm>
              <a:off x="5857218" y="2974043"/>
              <a:ext cx="2244704" cy="1384995"/>
            </a:xfrm>
            <a:prstGeom prst="rect">
              <a:avLst/>
            </a:prstGeom>
          </p:spPr>
          <p:txBody>
            <a:bodyPr wrap="square">
              <a:spAutoFit/>
            </a:bodyPr>
            <a:lstStyle/>
            <a:p>
              <a:pPr algn="r" rtl="1"/>
              <a:r>
                <a:rPr lang="ar-BH" sz="1200" b="1" dirty="0">
                  <a:latin typeface="GE Dinar Two" panose="020A0503020102020204" pitchFamily="18" charset="-78"/>
                  <a:ea typeface="GE Dinar Two" panose="020A0503020102020204" pitchFamily="18" charset="-78"/>
                  <a:cs typeface="GE Dinar Two" panose="020A0503020102020204" pitchFamily="18" charset="-78"/>
                </a:rPr>
                <a:t>دعم المهارات والسلوكيات لتتناسب مع متطلبات سوق العمل</a:t>
              </a:r>
              <a:br>
                <a:rPr lang="en-US" sz="1200" b="1" dirty="0">
                  <a:latin typeface="Gotham" charset="0"/>
                  <a:ea typeface="Gotham" charset="0"/>
                  <a:cs typeface="Gotham" charset="0"/>
                </a:rPr>
              </a:br>
              <a:endParaRPr lang="en-US" sz="1200" b="1" dirty="0">
                <a:latin typeface="Gotham" charset="0"/>
                <a:ea typeface="Gotham" charset="0"/>
                <a:cs typeface="Gotham" charset="0"/>
              </a:endParaRPr>
            </a:p>
            <a:p>
              <a:pPr algn="r"/>
              <a:endParaRPr lang="en-US" sz="1200" b="1" dirty="0">
                <a:latin typeface="Gotham" charset="0"/>
                <a:ea typeface="Gotham" charset="0"/>
                <a:cs typeface="Gotham" charset="0"/>
              </a:endParaRP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طلاب المرحلة الثانوية</a:t>
              </a:r>
              <a:endParaRPr lang="en-US"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طلبة الجامعة</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332" y="1814606"/>
              <a:ext cx="880375" cy="880375"/>
            </a:xfrm>
            <a:prstGeom prst="rect">
              <a:avLst/>
            </a:prstGeom>
          </p:spPr>
        </p:pic>
        <p:cxnSp>
          <p:nvCxnSpPr>
            <p:cNvPr id="5" name="Straight Connector 4"/>
            <p:cNvCxnSpPr/>
            <p:nvPr/>
          </p:nvCxnSpPr>
          <p:spPr>
            <a:xfrm flipV="1">
              <a:off x="6150077" y="2838616"/>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08824" y="3712704"/>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الأفــراد</a:t>
            </a:r>
          </a:p>
        </p:txBody>
      </p:sp>
      <p:grpSp>
        <p:nvGrpSpPr>
          <p:cNvPr id="4" name="Group 3"/>
          <p:cNvGrpSpPr/>
          <p:nvPr/>
        </p:nvGrpSpPr>
        <p:grpSpPr>
          <a:xfrm>
            <a:off x="3306487" y="1852866"/>
            <a:ext cx="2880610" cy="3043641"/>
            <a:chOff x="3306487" y="1852866"/>
            <a:chExt cx="2880610" cy="3043641"/>
          </a:xfrm>
        </p:grpSpPr>
        <p:sp>
          <p:nvSpPr>
            <p:cNvPr id="42" name="Rounded Rectangle 41"/>
            <p:cNvSpPr/>
            <p:nvPr/>
          </p:nvSpPr>
          <p:spPr>
            <a:xfrm>
              <a:off x="3306487" y="1914869"/>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79385" y="2336085"/>
              <a:ext cx="1924582" cy="369332"/>
            </a:xfrm>
            <a:prstGeom prst="rect">
              <a:avLst/>
            </a:prstGeom>
          </p:spPr>
          <p:txBody>
            <a:bodyPr wrap="square">
              <a:spAutoFit/>
            </a:bodyPr>
            <a:lstStyle/>
            <a:p>
              <a:pPr algn="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الباحثون عن عمل</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44" name="Rectangle 43"/>
            <p:cNvSpPr/>
            <p:nvPr/>
          </p:nvSpPr>
          <p:spPr>
            <a:xfrm>
              <a:off x="3354498" y="3004862"/>
              <a:ext cx="2244704" cy="1685077"/>
            </a:xfrm>
            <a:prstGeom prst="rect">
              <a:avLst/>
            </a:prstGeom>
          </p:spPr>
          <p:txBody>
            <a:bodyPr wrap="square">
              <a:spAutoFit/>
            </a:bodyPr>
            <a:lstStyle/>
            <a:p>
              <a:pPr algn="r" rtl="1"/>
              <a:r>
                <a:rPr lang="ar-BH" sz="1200" b="1" dirty="0">
                  <a:latin typeface="GE Dinar Two" panose="020A0503020102020204" pitchFamily="18" charset="-78"/>
                  <a:ea typeface="GE Dinar Two" panose="020A0503020102020204" pitchFamily="18" charset="-78"/>
                  <a:cs typeface="GE Dinar Two" panose="020A0503020102020204" pitchFamily="18" charset="-78"/>
                </a:rPr>
                <a:t>زيادة فرص الحصول على الوظيفة المناسبة</a:t>
              </a:r>
              <a:endParaRPr lang="en-US" sz="1200" b="1" dirty="0">
                <a:latin typeface="GE Dinar Two" panose="020A0503020102020204" pitchFamily="18" charset="-78"/>
                <a:ea typeface="GE Dinar Two" panose="020A0503020102020204" pitchFamily="18" charset="-78"/>
                <a:cs typeface="GE Dinar Two" panose="020A0503020102020204" pitchFamily="18" charset="-78"/>
              </a:endParaRPr>
            </a:p>
            <a:p>
              <a:endParaRPr lang="ar-BH" sz="1200" b="1" dirty="0">
                <a:latin typeface="Gotham" charset="0"/>
                <a:ea typeface="Gotham" charset="0"/>
                <a:cs typeface="Gotham" charset="0"/>
              </a:endParaRPr>
            </a:p>
            <a:p>
              <a:endParaRPr lang="ar-BH" sz="1200" b="1" dirty="0">
                <a:latin typeface="Gotham" charset="0"/>
                <a:ea typeface="Gotham" charset="0"/>
                <a:cs typeface="Gotham" charset="0"/>
              </a:endParaRPr>
            </a:p>
            <a:p>
              <a:endParaRPr lang="ar-BH" sz="1200" b="1" dirty="0">
                <a:latin typeface="Gotham" charset="0"/>
                <a:ea typeface="Gotham" charset="0"/>
                <a:cs typeface="Gotham" charset="0"/>
              </a:endParaRP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حملة الشهادة الثانوية وأدناه</a:t>
              </a: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حديثو التخرج والباحثون عن عمل</a:t>
              </a: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الباحثون من ذوي الخبرة</a:t>
              </a:r>
            </a:p>
            <a:p>
              <a:pPr marL="171450" indent="-171450" algn="r" rtl="1">
                <a:buFont typeface="Arial" panose="020B0604020202020204" pitchFamily="34" charset="0"/>
                <a:buChar char="•"/>
              </a:pPr>
              <a:endParaRPr lang="en-US" sz="1200" b="1" dirty="0">
                <a:latin typeface="Gotham" charset="0"/>
                <a:ea typeface="Gotham" charset="0"/>
                <a:cs typeface="Gotham" charset="0"/>
              </a:endParaRPr>
            </a:p>
          </p:txBody>
        </p:sp>
        <p:cxnSp>
          <p:nvCxnSpPr>
            <p:cNvPr id="46" name="Straight Connector 45"/>
            <p:cNvCxnSpPr/>
            <p:nvPr/>
          </p:nvCxnSpPr>
          <p:spPr>
            <a:xfrm flipV="1">
              <a:off x="3632489" y="2876876"/>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91236" y="3750964"/>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125" y="1852866"/>
              <a:ext cx="860972" cy="860972"/>
            </a:xfrm>
            <a:prstGeom prst="rect">
              <a:avLst/>
            </a:prstGeom>
          </p:spPr>
        </p:pic>
      </p:grpSp>
      <p:grpSp>
        <p:nvGrpSpPr>
          <p:cNvPr id="6" name="Group 5"/>
          <p:cNvGrpSpPr/>
          <p:nvPr/>
        </p:nvGrpSpPr>
        <p:grpSpPr>
          <a:xfrm>
            <a:off x="620203" y="1777987"/>
            <a:ext cx="2911040" cy="3080260"/>
            <a:chOff x="620203" y="1777987"/>
            <a:chExt cx="2911040" cy="3080260"/>
          </a:xfrm>
        </p:grpSpPr>
        <p:sp>
          <p:nvSpPr>
            <p:cNvPr id="15" name="Rounded Rectangle 14"/>
            <p:cNvSpPr/>
            <p:nvPr/>
          </p:nvSpPr>
          <p:spPr>
            <a:xfrm>
              <a:off x="620203" y="1876609"/>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75696" y="2332583"/>
              <a:ext cx="1773037" cy="369332"/>
            </a:xfrm>
            <a:prstGeom prst="rect">
              <a:avLst/>
            </a:prstGeom>
          </p:spPr>
          <p:txBody>
            <a:bodyPr wrap="square">
              <a:spAutoFit/>
            </a:bodyPr>
            <a:lstStyle/>
            <a:p>
              <a:pPr algn="ct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الموظفون</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50" name="Rectangle 49"/>
            <p:cNvSpPr/>
            <p:nvPr/>
          </p:nvSpPr>
          <p:spPr>
            <a:xfrm>
              <a:off x="726593" y="2992899"/>
              <a:ext cx="2244704" cy="1354217"/>
            </a:xfrm>
            <a:prstGeom prst="rect">
              <a:avLst/>
            </a:prstGeom>
          </p:spPr>
          <p:txBody>
            <a:bodyPr wrap="square">
              <a:spAutoFit/>
            </a:bodyPr>
            <a:lstStyle/>
            <a:p>
              <a:pPr algn="r"/>
              <a:r>
                <a:rPr lang="ar-BH" sz="1200" b="1" dirty="0">
                  <a:latin typeface="GE Dinar Two" panose="020A0503020102020204" pitchFamily="18" charset="-78"/>
                  <a:ea typeface="GE Dinar Two" panose="020A0503020102020204" pitchFamily="18" charset="-78"/>
                  <a:cs typeface="GE Dinar Two" panose="020A0503020102020204" pitchFamily="18" charset="-78"/>
                </a:rPr>
                <a:t>تحسين القدرات و تشجيع التطور المهني</a:t>
              </a:r>
              <a:endParaRPr lang="en-US" sz="1200" b="1" dirty="0">
                <a:latin typeface="GE Dinar Two" panose="020A0503020102020204" pitchFamily="18" charset="-78"/>
                <a:ea typeface="GE Dinar Two" panose="020A0503020102020204" pitchFamily="18" charset="-78"/>
                <a:cs typeface="GE Dinar Two" panose="020A0503020102020204" pitchFamily="18" charset="-78"/>
              </a:endParaRPr>
            </a:p>
            <a:p>
              <a:endParaRPr lang="ar-BH" sz="1200" b="1" dirty="0">
                <a:latin typeface="Gotham" charset="0"/>
                <a:ea typeface="Gotham" charset="0"/>
                <a:cs typeface="Gotham" charset="0"/>
              </a:endParaRPr>
            </a:p>
            <a:p>
              <a:br>
                <a:rPr lang="en-US" sz="1200" b="1" dirty="0">
                  <a:latin typeface="Gotham" charset="0"/>
                  <a:ea typeface="Gotham" charset="0"/>
                  <a:cs typeface="Gotham" charset="0"/>
                </a:rPr>
              </a:br>
              <a:endParaRPr lang="en-US" sz="1200" b="1" dirty="0">
                <a:latin typeface="Gotham" charset="0"/>
                <a:ea typeface="Gotham" charset="0"/>
                <a:cs typeface="Gotham" charset="0"/>
              </a:endParaRP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موظفو القطاع الحكومي</a:t>
              </a:r>
              <a:r>
                <a:rPr lang="en-US"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 </a:t>
              </a:r>
            </a:p>
            <a:p>
              <a:pPr marL="171450" indent="-171450" algn="r" rtl="1">
                <a:buFont typeface="Arial" panose="020B0604020202020204" pitchFamily="34" charset="0"/>
                <a:buChar char="•"/>
              </a:pPr>
              <a:r>
                <a:rPr lang="ar-BH"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موظفو القطاع الخاص</a:t>
              </a:r>
              <a:endParaRPr lang="en-US" sz="105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p:txBody>
        </p:sp>
        <p:cxnSp>
          <p:nvCxnSpPr>
            <p:cNvPr id="52" name="Straight Connector 51"/>
            <p:cNvCxnSpPr/>
            <p:nvPr/>
          </p:nvCxnSpPr>
          <p:spPr>
            <a:xfrm flipV="1">
              <a:off x="907942" y="2857472"/>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66689" y="3731560"/>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1289" y="1777987"/>
              <a:ext cx="939954" cy="939954"/>
            </a:xfrm>
            <a:prstGeom prst="rect">
              <a:avLst/>
            </a:prstGeom>
          </p:spPr>
        </p:pic>
      </p:grpSp>
    </p:spTree>
    <p:extLst>
      <p:ext uri="{BB962C8B-B14F-4D97-AF65-F5344CB8AC3E}">
        <p14:creationId xmlns:p14="http://schemas.microsoft.com/office/powerpoint/2010/main" val="26039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6008836" y="1766768"/>
            <a:ext cx="2909386" cy="3134188"/>
            <a:chOff x="6008836" y="1766768"/>
            <a:chExt cx="2909386" cy="3134188"/>
          </a:xfrm>
        </p:grpSpPr>
        <p:sp>
          <p:nvSpPr>
            <p:cNvPr id="48" name="Rounded Rectangle 47"/>
            <p:cNvSpPr/>
            <p:nvPr/>
          </p:nvSpPr>
          <p:spPr>
            <a:xfrm>
              <a:off x="6008836" y="1919318"/>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6334838" y="2857472"/>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93585" y="3731560"/>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1099" y="1766768"/>
              <a:ext cx="937123" cy="939409"/>
            </a:xfrm>
            <a:prstGeom prst="rect">
              <a:avLst/>
            </a:prstGeom>
          </p:spPr>
        </p:pic>
        <p:sp>
          <p:nvSpPr>
            <p:cNvPr id="16" name="Rectangle 15"/>
            <p:cNvSpPr/>
            <p:nvPr/>
          </p:nvSpPr>
          <p:spPr>
            <a:xfrm>
              <a:off x="6670166" y="2313727"/>
              <a:ext cx="1773037" cy="369332"/>
            </a:xfrm>
            <a:prstGeom prst="rect">
              <a:avLst/>
            </a:prstGeom>
          </p:spPr>
          <p:txBody>
            <a:bodyPr wrap="square">
              <a:spAutoFit/>
            </a:bodyPr>
            <a:lstStyle/>
            <a:p>
              <a:pPr algn="ct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الناشئة</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17" name="Rectangle 16"/>
            <p:cNvSpPr/>
            <p:nvPr/>
          </p:nvSpPr>
          <p:spPr>
            <a:xfrm>
              <a:off x="6095103" y="2974043"/>
              <a:ext cx="2244704" cy="1477328"/>
            </a:xfrm>
            <a:prstGeom prst="rect">
              <a:avLst/>
            </a:prstGeom>
          </p:spPr>
          <p:txBody>
            <a:bodyPr wrap="square">
              <a:spAutoFit/>
            </a:bodyPr>
            <a:lstStyle/>
            <a:p>
              <a:pPr algn="r" rtl="1"/>
              <a:r>
                <a:rPr lang="ar-BH" sz="1200" b="1" dirty="0">
                  <a:latin typeface="GE Dinar Two" panose="020A0503020102020204" pitchFamily="18" charset="-78"/>
                  <a:ea typeface="GE Dinar Two" panose="020A0503020102020204" pitchFamily="18" charset="-78"/>
                  <a:cs typeface="GE Dinar Two" panose="020A0503020102020204" pitchFamily="18" charset="-78"/>
                </a:rPr>
                <a:t>تعزيز روح المبادرة وخلق الشركات المبتكرة</a:t>
              </a:r>
            </a:p>
            <a:p>
              <a:pPr algn="r" rtl="1"/>
              <a:br>
                <a:rPr lang="en-US" sz="1200" b="1" dirty="0">
                  <a:latin typeface="GE Dinar Two" panose="020A0503020102020204" pitchFamily="18" charset="-78"/>
                  <a:ea typeface="GE Dinar Two" panose="020A0503020102020204" pitchFamily="18" charset="-78"/>
                  <a:cs typeface="GE Dinar Two" panose="020A0503020102020204" pitchFamily="18" charset="-78"/>
                </a:rPr>
              </a:br>
              <a:endParaRPr lang="en-US" sz="1200" b="1" dirty="0">
                <a:latin typeface="GE Dinar Two" panose="020A0503020102020204" pitchFamily="18" charset="-78"/>
                <a:ea typeface="GE Dinar Two" panose="020A0503020102020204" pitchFamily="18" charset="-78"/>
                <a:cs typeface="GE Dinar Two" panose="020A0503020102020204" pitchFamily="18" charset="-78"/>
              </a:endParaRPr>
            </a:p>
            <a:p>
              <a:endParaRPr lang="en-US" sz="1200" b="1" dirty="0">
                <a:latin typeface="Gotham" charset="0"/>
                <a:ea typeface="Gotham" charset="0"/>
                <a:cs typeface="Gotham" charset="0"/>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مؤسسات قيد الإنشاء</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المؤسسات الناشئة</a:t>
              </a: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المؤسسات الصغيرة</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p:txBody>
        </p:sp>
      </p:grpSp>
      <p:grpSp>
        <p:nvGrpSpPr>
          <p:cNvPr id="6" name="Group 5"/>
          <p:cNvGrpSpPr/>
          <p:nvPr/>
        </p:nvGrpSpPr>
        <p:grpSpPr>
          <a:xfrm>
            <a:off x="3306487" y="1792810"/>
            <a:ext cx="2928588" cy="3103697"/>
            <a:chOff x="3306487" y="1792810"/>
            <a:chExt cx="2928588" cy="3103697"/>
          </a:xfrm>
        </p:grpSpPr>
        <p:sp>
          <p:nvSpPr>
            <p:cNvPr id="42" name="Rounded Rectangle 41"/>
            <p:cNvSpPr/>
            <p:nvPr/>
          </p:nvSpPr>
          <p:spPr>
            <a:xfrm>
              <a:off x="3306487" y="1914869"/>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04134" y="2336085"/>
              <a:ext cx="1924582" cy="369332"/>
            </a:xfrm>
            <a:prstGeom prst="rect">
              <a:avLst/>
            </a:prstGeom>
          </p:spPr>
          <p:txBody>
            <a:bodyPr wrap="square">
              <a:spAutoFit/>
            </a:bodyPr>
            <a:lstStyle/>
            <a:p>
              <a:pPr algn="r"/>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النامية</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44" name="Rectangle 43"/>
            <p:cNvSpPr/>
            <p:nvPr/>
          </p:nvSpPr>
          <p:spPr>
            <a:xfrm>
              <a:off x="3406536" y="3012303"/>
              <a:ext cx="2244704" cy="1323439"/>
            </a:xfrm>
            <a:prstGeom prst="rect">
              <a:avLst/>
            </a:prstGeom>
          </p:spPr>
          <p:txBody>
            <a:bodyPr wrap="square">
              <a:spAutoFit/>
            </a:bodyPr>
            <a:lstStyle/>
            <a:p>
              <a:pPr algn="r" rtl="1"/>
              <a:r>
                <a:rPr lang="ar-BH" sz="1200" b="1" dirty="0">
                  <a:latin typeface="GE Dinar Two" panose="020A0503020102020204" pitchFamily="18" charset="-78"/>
                  <a:ea typeface="GE Dinar Two" panose="020A0503020102020204" pitchFamily="18" charset="-78"/>
                  <a:cs typeface="GE Dinar Two" panose="020A0503020102020204" pitchFamily="18" charset="-78"/>
                </a:rPr>
                <a:t>دعم الاستمرارية و التنوع</a:t>
              </a:r>
              <a:endParaRPr lang="en-US" sz="1200" b="1" dirty="0">
                <a:latin typeface="GE Dinar Two" panose="020A0503020102020204" pitchFamily="18" charset="-78"/>
                <a:ea typeface="GE Dinar Two" panose="020A0503020102020204" pitchFamily="18" charset="-78"/>
                <a:cs typeface="GE Dinar Two" panose="020A0503020102020204" pitchFamily="18" charset="-78"/>
              </a:endParaRPr>
            </a:p>
            <a:p>
              <a:pPr algn="r" rtl="1"/>
              <a:endParaRPr lang="en-US" sz="1200" b="1" dirty="0">
                <a:latin typeface="Gotham" charset="0"/>
                <a:ea typeface="Gotham" charset="0"/>
                <a:cs typeface="Gotham" charset="0"/>
              </a:endParaRPr>
            </a:p>
            <a:p>
              <a:endParaRPr lang="en-US" sz="1200" b="1" dirty="0">
                <a:latin typeface="Gotham" charset="0"/>
                <a:ea typeface="Gotham" charset="0"/>
                <a:cs typeface="Gotham" charset="0"/>
              </a:endParaRPr>
            </a:p>
            <a:p>
              <a:pPr algn="r" rtl="1"/>
              <a:endParaRPr lang="ar-BH" sz="1200" b="1" dirty="0">
                <a:latin typeface="Gotham" charset="0"/>
                <a:ea typeface="Gotham" charset="0"/>
                <a:cs typeface="Gotham" charset="0"/>
              </a:endParaRPr>
            </a:p>
            <a:p>
              <a:pPr algn="r" rtl="1"/>
              <a:endParaRPr lang="en-US" sz="1200" b="1" dirty="0">
                <a:latin typeface="Gotham" charset="0"/>
                <a:ea typeface="Gotham" charset="0"/>
                <a:cs typeface="Gotham" charset="0"/>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المؤسسات المحلية</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تصدير الشركات ذات الجاهزية</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p:txBody>
        </p:sp>
        <p:cxnSp>
          <p:nvCxnSpPr>
            <p:cNvPr id="46" name="Straight Connector 45"/>
            <p:cNvCxnSpPr/>
            <p:nvPr/>
          </p:nvCxnSpPr>
          <p:spPr>
            <a:xfrm flipV="1">
              <a:off x="3632489" y="2876876"/>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91236" y="3750964"/>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435" y="1792810"/>
              <a:ext cx="951640" cy="953963"/>
            </a:xfrm>
            <a:prstGeom prst="rect">
              <a:avLst/>
            </a:prstGeom>
          </p:spPr>
        </p:pic>
      </p:grpSp>
      <p:sp>
        <p:nvSpPr>
          <p:cNvPr id="21" name="object 3"/>
          <p:cNvSpPr txBox="1"/>
          <p:nvPr/>
        </p:nvSpPr>
        <p:spPr>
          <a:xfrm>
            <a:off x="0" y="971550"/>
            <a:ext cx="9144000" cy="625997"/>
          </a:xfrm>
          <a:prstGeom prst="rect">
            <a:avLst/>
          </a:prstGeom>
        </p:spPr>
        <p:txBody>
          <a:bodyPr wrap="square" lIns="113528" tIns="56765" rIns="113528" bIns="56765">
            <a:spAutoFit/>
          </a:bodyPr>
          <a:lstStyle>
            <a:defPPr>
              <a:defRPr lang="en-US"/>
            </a:defPPr>
            <a:lvl1pPr algn="r" defTabSz="1229906" rtl="1">
              <a:defRPr sz="5400" b="1" spc="-145">
                <a:solidFill>
                  <a:srgbClr val="FFFFFF"/>
                </a:solidFill>
                <a:latin typeface="Arial"/>
              </a:defRPr>
            </a:lvl1pPr>
          </a:lstStyle>
          <a:p>
            <a:pPr algn="ctr" defTabSz="844083" rtl="0">
              <a:spcBef>
                <a:spcPct val="0"/>
              </a:spcBef>
              <a:defRPr/>
            </a:pPr>
            <a:r>
              <a:rPr lang="ar-BH" sz="3323" dirty="0">
                <a:solidFill>
                  <a:srgbClr val="C00000"/>
                </a:solidFill>
                <a:latin typeface="GE SS Two Light" panose="020A0503020102020204" pitchFamily="18" charset="-78"/>
                <a:ea typeface="GE SS Two Light" panose="020A0503020102020204" pitchFamily="18" charset="-78"/>
                <a:cs typeface="GE SS Two Light" panose="020A0503020102020204" pitchFamily="18" charset="-78"/>
              </a:rPr>
              <a:t>المؤسسـات</a:t>
            </a:r>
          </a:p>
        </p:txBody>
      </p:sp>
      <p:grpSp>
        <p:nvGrpSpPr>
          <p:cNvPr id="7" name="Group 6"/>
          <p:cNvGrpSpPr/>
          <p:nvPr/>
        </p:nvGrpSpPr>
        <p:grpSpPr>
          <a:xfrm>
            <a:off x="620203" y="1777984"/>
            <a:ext cx="2915116" cy="3080263"/>
            <a:chOff x="620203" y="1777984"/>
            <a:chExt cx="2915116" cy="3080263"/>
          </a:xfrm>
        </p:grpSpPr>
        <p:sp>
          <p:nvSpPr>
            <p:cNvPr id="15" name="Rounded Rectangle 14"/>
            <p:cNvSpPr/>
            <p:nvPr/>
          </p:nvSpPr>
          <p:spPr>
            <a:xfrm>
              <a:off x="620203" y="1876609"/>
              <a:ext cx="2460989" cy="298163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946205" y="2838616"/>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04952" y="3712704"/>
              <a:ext cx="1940119" cy="795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50496" y="2332583"/>
              <a:ext cx="1203307" cy="369332"/>
            </a:xfrm>
            <a:prstGeom prst="rect">
              <a:avLst/>
            </a:prstGeom>
          </p:spPr>
          <p:txBody>
            <a:bodyPr wrap="square">
              <a:spAutoFit/>
            </a:bodyPr>
            <a:lstStyle/>
            <a:p>
              <a:r>
                <a:rPr lang="ar-BH"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rPr>
                <a:t>المتقدمة</a:t>
              </a:r>
              <a:endParaRPr lang="en-US" b="1" dirty="0">
                <a:solidFill>
                  <a:srgbClr val="C6181F"/>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50" name="Rectangle 49"/>
            <p:cNvSpPr/>
            <p:nvPr/>
          </p:nvSpPr>
          <p:spPr>
            <a:xfrm>
              <a:off x="711724" y="2992899"/>
              <a:ext cx="2244704" cy="1323439"/>
            </a:xfrm>
            <a:prstGeom prst="rect">
              <a:avLst/>
            </a:prstGeom>
          </p:spPr>
          <p:txBody>
            <a:bodyPr wrap="square">
              <a:spAutoFit/>
            </a:bodyPr>
            <a:lstStyle/>
            <a:p>
              <a:pPr algn="r" rtl="1"/>
              <a:r>
                <a:rPr lang="ar-BH" sz="1200" b="1" dirty="0">
                  <a:latin typeface="GE Dinar Two" panose="020A0503020102020204" pitchFamily="18" charset="-78"/>
                  <a:ea typeface="GE Dinar Two" panose="020A0503020102020204" pitchFamily="18" charset="-78"/>
                  <a:cs typeface="GE Dinar Two" panose="020A0503020102020204" pitchFamily="18" charset="-78"/>
                </a:rPr>
                <a:t>نجاح مستدام مدعوم بالانتاجية</a:t>
              </a:r>
              <a:endParaRPr lang="en-US" sz="1200" b="1" dirty="0">
                <a:latin typeface="GE Dinar Two" panose="020A0503020102020204" pitchFamily="18" charset="-78"/>
                <a:ea typeface="GE Dinar Two" panose="020A0503020102020204" pitchFamily="18" charset="-78"/>
                <a:cs typeface="GE Dinar Two" panose="020A0503020102020204" pitchFamily="18" charset="-78"/>
              </a:endParaRPr>
            </a:p>
            <a:p>
              <a:br>
                <a:rPr lang="en-US" sz="1200" b="1" dirty="0">
                  <a:latin typeface="Gotham" charset="0"/>
                  <a:ea typeface="Gotham" charset="0"/>
                  <a:cs typeface="Gotham" charset="0"/>
                </a:rPr>
              </a:br>
              <a:endParaRPr lang="ar-BH" sz="1200" b="1" dirty="0">
                <a:latin typeface="Gotham" charset="0"/>
                <a:ea typeface="Gotham" charset="0"/>
                <a:cs typeface="Gotham" charset="0"/>
              </a:endParaRPr>
            </a:p>
            <a:p>
              <a:endParaRPr lang="ar-BH" sz="1200" b="1" dirty="0">
                <a:latin typeface="Gotham" charset="0"/>
                <a:ea typeface="Gotham" charset="0"/>
                <a:cs typeface="Gotham" charset="0"/>
              </a:endParaRPr>
            </a:p>
            <a:p>
              <a:endParaRPr lang="en-US" sz="1200" b="1" dirty="0">
                <a:latin typeface="Gotham" charset="0"/>
                <a:ea typeface="Gotham" charset="0"/>
                <a:cs typeface="Gotham" charset="0"/>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الشركات الكبيرة</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a:p>
              <a:pPr marL="171450" indent="-171450" algn="r" rtl="1">
                <a:buFont typeface="Arial" charset="0"/>
                <a:buChar char="•"/>
              </a:pPr>
              <a:r>
                <a:rPr lang="ar-BH"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rPr>
                <a:t>تعزيز الصادرات</a:t>
              </a:r>
              <a:endParaRPr lang="en-US" sz="1000" dirty="0">
                <a:solidFill>
                  <a:schemeClr val="tx1">
                    <a:lumMod val="75000"/>
                    <a:lumOff val="25000"/>
                  </a:schemeClr>
                </a:solidFill>
                <a:latin typeface="GE Dinar Two" panose="020A0503020102020204" pitchFamily="18" charset="-78"/>
                <a:ea typeface="GE Dinar Two" panose="020A0503020102020204" pitchFamily="18" charset="-78"/>
                <a:cs typeface="GE Dinar Two" panose="020A0503020102020204" pitchFamily="18" charset="-78"/>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5365" y="1777984"/>
              <a:ext cx="939954" cy="942246"/>
            </a:xfrm>
            <a:prstGeom prst="rect">
              <a:avLst/>
            </a:prstGeom>
          </p:spPr>
        </p:pic>
      </p:grpSp>
    </p:spTree>
    <p:extLst>
      <p:ext uri="{BB962C8B-B14F-4D97-AF65-F5344CB8AC3E}">
        <p14:creationId xmlns:p14="http://schemas.microsoft.com/office/powerpoint/2010/main" val="30040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1F7AF6915774EBF173827253AD2F6" ma:contentTypeVersion="0" ma:contentTypeDescription="Create a new document." ma:contentTypeScope="" ma:versionID="a7cf9458ed7eeab17294135a9bfb3a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A9174-D2DC-4E34-82BF-141823555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CF7F04F-B5AB-45DB-8E52-B3987BDA948D}">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633661F1-85F7-4046-8CB5-B44EA3D9D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4529</TotalTime>
  <Words>1422</Words>
  <Application>Microsoft Office PowerPoint</Application>
  <PresentationFormat>On-screen Show (16:9)</PresentationFormat>
  <Paragraphs>486</Paragraphs>
  <Slides>39</Slides>
  <Notes>12</Notes>
  <HiddenSlides>19</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39</vt:i4>
      </vt:variant>
    </vt:vector>
  </HeadingPairs>
  <TitlesOfParts>
    <vt:vector size="62" baseType="lpstr">
      <vt:lpstr>Andalus</vt:lpstr>
      <vt:lpstr>Arial</vt:lpstr>
      <vt:lpstr>Calibri</vt:lpstr>
      <vt:lpstr>DendaNew</vt:lpstr>
      <vt:lpstr>DendaNewC</vt:lpstr>
      <vt:lpstr>Eras Bold ITC</vt:lpstr>
      <vt:lpstr>GE Dinar One</vt:lpstr>
      <vt:lpstr>GE Dinar Two</vt:lpstr>
      <vt:lpstr>GE SS Text Bold</vt:lpstr>
      <vt:lpstr>GE SS Text Light</vt:lpstr>
      <vt:lpstr>GE SS Two Light</vt:lpstr>
      <vt:lpstr>GE SS Two Medium</vt:lpstr>
      <vt:lpstr>Gotham</vt:lpstr>
      <vt:lpstr>Gotham Book</vt:lpstr>
      <vt:lpstr>Open Sans</vt:lpstr>
      <vt:lpstr>Tahoma</vt:lpstr>
      <vt:lpstr>VAG Round</vt:lpstr>
      <vt:lpstr>VAG Rounded</vt:lpstr>
      <vt:lpstr>VAG Rounded bold</vt:lpstr>
      <vt:lpstr>VAG Rounded bold SSi</vt:lpstr>
      <vt:lpstr>VAG Rounded Light SSi</vt:lpstr>
      <vt:lpstr>VAG Rounded Std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Dagher</dc:creator>
  <cp:lastModifiedBy>Mohamed Saleh Marashdeh</cp:lastModifiedBy>
  <cp:revision>209</cp:revision>
  <cp:lastPrinted>2018-02-18T05:07:33Z</cp:lastPrinted>
  <dcterms:created xsi:type="dcterms:W3CDTF">2018-01-15T06:03:21Z</dcterms:created>
  <dcterms:modified xsi:type="dcterms:W3CDTF">2019-08-01T07:12:54Z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0x010100A591F7AF6915774EBF173827253AD2F6</vt:lpwstr>
  </property>
</Properties>
</file>