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4" r:id="rId1"/>
  </p:sldMasterIdLst>
  <p:notesMasterIdLst>
    <p:notesMasterId r:id="rId16"/>
  </p:notesMasterIdLst>
  <p:sldIdLst>
    <p:sldId id="324" r:id="rId2"/>
    <p:sldId id="325" r:id="rId3"/>
    <p:sldId id="326" r:id="rId4"/>
    <p:sldId id="327" r:id="rId5"/>
    <p:sldId id="334" r:id="rId6"/>
    <p:sldId id="328" r:id="rId7"/>
    <p:sldId id="330" r:id="rId8"/>
    <p:sldId id="331" r:id="rId9"/>
    <p:sldId id="332" r:id="rId10"/>
    <p:sldId id="333" r:id="rId11"/>
    <p:sldId id="335" r:id="rId12"/>
    <p:sldId id="336" r:id="rId13"/>
    <p:sldId id="340" r:id="rId14"/>
    <p:sldId id="33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A5E"/>
    <a:srgbClr val="B6ADA5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33" autoAdjust="0"/>
  </p:normalViewPr>
  <p:slideViewPr>
    <p:cSldViewPr snapToGrid="0">
      <p:cViewPr varScale="1">
        <p:scale>
          <a:sx n="64" d="100"/>
          <a:sy n="64" d="100"/>
        </p:scale>
        <p:origin x="90" y="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1F459-99EA-4866-933C-4A68102C99CB}" type="datetimeFigureOut">
              <a:rPr lang="en-US"/>
              <a:t>12/5/2018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6BE08-7E0F-4728-9CA0-380746F5A040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145850"/>
            <a:ext cx="10058400" cy="2179261"/>
          </a:xfrm>
        </p:spPr>
        <p:txBody>
          <a:bodyPr anchor="b">
            <a:normAutofit/>
          </a:bodyPr>
          <a:lstStyle>
            <a:lvl1pPr algn="r">
              <a:lnSpc>
                <a:spcPct val="85000"/>
              </a:lnSpc>
              <a:defRPr sz="8000" spc="-5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r">
              <a:buNone/>
              <a:defRPr sz="2400" cap="all" spc="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F26F-6B3A-4C68-B952-3BD271124EB6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10" y="136645"/>
            <a:ext cx="855770" cy="8557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961" y="281988"/>
            <a:ext cx="7243038" cy="179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20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1068C6-F532-4560-B0BF-89BEF2D2BF3C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70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F13D73E-0D07-45B9-BEF4-DC52CB1158A7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670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 algn="r" rtl="1">
              <a:buNone/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2E8111A-40BE-4C1A-9F4D-E8F1F18710CF}" type="datetime1">
              <a:rPr lang="en-US" smtClean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50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139580"/>
            <a:ext cx="10058400" cy="218553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722FBB6-8FD8-4BC7-9111-16C81E91A8BB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961" y="281988"/>
            <a:ext cx="7243038" cy="17986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10" y="184052"/>
            <a:ext cx="855770" cy="85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92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84D0A1-6F2F-438F-A581-53E4FE270E45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07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27E40C0-0DDC-4C34-91E0-740041BE2519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733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971C-5A1A-4DC2-B984-52E45C452E2E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561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9D76F-5439-4CB8-A8A1-8868BCEDE638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054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E3B14F0-5AC8-457E-B61A-E8114289170B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92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9E50B3-DDF6-4946-9C3E-EB575A0CFEF8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67E5644-1E61-4311-A31E-84CB9C7AA8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64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EBC231-3CA2-4FF8-8F43-5C133E46E4EB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>
              <a:defRPr sz="10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58" y="133351"/>
            <a:ext cx="855770" cy="8557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789" y="133350"/>
            <a:ext cx="2386584" cy="54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4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r" defTabSz="914400" rtl="1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404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6692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4980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3268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0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63267" y="2911845"/>
            <a:ext cx="9407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Ministry of Industry, Commerce and Tourism</a:t>
            </a:r>
          </a:p>
          <a:p>
            <a:pPr algn="ctr"/>
            <a:endParaRPr lang="en-US" sz="36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en-US" sz="36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SMEs </a:t>
            </a: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 Directorate</a:t>
            </a:r>
          </a:p>
        </p:txBody>
      </p:sp>
    </p:spTree>
    <p:extLst>
      <p:ext uri="{BB962C8B-B14F-4D97-AF65-F5344CB8AC3E}">
        <p14:creationId xmlns:p14="http://schemas.microsoft.com/office/powerpoint/2010/main" val="66898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4018540" y="3445118"/>
            <a:ext cx="663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معاينة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04711" y="2380787"/>
            <a:ext cx="102077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companies may </a:t>
            </a:r>
            <a:r>
              <a:rPr lang="en-US" altLang="en-US" b="1" u="sng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 be hosted 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 Incubators:</a:t>
            </a:r>
            <a:endParaRPr lang="en-US" altLang="en-US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Bahraini or Foreign Holding companies</a:t>
            </a:r>
            <a:endParaRPr lang="en-US" altLang="en-US" b="1" dirty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Branches of Foreign Companies with annual revenue exceeding BD 1 million, and more than 50 employees globally. </a:t>
            </a:r>
            <a:endParaRPr lang="en-US" altLang="en-US" b="1" dirty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Foreign companies bidding for Government or Private Sector contracts.</a:t>
            </a:r>
            <a:endParaRPr lang="en-US" altLang="en-US" b="1" dirty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Bahraini or Foreign contracting and construction Companies.</a:t>
            </a:r>
          </a:p>
          <a:p>
            <a:pPr marL="742950" lvl="1" indent="-28575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en-US" altLang="en-US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Low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Bahraini Companies with an existing CR can relocate or “Change Commercial Registration address” to an Incubator to avail and benefit from Incubation services. Companies may only “Change Address” during their </a:t>
            </a:r>
            <a:r>
              <a:rPr lang="en-US" altLang="en-US" b="1" u="sng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months 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registration. This change will be subject to meeting all “Incubated Startups - Terms &amp; Conditions” prior to the application.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344634" y="1672901"/>
            <a:ext cx="952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Terms &amp; </a:t>
            </a:r>
            <a:r>
              <a:rPr lang="en-US" altLang="en-US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Conditions</a:t>
            </a:r>
            <a:endParaRPr lang="en-US" altLang="en-US" sz="2800" b="1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7991" y="1091611"/>
            <a:ext cx="7430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Incubated </a:t>
            </a:r>
            <a:r>
              <a:rPr lang="en-US" alt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Startups </a:t>
            </a:r>
          </a:p>
        </p:txBody>
      </p:sp>
    </p:spTree>
    <p:extLst>
      <p:ext uri="{BB962C8B-B14F-4D97-AF65-F5344CB8AC3E}">
        <p14:creationId xmlns:p14="http://schemas.microsoft.com/office/powerpoint/2010/main" val="12515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62755" y="2166818"/>
            <a:ext cx="100497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Bahraini, GCC, and Foreign companies may avail and benefit from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Acceleration services </a:t>
            </a:r>
            <a:r>
              <a:rPr lang="en-US" altLang="en-US" b="1" u="sng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without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need to relocate or “Change Commercial Registration address”. </a:t>
            </a: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223A5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 Kingdom of Bahrain Laws &amp; regulations will continue to apply to Incubated Startups.</a:t>
            </a: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223A5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Incubated Startups must sign a </a:t>
            </a:r>
            <a:r>
              <a:rPr lang="en-US" altLang="en-US" b="1" u="sng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“Service Agreement” 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the Incubator. The Service Agreement must be submitted during the Commercial Registration process of the Startup</a:t>
            </a:r>
            <a:r>
              <a:rPr lang="en-US" alt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223A5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maximum incubation period 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duration of a Startup under an Incubator is </a:t>
            </a:r>
            <a:r>
              <a:rPr lang="en-US" altLang="en-US" b="1" u="sng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years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 of another year for one time only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may be granted subject to the recommendation of the Incubator/accelerator. This extension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 be subject to the final approval of the SMEs Development Directorate. </a:t>
            </a:r>
            <a:endParaRPr lang="en-US" altLang="en-US" b="1" dirty="0" smtClean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b="1" dirty="0" smtClean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Startups may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relocate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at any time,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a new commercial address or to another incubator “within the remaining incubation period”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44634" y="1672901"/>
            <a:ext cx="952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Terms &amp; </a:t>
            </a:r>
            <a:r>
              <a:rPr lang="en-US" altLang="en-US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Conditions</a:t>
            </a:r>
            <a:endParaRPr lang="en-US" altLang="en-US" sz="2800" b="1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67991" y="1091611"/>
            <a:ext cx="7430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Incubated </a:t>
            </a:r>
            <a:r>
              <a:rPr lang="en-US" alt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Startups </a:t>
            </a:r>
          </a:p>
        </p:txBody>
      </p:sp>
    </p:spTree>
    <p:extLst>
      <p:ext uri="{BB962C8B-B14F-4D97-AF65-F5344CB8AC3E}">
        <p14:creationId xmlns:p14="http://schemas.microsoft.com/office/powerpoint/2010/main" val="322610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97280" y="2576530"/>
            <a:ext cx="995905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223A5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Bahraini owned Startups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may shift to the “</a:t>
            </a:r>
            <a:r>
              <a:rPr lang="en-US" altLang="en-US" b="1" dirty="0" err="1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Sijili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commercial registration 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provided that their activities are included in “</a:t>
            </a:r>
            <a:r>
              <a:rPr lang="en-US" altLang="en-US" dirty="0" err="1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Sijili</a:t>
            </a:r>
            <a:r>
              <a:rPr lang="en-US" alt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223A5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Incubated Startups, will receive a </a:t>
            </a:r>
            <a:r>
              <a:rPr lang="en-US" altLang="en-US" b="1" u="sng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violation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they exceed the incubation period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altLang="en-US" dirty="0" smtClean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223A5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Low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Incubated Startups, may receive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maximum of </a:t>
            </a:r>
            <a:r>
              <a:rPr lang="en-US" altLang="en-US" b="1" u="sng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(2) Labor </a:t>
            </a:r>
            <a:r>
              <a:rPr lang="en-US" altLang="en-US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Permits by applying directly to the LMRA</a:t>
            </a: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As with all Bahraini registered Companies, startups will be subject to random LMRA inspection</a:t>
            </a:r>
            <a:r>
              <a:rPr lang="en-US" alt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312845" y="1792335"/>
            <a:ext cx="952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Terms &amp; </a:t>
            </a:r>
            <a:r>
              <a:rPr lang="en-US" altLang="en-US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Conditions</a:t>
            </a:r>
            <a:endParaRPr lang="en-US" altLang="en-US" sz="2800" b="1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1689" y="1095270"/>
            <a:ext cx="7430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Incubated </a:t>
            </a:r>
            <a:r>
              <a:rPr lang="en-US" alt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Startups </a:t>
            </a:r>
          </a:p>
        </p:txBody>
      </p:sp>
    </p:spTree>
    <p:extLst>
      <p:ext uri="{BB962C8B-B14F-4D97-AF65-F5344CB8AC3E}">
        <p14:creationId xmlns:p14="http://schemas.microsoft.com/office/powerpoint/2010/main" val="330206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Entrepreneurship Congress  </a:t>
            </a:r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26" name="Picture 2" descr="https://genglobal.org/sites/all/themes/wearegen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38" y="2043275"/>
            <a:ext cx="4615663" cy="148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gec.co/wp-content/uploads/2018/10/GEC_BAHRAIN_20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170" y="2043275"/>
            <a:ext cx="4126846" cy="141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5338" y="3977089"/>
            <a:ext cx="9287219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 year, the Global Entrepreneurship Congress </a:t>
            </a: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gathers:</a:t>
            </a:r>
          </a:p>
          <a:p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entrepreneurs. </a:t>
            </a:r>
          </a:p>
          <a:p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investors. </a:t>
            </a:r>
          </a:p>
          <a:p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researchers. </a:t>
            </a:r>
          </a:p>
          <a:p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policymakers. </a:t>
            </a:r>
          </a:p>
          <a:p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startups </a:t>
            </a: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champions from more than 170 </a:t>
            </a: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countries.</a:t>
            </a:r>
            <a:endParaRPr lang="ar-BH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5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00106" y="4854876"/>
            <a:ext cx="69127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914400"/>
            <a:r>
              <a:rPr lang="en-US" sz="2800" b="1" dirty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SMEsdevelopment@moic.gov.bh</a:t>
            </a:r>
            <a:endParaRPr lang="ar-BH" sz="2800" b="1" dirty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2801" y="3183467"/>
            <a:ext cx="54073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pPr algn="ctr"/>
            <a:endParaRPr lang="en-US" sz="4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16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4018540" y="3445118"/>
            <a:ext cx="663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معاينة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271537" y="1946310"/>
            <a:ext cx="91162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definition of </a:t>
            </a:r>
            <a:r>
              <a:rPr lang="en-US" sz="2000" b="1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SMEs</a:t>
            </a:r>
            <a:r>
              <a:rPr lang="en-US" sz="20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Who 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can be a </a:t>
            </a:r>
            <a:r>
              <a:rPr lang="en-US" sz="2000" b="1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Startup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rgbClr val="223A5E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What are the </a:t>
            </a:r>
            <a:r>
              <a:rPr lang="en-US" sz="2000" b="1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definitions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 Incubation and Accelerators?</a:t>
            </a:r>
            <a:endParaRPr lang="en-US" sz="2000" dirty="0">
              <a:solidFill>
                <a:srgbClr val="223A5E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What are the </a:t>
            </a:r>
            <a:r>
              <a:rPr lang="en-US" sz="2000" b="1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differences 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between Business Incubators and Business Centers?</a:t>
            </a:r>
            <a:endParaRPr lang="en-US" sz="2000" dirty="0">
              <a:solidFill>
                <a:srgbClr val="223A5E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What kind of </a:t>
            </a:r>
            <a:r>
              <a:rPr lang="en-US" sz="2000" b="1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services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does Business Incubators/Accelerators and </a:t>
            </a:r>
            <a:r>
              <a:rPr lang="en-US" sz="20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Business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Center provides?</a:t>
            </a:r>
            <a:endParaRPr lang="en-US" sz="2000" dirty="0">
              <a:solidFill>
                <a:srgbClr val="223A5E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Terms and Conditions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 the </a:t>
            </a:r>
            <a:r>
              <a:rPr lang="en-US" sz="2000" b="1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Incubated Startups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rgbClr val="223A5E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Success Stories</a:t>
            </a:r>
            <a:r>
              <a:rPr lang="en-US" sz="20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from Business Incubators/Accelerators</a:t>
            </a:r>
            <a:r>
              <a:rPr lang="en-US" sz="20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rgbClr val="223A5E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9555" y="802988"/>
            <a:ext cx="4492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endParaRPr lang="en-US" sz="4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88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4018540" y="3445118"/>
            <a:ext cx="663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معاينة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24504" y="1164988"/>
            <a:ext cx="6264696" cy="864096"/>
          </a:xfrm>
        </p:spPr>
        <p:txBody>
          <a:bodyPr>
            <a:noAutofit/>
          </a:bodyPr>
          <a:lstStyle/>
          <a:p>
            <a:pPr marL="82296" indent="0" algn="ctr">
              <a:buNone/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SMEs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definition</a:t>
            </a:r>
            <a:endParaRPr lang="en-US" sz="4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oup 92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1451218"/>
              </p:ext>
            </p:extLst>
          </p:nvPr>
        </p:nvGraphicFramePr>
        <p:xfrm>
          <a:off x="1207911" y="2901141"/>
          <a:ext cx="10004571" cy="2880320"/>
        </p:xfrm>
        <a:graphic>
          <a:graphicData uri="http://schemas.openxmlformats.org/drawingml/2006/table">
            <a:tbl>
              <a:tblPr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{18603FDC-E32A-4AB5-989C-0864C3EAD2B8}</a:tableStyleId>
              </a:tblPr>
              <a:tblGrid>
                <a:gridCol w="31209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41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198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097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3711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en-US" sz="2000" b="1" u="none" kern="1200" dirty="0" smtClean="0">
                          <a:solidFill>
                            <a:srgbClr val="223A5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</a:t>
                      </a:r>
                      <a:endParaRPr lang="en-US" altLang="en-US" sz="2000" b="1" u="none" kern="1200" dirty="0" smtClean="0">
                        <a:solidFill>
                          <a:srgbClr val="223A5E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96" marR="93296" marT="46649" marB="46649" anchor="ctr" horzOverflow="overflow">
                    <a:lnL w="12700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u="none" kern="1200" dirty="0" smtClean="0">
                          <a:solidFill>
                            <a:srgbClr val="223A5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</a:t>
                      </a:r>
                      <a:endParaRPr lang="en-US" sz="2000" b="1" u="none" kern="1200" dirty="0" smtClean="0">
                        <a:solidFill>
                          <a:srgbClr val="223A5E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u="none" kern="1200" dirty="0" smtClean="0">
                          <a:solidFill>
                            <a:srgbClr val="223A5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Small</a:t>
                      </a:r>
                      <a:endParaRPr lang="ar-SA" sz="2000" b="1" u="none" kern="1200" dirty="0" smtClean="0">
                        <a:solidFill>
                          <a:srgbClr val="223A5E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u="none" kern="1200" dirty="0" smtClean="0">
                          <a:solidFill>
                            <a:srgbClr val="223A5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ar-SA" sz="2000" b="1" u="none" kern="1200" dirty="0" smtClean="0">
                        <a:solidFill>
                          <a:srgbClr val="223A5E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0824"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000" u="none" kern="1200" dirty="0" smtClean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u="none" kern="1200" dirty="0" smtClean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Employees</a:t>
                      </a:r>
                      <a:endParaRPr lang="ar-SA" sz="2000" b="1" u="none" kern="1200" dirty="0" smtClean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000" b="1" u="none" kern="1200" dirty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u="none" kern="1200" dirty="0" smtClean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2000" u="none" kern="1200" dirty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5</a:t>
                      </a:r>
                      <a:endParaRPr lang="en-US" sz="2000" u="none" kern="1200" dirty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u="none" kern="1200" dirty="0" smtClean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en-US" sz="2000" u="none" kern="1200" dirty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50</a:t>
                      </a:r>
                      <a:endParaRPr lang="en-US" sz="2000" u="none" kern="1200" dirty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u="none" kern="1200" dirty="0" smtClean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</a:t>
                      </a:r>
                      <a:r>
                        <a:rPr lang="en-US" sz="2000" u="none" kern="1200" dirty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100</a:t>
                      </a:r>
                      <a:endParaRPr lang="en-US" sz="2000" u="none" kern="1200" dirty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2384"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2000" u="none" kern="1200" dirty="0" smtClean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u="none" kern="1200" dirty="0" smtClean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Annual Turnover(BD)</a:t>
                      </a:r>
                      <a:endParaRPr lang="ar-SA" sz="2000" b="1" u="none" kern="1200" dirty="0" smtClean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u="none" kern="1200" dirty="0" smtClean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1-50,000 BD</a:t>
                      </a:r>
                      <a:endParaRPr lang="en-US" sz="2000" u="none" kern="1200" dirty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u="none" kern="1200" dirty="0" smtClean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50,001 – 1 M</a:t>
                      </a:r>
                      <a:endParaRPr lang="en-US" sz="2000" u="none" kern="1200" dirty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u="none" kern="1200" dirty="0" smtClean="0">
                          <a:solidFill>
                            <a:srgbClr val="223A5E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1,000,001 – 3 M</a:t>
                      </a:r>
                      <a:endParaRPr lang="en-US" sz="2000" u="none" kern="1200" dirty="0">
                        <a:solidFill>
                          <a:srgbClr val="223A5E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7" name="Graphic 5">
            <a:extLst>
              <a:ext uri="{FF2B5EF4-FFF2-40B4-BE49-F238E27FC236}">
                <a16:creationId xmlns:a16="http://schemas.microsoft.com/office/drawing/2014/main" xmlns="" id="{C7DD88F0-3D14-4355-8726-C3E9FB549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15713" y="2541252"/>
            <a:ext cx="729831" cy="568839"/>
          </a:xfrm>
          <a:prstGeom prst="rect">
            <a:avLst/>
          </a:prstGeom>
        </p:spPr>
      </p:pic>
      <p:pic>
        <p:nvPicPr>
          <p:cNvPr id="8" name="Graphic 5">
            <a:extLst>
              <a:ext uri="{FF2B5EF4-FFF2-40B4-BE49-F238E27FC236}">
                <a16:creationId xmlns:a16="http://schemas.microsoft.com/office/drawing/2014/main" xmlns="" id="{C7DD88F0-3D14-4355-8726-C3E9FB549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68373" y="2351017"/>
            <a:ext cx="1040818" cy="811226"/>
          </a:xfrm>
          <a:prstGeom prst="rect">
            <a:avLst/>
          </a:prstGeom>
        </p:spPr>
      </p:pic>
      <p:pic>
        <p:nvPicPr>
          <p:cNvPr id="9" name="Graphic 5">
            <a:extLst>
              <a:ext uri="{FF2B5EF4-FFF2-40B4-BE49-F238E27FC236}">
                <a16:creationId xmlns:a16="http://schemas.microsoft.com/office/drawing/2014/main" xmlns="" id="{C7DD88F0-3D14-4355-8726-C3E9FB549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6005" y="1968137"/>
            <a:ext cx="1706476" cy="13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4018540" y="3445118"/>
            <a:ext cx="663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معاينة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9759" y="1078693"/>
            <a:ext cx="9213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Entrepreneurs 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88515" y="2261562"/>
            <a:ext cx="1565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</a:t>
            </a:r>
            <a:endParaRPr lang="en-US" b="1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34999" y="3906108"/>
            <a:ext cx="2147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INNOVATIVE</a:t>
            </a:r>
            <a:endParaRPr lang="en-US" sz="2000" b="1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34999" y="5604334"/>
            <a:ext cx="2101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CREATION</a:t>
            </a:r>
            <a:endParaRPr lang="en-US" sz="2000" b="1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10972" y="2276951"/>
            <a:ext cx="2170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MANAGEMENT</a:t>
            </a:r>
            <a:endParaRPr lang="en-US" sz="2000" b="1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63624" y="5604334"/>
            <a:ext cx="2092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NETWORKING</a:t>
            </a:r>
            <a:endParaRPr lang="en-US" sz="2000" b="1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58201" y="4306218"/>
            <a:ext cx="2092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TAKER </a:t>
            </a:r>
            <a:endParaRPr lang="en-US" sz="2000" b="1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7041" y="2587311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9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34" y="1772356"/>
            <a:ext cx="10027150" cy="450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95495" y="1064470"/>
            <a:ext cx="7201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Incubation Management system</a:t>
            </a:r>
          </a:p>
        </p:txBody>
      </p:sp>
    </p:spTree>
    <p:extLst>
      <p:ext uri="{BB962C8B-B14F-4D97-AF65-F5344CB8AC3E}">
        <p14:creationId xmlns:p14="http://schemas.microsoft.com/office/powerpoint/2010/main" val="199866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4018540" y="3445118"/>
            <a:ext cx="663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معاينة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151467" y="2900733"/>
            <a:ext cx="100610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algn="just"/>
            <a:r>
              <a:rPr lang="en-US" sz="2200" dirty="0">
                <a:solidFill>
                  <a:srgbClr val="223A5E"/>
                </a:solidFill>
              </a:rPr>
              <a:t>Is a company that helps new Entrepreneurs and </a:t>
            </a:r>
            <a:r>
              <a:rPr lang="en-US" sz="2200" dirty="0" smtClean="0">
                <a:solidFill>
                  <a:srgbClr val="223A5E"/>
                </a:solidFill>
              </a:rPr>
              <a:t>startup </a:t>
            </a:r>
            <a:r>
              <a:rPr lang="en-US" sz="2200" dirty="0">
                <a:solidFill>
                  <a:srgbClr val="223A5E"/>
                </a:solidFill>
              </a:rPr>
              <a:t>companies to develop by providing services such as management training and office space.</a:t>
            </a:r>
          </a:p>
          <a:p>
            <a:pPr algn="just"/>
            <a:endParaRPr lang="en-US" sz="2200" dirty="0">
              <a:solidFill>
                <a:srgbClr val="223A5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00667" y="5035552"/>
            <a:ext cx="10162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 program that gives developing companies access to mentorship, investors and other support that help them become stable, self-sufficient </a:t>
            </a:r>
            <a:r>
              <a:rPr lang="en-US" sz="22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businesses</a:t>
            </a:r>
            <a:r>
              <a:rPr lang="en-US" sz="22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17685" y="1068413"/>
            <a:ext cx="10162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efinitions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Incubators 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Accelerators</a:t>
            </a:r>
            <a:endParaRPr lang="en-US" sz="4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02243" y="1692184"/>
            <a:ext cx="335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Incubators</a:t>
            </a:r>
            <a:endParaRPr lang="en-US" sz="3600" b="1" dirty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58060" y="3950828"/>
            <a:ext cx="2841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Accelerators</a:t>
            </a:r>
            <a:endParaRPr lang="en-US" sz="3600" b="1" dirty="0">
              <a:solidFill>
                <a:srgbClr val="223A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151467" y="3927556"/>
            <a:ext cx="10061016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558060" y="2311784"/>
            <a:ext cx="3005496" cy="41907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 </a:t>
            </a:r>
            <a:r>
              <a:rPr lang="en-US" sz="1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 than 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 Months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558060" y="4627221"/>
            <a:ext cx="3005496" cy="40817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 </a:t>
            </a:r>
            <a:r>
              <a:rPr lang="en-US" sz="1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More than 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 Months</a:t>
            </a:r>
          </a:p>
          <a:p>
            <a:pPr algn="ctr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93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4018540" y="3445118"/>
            <a:ext cx="663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معاينة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7233" y="91735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Startups</a:t>
            </a:r>
            <a:endParaRPr lang="en-US" sz="2000" b="1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489" y="1721888"/>
            <a:ext cx="9889067" cy="4563370"/>
          </a:xfrm>
          <a:prstGeom prst="rect">
            <a:avLst/>
          </a:prstGeom>
        </p:spPr>
      </p:pic>
      <p:cxnSp>
        <p:nvCxnSpPr>
          <p:cNvPr id="7" name="Elbow Connector 6"/>
          <p:cNvCxnSpPr/>
          <p:nvPr/>
        </p:nvCxnSpPr>
        <p:spPr>
          <a:xfrm rot="5400000">
            <a:off x="5235939" y="3127423"/>
            <a:ext cx="3806175" cy="352355"/>
          </a:xfrm>
          <a:prstGeom prst="bentConnector3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870270" y="5600074"/>
            <a:ext cx="969821" cy="4987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n w="0"/>
                <a:solidFill>
                  <a:srgbClr val="223A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One Address</a:t>
            </a:r>
            <a:endParaRPr lang="en-US" sz="1400" b="1" dirty="0">
              <a:ln w="0"/>
              <a:solidFill>
                <a:srgbClr val="223A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40784" y="5695566"/>
            <a:ext cx="2378885" cy="3077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dirty="0">
                <a:solidFill>
                  <a:srgbClr val="223A5E"/>
                </a:solidFill>
              </a:rPr>
              <a:t>For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Two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>
                <a:solidFill>
                  <a:srgbClr val="223A5E"/>
                </a:solidFill>
              </a:rPr>
              <a:t>years</a:t>
            </a:r>
          </a:p>
        </p:txBody>
      </p:sp>
      <p:cxnSp>
        <p:nvCxnSpPr>
          <p:cNvPr id="17" name="Elbow Connector 16"/>
          <p:cNvCxnSpPr>
            <a:stCxn id="5" idx="2"/>
          </p:cNvCxnSpPr>
          <p:nvPr/>
        </p:nvCxnSpPr>
        <p:spPr>
          <a:xfrm rot="5400000">
            <a:off x="1994234" y="2314142"/>
            <a:ext cx="2229273" cy="235927"/>
          </a:xfrm>
          <a:prstGeom prst="bentConnector3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21585" y="1000403"/>
            <a:ext cx="178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223A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Incubator</a:t>
            </a:r>
            <a:endParaRPr lang="en-US" sz="2000" b="1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70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3706" y="2550820"/>
            <a:ext cx="38331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Space with IT infrastructure</a:t>
            </a: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Facilitate access to finance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Assist in Business Planning</a:t>
            </a:r>
            <a:endParaRPr lang="en-US" dirty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Assist in Marketing  and </a:t>
            </a:r>
            <a:r>
              <a:rPr lang="en-US" dirty="0" smtClean="0">
                <a:solidFill>
                  <a:srgbClr val="223A5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promotional activities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Networking activities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Meeting Room</a:t>
            </a:r>
            <a:endParaRPr lang="en-US" dirty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Business guidance &amp; counseling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Other Trainings according to the </a:t>
            </a: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need </a:t>
            </a: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startups.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23A5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23A5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27289" y="565229"/>
            <a:ext cx="104648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Services</a:t>
            </a: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Business </a:t>
            </a: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Incubators/Accelerators and Business Center 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provides</a:t>
            </a:r>
            <a:endParaRPr lang="en-US" sz="36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7360" y="1786760"/>
            <a:ext cx="1861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Incubators</a:t>
            </a:r>
          </a:p>
        </p:txBody>
      </p:sp>
      <p:sp>
        <p:nvSpPr>
          <p:cNvPr id="8" name="Rectangle 7"/>
          <p:cNvSpPr/>
          <p:nvPr/>
        </p:nvSpPr>
        <p:spPr>
          <a:xfrm>
            <a:off x="4446936" y="2550820"/>
            <a:ext cx="426899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Funding and Identification of </a:t>
            </a: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possible Investors.</a:t>
            </a:r>
            <a:endParaRPr lang="en-US" dirty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Business guidance &amp; counseling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Establishment of Marketing strategy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Other Trainings according to the need </a:t>
            </a: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the company.</a:t>
            </a:r>
            <a:endParaRPr lang="en-US" dirty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Establishment of Financial Strategy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Networking activities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facilities </a:t>
            </a:r>
            <a:endParaRPr lang="en-US" dirty="0" smtClean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Meeting Room.</a:t>
            </a:r>
            <a:endParaRPr lang="en-US" dirty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31987" y="1786760"/>
            <a:ext cx="220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Accelerators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20820" y="1736483"/>
            <a:ext cx="2730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Business Center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40933" y="2550820"/>
            <a:ext cx="3283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infrastructure.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Reception.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Meeting Room.</a:t>
            </a:r>
          </a:p>
          <a:p>
            <a:endParaRPr lang="en-US" dirty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334933" y="1888668"/>
            <a:ext cx="22578" cy="4078472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798278" y="1888668"/>
            <a:ext cx="22578" cy="4078472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75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99911" y="2240442"/>
            <a:ext cx="10512572" cy="1200329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 algn="ctr"/>
            <a:endParaRPr lang="en-US" altLang="en-US" sz="2400" b="1" dirty="0">
              <a:solidFill>
                <a:srgbClr val="223A5E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24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A </a:t>
            </a:r>
            <a:r>
              <a:rPr lang="en-US" altLang="en-US" sz="24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startup businesses is defined as the enterprise or a company in its first </a:t>
            </a:r>
            <a:r>
              <a:rPr lang="en-US" altLang="en-US" sz="2400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stage of operations</a:t>
            </a:r>
            <a:r>
              <a:rPr lang="en-US" altLang="en-US" sz="2400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 being hosted in an incubator.</a:t>
            </a:r>
          </a:p>
        </p:txBody>
      </p:sp>
      <p:sp>
        <p:nvSpPr>
          <p:cNvPr id="2" name="Rectangle 1"/>
          <p:cNvSpPr/>
          <p:nvPr/>
        </p:nvSpPr>
        <p:spPr>
          <a:xfrm>
            <a:off x="2267991" y="1147429"/>
            <a:ext cx="7430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Incubated </a:t>
            </a:r>
            <a:r>
              <a:rPr lang="en-US" alt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Startups </a:t>
            </a:r>
          </a:p>
        </p:txBody>
      </p:sp>
      <p:sp>
        <p:nvSpPr>
          <p:cNvPr id="6" name="Rectangle 5"/>
          <p:cNvSpPr/>
          <p:nvPr/>
        </p:nvSpPr>
        <p:spPr>
          <a:xfrm>
            <a:off x="1444977" y="3773192"/>
            <a:ext cx="8782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Terms &amp; Conditions </a:t>
            </a:r>
            <a:r>
              <a:rPr lang="en-US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Incubated Startups</a:t>
            </a:r>
          </a:p>
        </p:txBody>
      </p:sp>
      <p:sp>
        <p:nvSpPr>
          <p:cNvPr id="7" name="Rectangle 6"/>
          <p:cNvSpPr/>
          <p:nvPr/>
        </p:nvSpPr>
        <p:spPr>
          <a:xfrm>
            <a:off x="1741104" y="4674471"/>
            <a:ext cx="99342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dirty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alt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egistered as an </a:t>
            </a:r>
            <a:r>
              <a:rPr lang="en-US" altLang="en-US" b="1" dirty="0" smtClean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enterprise </a:t>
            </a:r>
            <a:r>
              <a:rPr lang="en-US" alt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en-US" altLang="en-US" b="1" dirty="0" smtClean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Company Commercial Registrations</a:t>
            </a:r>
          </a:p>
          <a:p>
            <a:pPr marL="285750" indent="-28575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en-US" altLang="en-US" dirty="0" smtClean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b="1" dirty="0" smtClean="0">
                <a:solidFill>
                  <a:srgbClr val="223A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Standard Foreign Ownership </a:t>
            </a:r>
            <a:r>
              <a:rPr lang="en-US" altLang="en-US" dirty="0" smtClean="0">
                <a:solidFill>
                  <a:srgbClr val="223A5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rules will apply to Start-ups.</a:t>
            </a:r>
          </a:p>
          <a:p>
            <a:pPr marL="285750" indent="-28575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en-US" altLang="en-US" dirty="0" smtClean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Low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en-US" altLang="en-US" dirty="0" smtClean="0">
              <a:solidFill>
                <a:srgbClr val="223A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22137" y="1888281"/>
            <a:ext cx="1721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Definition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79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JNJPYPpEGhXKeAM4B5jA"/>
</p:tagLst>
</file>

<file path=ppt/theme/theme1.xml><?xml version="1.0" encoding="utf-8"?>
<a:theme xmlns:a="http://schemas.openxmlformats.org/drawingml/2006/main" name="Retrospect">
  <a:themeElements>
    <a:clrScheme name="Custom 2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C00000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5010</TotalTime>
  <Words>739</Words>
  <Application>Microsoft Office PowerPoint</Application>
  <PresentationFormat>Widescreen</PresentationFormat>
  <Paragraphs>139</Paragraphs>
  <Slides>14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Global Entrepreneurship Congress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Four-step process infographic</dc:title>
  <dc:creator>Shaika Abdulla Alfadhel</dc:creator>
  <cp:lastModifiedBy>WEIF 2017</cp:lastModifiedBy>
  <cp:revision>224</cp:revision>
  <dcterms:created xsi:type="dcterms:W3CDTF">2014-04-18T00:43:11Z</dcterms:created>
  <dcterms:modified xsi:type="dcterms:W3CDTF">2018-12-06T11:10:16Z</dcterms:modified>
</cp:coreProperties>
</file>