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3" r:id="rId3"/>
    <p:sldId id="258" r:id="rId4"/>
    <p:sldId id="262" r:id="rId5"/>
    <p:sldId id="260" r:id="rId6"/>
    <p:sldId id="259" r:id="rId7"/>
    <p:sldId id="261" r:id="rId8"/>
    <p:sldId id="265" r:id="rId9"/>
    <p:sldId id="266" r:id="rId10"/>
    <p:sldId id="267" r:id="rId11"/>
    <p:sldId id="269" r:id="rId12"/>
    <p:sldId id="270" r:id="rId13"/>
    <p:sldId id="271" r:id="rId14"/>
    <p:sldId id="268" r:id="rId15"/>
    <p:sldId id="272" r:id="rId16"/>
    <p:sldId id="274" r:id="rId17"/>
    <p:sldId id="27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4" d="100"/>
          <a:sy n="84" d="100"/>
        </p:scale>
        <p:origin x="-13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836269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3597094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925751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0C37B0-6666-794E-AD57-730DA930B5B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2344370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0C37B0-6666-794E-AD57-730DA930B5B2}" type="datetimeFigureOut">
              <a:rPr lang="en-US" smtClean="0"/>
              <a:t>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622049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0C37B0-6666-794E-AD57-730DA930B5B2}"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2674187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0C37B0-6666-794E-AD57-730DA930B5B2}" type="datetimeFigureOut">
              <a:rPr lang="en-US" smtClean="0"/>
              <a:t>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381171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0C37B0-6666-794E-AD57-730DA930B5B2}" type="datetimeFigureOut">
              <a:rPr lang="en-US" smtClean="0"/>
              <a:t>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412565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C37B0-6666-794E-AD57-730DA930B5B2}" type="datetimeFigureOut">
              <a:rPr lang="en-US" smtClean="0"/>
              <a:t>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133540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C37B0-6666-794E-AD57-730DA930B5B2}"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3129027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C37B0-6666-794E-AD57-730DA930B5B2}" type="datetimeFigureOut">
              <a:rPr lang="en-US" smtClean="0"/>
              <a:t>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81A539-800A-B24F-B67B-F51DF7321399}" type="slidenum">
              <a:rPr lang="en-US" smtClean="0"/>
              <a:t>‹#›</a:t>
            </a:fld>
            <a:endParaRPr lang="en-US"/>
          </a:p>
        </p:txBody>
      </p:sp>
    </p:spTree>
    <p:extLst>
      <p:ext uri="{BB962C8B-B14F-4D97-AF65-F5344CB8AC3E}">
        <p14:creationId xmlns:p14="http://schemas.microsoft.com/office/powerpoint/2010/main" val="27947500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C37B0-6666-794E-AD57-730DA930B5B2}" type="datetimeFigureOut">
              <a:rPr lang="en-US" smtClean="0"/>
              <a:t>1/5/17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1A539-800A-B24F-B67B-F51DF7321399}" type="slidenum">
              <a:rPr lang="en-US" smtClean="0"/>
              <a:t>‹#›</a:t>
            </a:fld>
            <a:endParaRPr lang="en-US"/>
          </a:p>
        </p:txBody>
      </p:sp>
    </p:spTree>
    <p:extLst>
      <p:ext uri="{BB962C8B-B14F-4D97-AF65-F5344CB8AC3E}">
        <p14:creationId xmlns:p14="http://schemas.microsoft.com/office/powerpoint/2010/main" val="334819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Marketing?</a:t>
            </a:r>
            <a:endParaRPr lang="en-US" dirty="0"/>
          </a:p>
        </p:txBody>
      </p:sp>
      <p:sp>
        <p:nvSpPr>
          <p:cNvPr id="3" name="Subtitle 2"/>
          <p:cNvSpPr>
            <a:spLocks noGrp="1"/>
          </p:cNvSpPr>
          <p:nvPr>
            <p:ph type="subTitle" idx="1"/>
          </p:nvPr>
        </p:nvSpPr>
        <p:spPr/>
        <p:txBody>
          <a:bodyPr>
            <a:normAutofit/>
          </a:bodyPr>
          <a:lstStyle/>
          <a:p>
            <a:r>
              <a:rPr lang="en-US" dirty="0" smtClean="0"/>
              <a:t>Market Identification</a:t>
            </a:r>
          </a:p>
          <a:p>
            <a:r>
              <a:rPr lang="en-US" dirty="0" smtClean="0"/>
              <a:t>Market Understanding</a:t>
            </a:r>
          </a:p>
          <a:p>
            <a:r>
              <a:rPr lang="en-US" dirty="0" smtClean="0"/>
              <a:t>Market Engagement</a:t>
            </a:r>
            <a:endParaRPr lang="en-US" dirty="0"/>
          </a:p>
        </p:txBody>
      </p:sp>
    </p:spTree>
    <p:extLst>
      <p:ext uri="{BB962C8B-B14F-4D97-AF65-F5344CB8AC3E}">
        <p14:creationId xmlns:p14="http://schemas.microsoft.com/office/powerpoint/2010/main" val="62541305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4"/>
            <a:ext cx="7772400" cy="1470025"/>
          </a:xfrm>
        </p:spPr>
        <p:txBody>
          <a:bodyPr>
            <a:normAutofit/>
          </a:bodyPr>
          <a:lstStyle/>
          <a:p>
            <a:r>
              <a:rPr lang="en-US" sz="3000" dirty="0" smtClean="0"/>
              <a:t>Price Marketing Limitations</a:t>
            </a:r>
            <a:endParaRPr lang="en-US" sz="3000" dirty="0"/>
          </a:p>
        </p:txBody>
      </p:sp>
      <p:sp>
        <p:nvSpPr>
          <p:cNvPr id="3" name="Subtitle 2"/>
          <p:cNvSpPr>
            <a:spLocks noGrp="1"/>
          </p:cNvSpPr>
          <p:nvPr>
            <p:ph type="subTitle" idx="1"/>
          </p:nvPr>
        </p:nvSpPr>
        <p:spPr>
          <a:xfrm>
            <a:off x="477939" y="1798618"/>
            <a:ext cx="8282984" cy="4481972"/>
          </a:xfrm>
        </p:spPr>
        <p:txBody>
          <a:bodyPr>
            <a:normAutofit/>
          </a:bodyPr>
          <a:lstStyle/>
          <a:p>
            <a:pPr algn="l" fontAlgn="base"/>
            <a:r>
              <a:rPr lang="en-US" sz="2000" dirty="0"/>
              <a:t>(Consumer Side</a:t>
            </a:r>
            <a:r>
              <a:rPr lang="en-US" sz="2000" dirty="0" smtClean="0"/>
              <a:t>)</a:t>
            </a:r>
          </a:p>
          <a:p>
            <a:pPr algn="l" fontAlgn="base"/>
            <a:endParaRPr lang="en-US" sz="2000" dirty="0"/>
          </a:p>
          <a:p>
            <a:pPr marL="457200" lvl="0" indent="-457200" algn="l" fontAlgn="base">
              <a:buFont typeface="Arial"/>
              <a:buChar char="•"/>
            </a:pPr>
            <a:r>
              <a:rPr lang="en-US" sz="2000" dirty="0"/>
              <a:t>Reduced levels of customer satisfaction (lower product value and reduced value-added services, among others)</a:t>
            </a:r>
          </a:p>
          <a:p>
            <a:pPr marL="457200" lvl="0" indent="-457200" algn="l" fontAlgn="base">
              <a:buFont typeface="Arial"/>
              <a:buChar char="•"/>
            </a:pPr>
            <a:r>
              <a:rPr lang="en-US" sz="2000" dirty="0"/>
              <a:t>Reduced address to customer needs (in either an obvious or unique way)</a:t>
            </a:r>
          </a:p>
          <a:p>
            <a:pPr marL="457200" lvl="0" indent="-457200" algn="l" fontAlgn="base">
              <a:buFont typeface="Arial"/>
              <a:buChar char="•"/>
            </a:pPr>
            <a:r>
              <a:rPr lang="en-US" sz="2000" dirty="0"/>
              <a:t>Reduced variety to the customer (less businesses around to offer)</a:t>
            </a:r>
          </a:p>
          <a:p>
            <a:pPr marL="457200" lvl="0" indent="-457200" algn="l" fontAlgn="base">
              <a:buFont typeface="Arial"/>
              <a:buChar char="•"/>
            </a:pPr>
            <a:r>
              <a:rPr lang="en-US" sz="2000" dirty="0"/>
              <a:t>Reduced levels of understanding to customer (no mandate to research their needs)</a:t>
            </a:r>
          </a:p>
          <a:p>
            <a:pPr marL="457200" lvl="0" indent="-457200" algn="l" fontAlgn="base">
              <a:buFont typeface="Arial"/>
              <a:buChar char="•"/>
            </a:pPr>
            <a:r>
              <a:rPr lang="en-US" sz="2000" dirty="0"/>
              <a:t>Positioning of the price manipulator or marketing “liar” as the market winner</a:t>
            </a:r>
          </a:p>
          <a:p>
            <a:pPr marL="457200" indent="-457200" algn="l" fontAlgn="base">
              <a:buFont typeface="Arial"/>
              <a:buChar char="•"/>
            </a:pPr>
            <a:endParaRPr lang="en-US" sz="2000" dirty="0"/>
          </a:p>
        </p:txBody>
      </p:sp>
    </p:spTree>
    <p:extLst>
      <p:ext uri="{BB962C8B-B14F-4D97-AF65-F5344CB8AC3E}">
        <p14:creationId xmlns:p14="http://schemas.microsoft.com/office/powerpoint/2010/main" val="379417276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4"/>
            <a:ext cx="7772400" cy="1470025"/>
          </a:xfrm>
        </p:spPr>
        <p:txBody>
          <a:bodyPr>
            <a:normAutofit/>
          </a:bodyPr>
          <a:lstStyle/>
          <a:p>
            <a:r>
              <a:rPr lang="en-US" sz="3000" dirty="0" smtClean="0"/>
              <a:t>Value Marketing  </a:t>
            </a:r>
            <a:endParaRPr lang="en-US" sz="3000" dirty="0"/>
          </a:p>
        </p:txBody>
      </p:sp>
      <p:sp>
        <p:nvSpPr>
          <p:cNvPr id="3" name="Subtitle 2"/>
          <p:cNvSpPr>
            <a:spLocks noGrp="1"/>
          </p:cNvSpPr>
          <p:nvPr>
            <p:ph type="subTitle" idx="1"/>
          </p:nvPr>
        </p:nvSpPr>
        <p:spPr>
          <a:xfrm>
            <a:off x="346555" y="1293462"/>
            <a:ext cx="8282984" cy="551863"/>
          </a:xfrm>
        </p:spPr>
        <p:txBody>
          <a:bodyPr>
            <a:normAutofit/>
          </a:bodyPr>
          <a:lstStyle/>
          <a:p>
            <a:pPr fontAlgn="base"/>
            <a:r>
              <a:rPr lang="en-US" sz="2000" dirty="0" smtClean="0"/>
              <a:t>Learning By Examples</a:t>
            </a:r>
          </a:p>
          <a:p>
            <a:pPr fontAlgn="base"/>
            <a:endParaRPr lang="en-US" sz="2000" dirty="0"/>
          </a:p>
          <a:p>
            <a:pPr fontAlgn="base"/>
            <a:endParaRPr lang="en-US" sz="2000" dirty="0"/>
          </a:p>
        </p:txBody>
      </p:sp>
      <p:sp>
        <p:nvSpPr>
          <p:cNvPr id="4" name="TextBox 3"/>
          <p:cNvSpPr txBox="1"/>
          <p:nvPr/>
        </p:nvSpPr>
        <p:spPr>
          <a:xfrm>
            <a:off x="685801" y="1784019"/>
            <a:ext cx="4861548" cy="1754327"/>
          </a:xfrm>
          <a:prstGeom prst="rect">
            <a:avLst/>
          </a:prstGeom>
          <a:noFill/>
        </p:spPr>
        <p:txBody>
          <a:bodyPr wrap="square" rtlCol="0">
            <a:spAutoFit/>
          </a:bodyPr>
          <a:lstStyle/>
          <a:p>
            <a:pPr fontAlgn="base"/>
            <a:r>
              <a:rPr lang="en-US" b="1" dirty="0"/>
              <a:t>Vehicles</a:t>
            </a:r>
            <a:r>
              <a:rPr lang="en-US" b="1" dirty="0" smtClean="0"/>
              <a:t>:</a:t>
            </a:r>
          </a:p>
          <a:p>
            <a:pPr fontAlgn="base"/>
            <a:endParaRPr lang="en-US" b="1" dirty="0" smtClean="0"/>
          </a:p>
          <a:p>
            <a:pPr fontAlgn="base"/>
            <a:r>
              <a:rPr lang="en-US" b="1" i="1" dirty="0" smtClean="0"/>
              <a:t>(</a:t>
            </a:r>
            <a:r>
              <a:rPr lang="en-US" b="1" i="1" dirty="0"/>
              <a:t>Price) “Lowest priced 4X4 Jeep at BD4,999*</a:t>
            </a:r>
            <a:r>
              <a:rPr lang="en-US" b="1" i="1" dirty="0" smtClean="0"/>
              <a:t>!</a:t>
            </a:r>
            <a:r>
              <a:rPr lang="ar-sa" b="1" i="1" dirty="0" smtClean="0"/>
              <a:t> </a:t>
            </a:r>
            <a:r>
              <a:rPr lang="en-US" b="1" i="1" dirty="0" smtClean="0"/>
              <a:t>No </a:t>
            </a:r>
            <a:r>
              <a:rPr lang="en-US" b="1" i="1" dirty="0" err="1" smtClean="0"/>
              <a:t>Downpayment</a:t>
            </a:r>
            <a:r>
              <a:rPr lang="en-US" b="1" i="1" dirty="0" smtClean="0"/>
              <a:t>, No Sponsor, and No Transfer of Salary!</a:t>
            </a:r>
            <a:endParaRPr lang="en-US" b="1" dirty="0"/>
          </a:p>
          <a:p>
            <a:endParaRPr lang="en-US" b="1" dirty="0"/>
          </a:p>
        </p:txBody>
      </p:sp>
      <p:sp>
        <p:nvSpPr>
          <p:cNvPr id="7" name="TextBox 6"/>
          <p:cNvSpPr txBox="1"/>
          <p:nvPr/>
        </p:nvSpPr>
        <p:spPr>
          <a:xfrm>
            <a:off x="685801" y="3279831"/>
            <a:ext cx="4861548" cy="2862323"/>
          </a:xfrm>
          <a:prstGeom prst="rect">
            <a:avLst/>
          </a:prstGeom>
          <a:noFill/>
        </p:spPr>
        <p:txBody>
          <a:bodyPr wrap="square" rtlCol="0">
            <a:spAutoFit/>
          </a:bodyPr>
          <a:lstStyle/>
          <a:p>
            <a:pPr algn="just" fontAlgn="base"/>
            <a:r>
              <a:rPr lang="en-US" b="1" i="1" dirty="0"/>
              <a:t>(Value) </a:t>
            </a:r>
            <a:r>
              <a:rPr lang="en-US" i="1" dirty="0"/>
              <a:t>“Happy Professional Woman’s Day! A special choice of vehicle, exclusively for women professionals. Our complimentary service package and drop off will assure you that you never need to worry nor waste time with maintenance. Sponsored by the Bahrain Businesswoman’s Society, and now in your favorite color. Test drive is available from your office at the time of your choice.” (Exclusivity, Identity, Loyalty, Appeal, Image, Service, Status, Convenience)</a:t>
            </a:r>
            <a:endParaRPr lang="en-US" dirty="0"/>
          </a:p>
        </p:txBody>
      </p:sp>
      <p:pic>
        <p:nvPicPr>
          <p:cNvPr id="8" name="Picture 7" descr="11371116_1776884305872185_1460061517_n.jpg"/>
          <p:cNvPicPr>
            <a:picLocks noChangeAspect="1"/>
          </p:cNvPicPr>
          <p:nvPr/>
        </p:nvPicPr>
        <p:blipFill rotWithShape="1">
          <a:blip r:embed="rId2">
            <a:extLst>
              <a:ext uri="{28A0092B-C50C-407E-A947-70E740481C1C}">
                <a14:useLocalDpi xmlns:a14="http://schemas.microsoft.com/office/drawing/2010/main" val="0"/>
              </a:ext>
            </a:extLst>
          </a:blip>
          <a:srcRect b="22166"/>
          <a:stretch/>
        </p:blipFill>
        <p:spPr>
          <a:xfrm>
            <a:off x="5751725" y="2148994"/>
            <a:ext cx="3072648" cy="2391563"/>
          </a:xfrm>
          <a:prstGeom prst="rect">
            <a:avLst/>
          </a:prstGeom>
          <a:ln>
            <a:solidFill>
              <a:schemeClr val="tx1"/>
            </a:solidFill>
          </a:ln>
        </p:spPr>
      </p:pic>
    </p:spTree>
    <p:extLst>
      <p:ext uri="{BB962C8B-B14F-4D97-AF65-F5344CB8AC3E}">
        <p14:creationId xmlns:p14="http://schemas.microsoft.com/office/powerpoint/2010/main" val="13666845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4"/>
            <a:ext cx="7772400" cy="1470025"/>
          </a:xfrm>
        </p:spPr>
        <p:txBody>
          <a:bodyPr>
            <a:normAutofit/>
          </a:bodyPr>
          <a:lstStyle/>
          <a:p>
            <a:r>
              <a:rPr lang="en-US" sz="3000" dirty="0" smtClean="0"/>
              <a:t>Value Marketing  </a:t>
            </a:r>
            <a:endParaRPr lang="en-US" sz="3000" dirty="0"/>
          </a:p>
        </p:txBody>
      </p:sp>
      <p:sp>
        <p:nvSpPr>
          <p:cNvPr id="3" name="Subtitle 2"/>
          <p:cNvSpPr>
            <a:spLocks noGrp="1"/>
          </p:cNvSpPr>
          <p:nvPr>
            <p:ph type="subTitle" idx="1"/>
          </p:nvPr>
        </p:nvSpPr>
        <p:spPr>
          <a:xfrm>
            <a:off x="346555" y="1293462"/>
            <a:ext cx="8282984" cy="551863"/>
          </a:xfrm>
        </p:spPr>
        <p:txBody>
          <a:bodyPr>
            <a:normAutofit/>
          </a:bodyPr>
          <a:lstStyle/>
          <a:p>
            <a:pPr fontAlgn="base"/>
            <a:r>
              <a:rPr lang="en-US" sz="2000" dirty="0" smtClean="0"/>
              <a:t>Learning By Examples</a:t>
            </a:r>
          </a:p>
          <a:p>
            <a:pPr fontAlgn="base"/>
            <a:endParaRPr lang="en-US" sz="2000" dirty="0"/>
          </a:p>
          <a:p>
            <a:pPr fontAlgn="base"/>
            <a:endParaRPr lang="en-US" sz="2000" dirty="0"/>
          </a:p>
        </p:txBody>
      </p:sp>
      <p:sp>
        <p:nvSpPr>
          <p:cNvPr id="4" name="TextBox 3"/>
          <p:cNvSpPr txBox="1"/>
          <p:nvPr/>
        </p:nvSpPr>
        <p:spPr>
          <a:xfrm>
            <a:off x="685801" y="1784018"/>
            <a:ext cx="4861548" cy="1200329"/>
          </a:xfrm>
          <a:prstGeom prst="rect">
            <a:avLst/>
          </a:prstGeom>
          <a:noFill/>
        </p:spPr>
        <p:txBody>
          <a:bodyPr wrap="square" rtlCol="0">
            <a:spAutoFit/>
          </a:bodyPr>
          <a:lstStyle/>
          <a:p>
            <a:pPr fontAlgn="base"/>
            <a:r>
              <a:rPr lang="en-US" b="1" dirty="0"/>
              <a:t>Agriculture</a:t>
            </a:r>
            <a:r>
              <a:rPr lang="en-US" b="1" dirty="0" smtClean="0"/>
              <a:t>:</a:t>
            </a:r>
          </a:p>
          <a:p>
            <a:pPr fontAlgn="base"/>
            <a:endParaRPr lang="en-US" b="1" dirty="0"/>
          </a:p>
          <a:p>
            <a:pPr fontAlgn="base"/>
            <a:r>
              <a:rPr lang="en-US" b="1" i="1" dirty="0"/>
              <a:t>(Price) “3 boxes of tomatoes for the price of 1!”</a:t>
            </a:r>
            <a:endParaRPr lang="en-US" b="1" dirty="0"/>
          </a:p>
          <a:p>
            <a:endParaRPr lang="en-US" b="1" dirty="0"/>
          </a:p>
        </p:txBody>
      </p:sp>
      <p:sp>
        <p:nvSpPr>
          <p:cNvPr id="7" name="TextBox 6"/>
          <p:cNvSpPr txBox="1"/>
          <p:nvPr/>
        </p:nvSpPr>
        <p:spPr>
          <a:xfrm>
            <a:off x="685801" y="2984348"/>
            <a:ext cx="4861548" cy="2862323"/>
          </a:xfrm>
          <a:prstGeom prst="rect">
            <a:avLst/>
          </a:prstGeom>
          <a:noFill/>
        </p:spPr>
        <p:txBody>
          <a:bodyPr wrap="square" rtlCol="0">
            <a:spAutoFit/>
          </a:bodyPr>
          <a:lstStyle/>
          <a:p>
            <a:pPr algn="just" fontAlgn="base"/>
            <a:r>
              <a:rPr lang="en-US" b="1" i="1" dirty="0"/>
              <a:t>(Value) </a:t>
            </a:r>
            <a:r>
              <a:rPr lang="en-US" i="1" dirty="0"/>
              <a:t>“Fresh organic sun-dried tomatoes from your local farm, and now available at most hypermarkets. Our farm is open to all visitors, so come by and enjoy a walk around! Why import when you can support Bahrain and your community! Please also ask about our delivery service, and visit our new website for more details!” (Added Value, Quality, Accessibility, Health, Community Support, National Responsibility, Fun, Service)</a:t>
            </a:r>
            <a:endParaRPr lang="en-US" dirty="0"/>
          </a:p>
        </p:txBody>
      </p:sp>
      <p:pic>
        <p:nvPicPr>
          <p:cNvPr id="9" name="Picture 8" descr="P0001-4.jpg"/>
          <p:cNvPicPr>
            <a:picLocks noChangeAspect="1"/>
          </p:cNvPicPr>
          <p:nvPr/>
        </p:nvPicPr>
        <p:blipFill rotWithShape="1">
          <a:blip r:embed="rId2">
            <a:extLst>
              <a:ext uri="{28A0092B-C50C-407E-A947-70E740481C1C}">
                <a14:useLocalDpi xmlns:a14="http://schemas.microsoft.com/office/drawing/2010/main" val="0"/>
              </a:ext>
            </a:extLst>
          </a:blip>
          <a:srcRect t="32858"/>
          <a:stretch/>
        </p:blipFill>
        <p:spPr>
          <a:xfrm>
            <a:off x="5547349" y="2183045"/>
            <a:ext cx="3271543" cy="3049308"/>
          </a:xfrm>
          <a:prstGeom prst="rect">
            <a:avLst/>
          </a:prstGeom>
        </p:spPr>
      </p:pic>
    </p:spTree>
    <p:extLst>
      <p:ext uri="{BB962C8B-B14F-4D97-AF65-F5344CB8AC3E}">
        <p14:creationId xmlns:p14="http://schemas.microsoft.com/office/powerpoint/2010/main" val="324913002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4"/>
            <a:ext cx="7772400" cy="1470025"/>
          </a:xfrm>
        </p:spPr>
        <p:txBody>
          <a:bodyPr>
            <a:normAutofit/>
          </a:bodyPr>
          <a:lstStyle/>
          <a:p>
            <a:r>
              <a:rPr lang="en-US" sz="3000" dirty="0" smtClean="0"/>
              <a:t>Value Marketing  </a:t>
            </a:r>
            <a:endParaRPr lang="en-US" sz="3000" dirty="0"/>
          </a:p>
        </p:txBody>
      </p:sp>
      <p:sp>
        <p:nvSpPr>
          <p:cNvPr id="3" name="Subtitle 2"/>
          <p:cNvSpPr>
            <a:spLocks noGrp="1"/>
          </p:cNvSpPr>
          <p:nvPr>
            <p:ph type="subTitle" idx="1"/>
          </p:nvPr>
        </p:nvSpPr>
        <p:spPr>
          <a:xfrm>
            <a:off x="346555" y="1293462"/>
            <a:ext cx="8282984" cy="551863"/>
          </a:xfrm>
        </p:spPr>
        <p:txBody>
          <a:bodyPr>
            <a:normAutofit/>
          </a:bodyPr>
          <a:lstStyle/>
          <a:p>
            <a:pPr fontAlgn="base"/>
            <a:r>
              <a:rPr lang="en-US" sz="2000" dirty="0" smtClean="0"/>
              <a:t>Learning By Examples</a:t>
            </a:r>
          </a:p>
          <a:p>
            <a:pPr fontAlgn="base"/>
            <a:endParaRPr lang="en-US" sz="2000" dirty="0"/>
          </a:p>
          <a:p>
            <a:pPr fontAlgn="base"/>
            <a:endParaRPr lang="en-US" sz="2000" dirty="0"/>
          </a:p>
        </p:txBody>
      </p:sp>
      <p:sp>
        <p:nvSpPr>
          <p:cNvPr id="4" name="TextBox 3"/>
          <p:cNvSpPr txBox="1"/>
          <p:nvPr/>
        </p:nvSpPr>
        <p:spPr>
          <a:xfrm>
            <a:off x="685801" y="1784019"/>
            <a:ext cx="4861548" cy="1477328"/>
          </a:xfrm>
          <a:prstGeom prst="rect">
            <a:avLst/>
          </a:prstGeom>
          <a:noFill/>
        </p:spPr>
        <p:txBody>
          <a:bodyPr wrap="square" rtlCol="0">
            <a:spAutoFit/>
          </a:bodyPr>
          <a:lstStyle/>
          <a:p>
            <a:pPr fontAlgn="base"/>
            <a:r>
              <a:rPr lang="en-US" b="1" dirty="0"/>
              <a:t>Business Services</a:t>
            </a:r>
            <a:r>
              <a:rPr lang="en-US" b="1" dirty="0" smtClean="0"/>
              <a:t>:</a:t>
            </a:r>
          </a:p>
          <a:p>
            <a:pPr fontAlgn="base"/>
            <a:endParaRPr lang="en-US" b="1" dirty="0"/>
          </a:p>
          <a:p>
            <a:pPr fontAlgn="base"/>
            <a:r>
              <a:rPr lang="en-US" b="1" i="1" dirty="0"/>
              <a:t>(Price) “We now offer our services at lower prices, and your first consultancy session is free!”</a:t>
            </a:r>
            <a:endParaRPr lang="en-US" b="1" dirty="0"/>
          </a:p>
          <a:p>
            <a:endParaRPr lang="en-US" b="1" dirty="0"/>
          </a:p>
        </p:txBody>
      </p:sp>
      <p:sp>
        <p:nvSpPr>
          <p:cNvPr id="7" name="TextBox 6"/>
          <p:cNvSpPr txBox="1"/>
          <p:nvPr/>
        </p:nvSpPr>
        <p:spPr>
          <a:xfrm>
            <a:off x="685801" y="3144940"/>
            <a:ext cx="4861548" cy="2585323"/>
          </a:xfrm>
          <a:prstGeom prst="rect">
            <a:avLst/>
          </a:prstGeom>
          <a:noFill/>
        </p:spPr>
        <p:txBody>
          <a:bodyPr wrap="square" rtlCol="0">
            <a:spAutoFit/>
          </a:bodyPr>
          <a:lstStyle/>
          <a:p>
            <a:pPr fontAlgn="base"/>
            <a:r>
              <a:rPr lang="en-US" b="1" i="1" dirty="0"/>
              <a:t>(Value) </a:t>
            </a:r>
            <a:r>
              <a:rPr lang="en-US" i="1" dirty="0"/>
              <a:t>“Pick up your free leaflet on The Best Management Techniques in Bahrain, or have it delivered to you – containing current obstacles faced by Bahraini businesses and the responses we recommend. Is your business ready to take on these challenges? Book an appointment with our expert on 39123123” (Complimentary Market Information, Advice, Assurance, Integrity, Reputation)</a:t>
            </a:r>
            <a:endParaRPr lang="en-US" dirty="0"/>
          </a:p>
        </p:txBody>
      </p:sp>
      <p:pic>
        <p:nvPicPr>
          <p:cNvPr id="8" name="Picture 7" descr="aa05384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65" y="1845324"/>
            <a:ext cx="1393123" cy="4146971"/>
          </a:xfrm>
          <a:prstGeom prst="rect">
            <a:avLst/>
          </a:prstGeom>
        </p:spPr>
      </p:pic>
    </p:spTree>
    <p:extLst>
      <p:ext uri="{BB962C8B-B14F-4D97-AF65-F5344CB8AC3E}">
        <p14:creationId xmlns:p14="http://schemas.microsoft.com/office/powerpoint/2010/main" val="398524047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4"/>
            <a:ext cx="7772400" cy="1470025"/>
          </a:xfrm>
        </p:spPr>
        <p:txBody>
          <a:bodyPr>
            <a:normAutofit/>
          </a:bodyPr>
          <a:lstStyle/>
          <a:p>
            <a:r>
              <a:rPr lang="en-US" sz="3000" dirty="0" smtClean="0"/>
              <a:t>Value Marketing Solutions</a:t>
            </a:r>
            <a:endParaRPr lang="en-US" sz="3000" dirty="0"/>
          </a:p>
        </p:txBody>
      </p:sp>
      <p:sp>
        <p:nvSpPr>
          <p:cNvPr id="3" name="Subtitle 2"/>
          <p:cNvSpPr>
            <a:spLocks noGrp="1"/>
          </p:cNvSpPr>
          <p:nvPr>
            <p:ph type="subTitle" idx="1"/>
          </p:nvPr>
        </p:nvSpPr>
        <p:spPr>
          <a:xfrm>
            <a:off x="477939" y="1798618"/>
            <a:ext cx="8282984" cy="4481972"/>
          </a:xfrm>
        </p:spPr>
        <p:txBody>
          <a:bodyPr>
            <a:normAutofit/>
          </a:bodyPr>
          <a:lstStyle/>
          <a:p>
            <a:pPr marL="342900" lvl="0" indent="-342900" algn="l" fontAlgn="base">
              <a:buFont typeface="Arial"/>
              <a:buChar char="•"/>
            </a:pPr>
            <a:r>
              <a:rPr lang="en-US" sz="2000" dirty="0"/>
              <a:t>Fosters innovation in products, services, and business image,</a:t>
            </a:r>
          </a:p>
          <a:p>
            <a:pPr marL="342900" lvl="0" indent="-342900" algn="l" fontAlgn="base">
              <a:buFont typeface="Arial"/>
              <a:buChar char="•"/>
            </a:pPr>
            <a:r>
              <a:rPr lang="en-US" sz="2000" dirty="0"/>
              <a:t>Promotes creativity and relevance in advertised marketing message,</a:t>
            </a:r>
          </a:p>
          <a:p>
            <a:pPr marL="342900" lvl="0" indent="-342900" algn="l" fontAlgn="base">
              <a:buFont typeface="Arial"/>
              <a:buChar char="•"/>
            </a:pPr>
            <a:r>
              <a:rPr lang="en-US" sz="2000" dirty="0"/>
              <a:t>Allows unique understanding and engagement with the market,</a:t>
            </a:r>
          </a:p>
          <a:p>
            <a:pPr marL="342900" lvl="0" indent="-342900" algn="l" fontAlgn="base">
              <a:buFont typeface="Arial"/>
              <a:buChar char="•"/>
            </a:pPr>
            <a:r>
              <a:rPr lang="en-US" sz="2000" dirty="0"/>
              <a:t>Focuses on provision of value and comfort to clients (addressing needs),</a:t>
            </a:r>
          </a:p>
          <a:p>
            <a:pPr marL="342900" lvl="0" indent="-342900" algn="l" fontAlgn="base">
              <a:buFont typeface="Arial"/>
              <a:buChar char="•"/>
            </a:pPr>
            <a:r>
              <a:rPr lang="en-US" sz="2000" dirty="0"/>
              <a:t>Allows increased competition, while each maintaining uniqueness in approach,</a:t>
            </a:r>
          </a:p>
          <a:p>
            <a:pPr marL="342900" lvl="0" indent="-342900" algn="l" fontAlgn="base">
              <a:buFont typeface="Arial"/>
              <a:buChar char="•"/>
            </a:pPr>
            <a:r>
              <a:rPr lang="en-US" sz="2000" dirty="0"/>
              <a:t>Allows room for price increases and resulting improved profitability,</a:t>
            </a:r>
          </a:p>
          <a:p>
            <a:pPr marL="342900" lvl="0" indent="-342900" algn="l" fontAlgn="base">
              <a:buFont typeface="Arial"/>
              <a:buChar char="•"/>
            </a:pPr>
            <a:r>
              <a:rPr lang="en-US" sz="2000" dirty="0"/>
              <a:t>Creates improved liquidity and </a:t>
            </a:r>
            <a:r>
              <a:rPr lang="en-US" sz="2000" dirty="0" err="1"/>
              <a:t>cashflows</a:t>
            </a:r>
            <a:r>
              <a:rPr lang="en-US" sz="2000" dirty="0"/>
              <a:t> in market (improved spillover),</a:t>
            </a:r>
          </a:p>
          <a:p>
            <a:pPr marL="342900" lvl="0" indent="-342900" algn="l" fontAlgn="base">
              <a:buFont typeface="Arial"/>
              <a:buChar char="•"/>
            </a:pPr>
            <a:r>
              <a:rPr lang="en-US" sz="2000" dirty="0"/>
              <a:t>Promotes industry move towards creating and delivering quality,</a:t>
            </a:r>
          </a:p>
          <a:p>
            <a:pPr marL="342900" lvl="0" indent="-342900" algn="l" fontAlgn="base">
              <a:buFont typeface="Arial"/>
              <a:buChar char="•"/>
            </a:pPr>
            <a:r>
              <a:rPr lang="en-US" sz="2000" dirty="0"/>
              <a:t>Focuses on improved levels of customer satisfaction</a:t>
            </a:r>
          </a:p>
          <a:p>
            <a:pPr marL="342900" lvl="0" indent="-342900" algn="l" fontAlgn="base">
              <a:buFont typeface="Arial"/>
              <a:buChar char="•"/>
            </a:pPr>
            <a:r>
              <a:rPr lang="en-US" sz="2000" dirty="0"/>
              <a:t>Increases growth potential and allows business to address neighboring/additional markets</a:t>
            </a:r>
          </a:p>
          <a:p>
            <a:pPr marL="457200" indent="-457200" algn="l" fontAlgn="base">
              <a:buFont typeface="Arial"/>
              <a:buChar char="•"/>
            </a:pPr>
            <a:endParaRPr lang="en-US" sz="2000" dirty="0"/>
          </a:p>
        </p:txBody>
      </p:sp>
    </p:spTree>
    <p:extLst>
      <p:ext uri="{BB962C8B-B14F-4D97-AF65-F5344CB8AC3E}">
        <p14:creationId xmlns:p14="http://schemas.microsoft.com/office/powerpoint/2010/main" val="22744021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9" name="Picture 8" descr="Macintosh HD:Users:AbdulRahman:Downloads:attachments (1):Screenshot_20160522-094253.png"/>
          <p:cNvPicPr/>
          <p:nvPr/>
        </p:nvPicPr>
        <p:blipFill rotWithShape="1">
          <a:blip r:embed="rId3">
            <a:extLst>
              <a:ext uri="{28A0092B-C50C-407E-A947-70E740481C1C}">
                <a14:useLocalDpi xmlns:a14="http://schemas.microsoft.com/office/drawing/2010/main" val="0"/>
              </a:ext>
            </a:extLst>
          </a:blip>
          <a:srcRect r="15270"/>
          <a:stretch/>
        </p:blipFill>
        <p:spPr bwMode="auto">
          <a:xfrm>
            <a:off x="685801" y="2817657"/>
            <a:ext cx="5705195" cy="3789020"/>
          </a:xfrm>
          <a:prstGeom prst="rect">
            <a:avLst/>
          </a:prstGeom>
          <a:noFill/>
          <a:ln>
            <a:solidFill>
              <a:schemeClr val="bg1"/>
            </a:solidFill>
          </a:ln>
          <a:extLst>
            <a:ext uri="{53640926-AAD7-44d8-BBD7-CCE9431645EC}">
              <a14:shadowObscured xmlns:a14="http://schemas.microsoft.com/office/drawing/2010/main"/>
            </a:ext>
          </a:extLst>
        </p:spPr>
      </p:pic>
      <p:sp>
        <p:nvSpPr>
          <p:cNvPr id="2" name="Title 1"/>
          <p:cNvSpPr>
            <a:spLocks noGrp="1"/>
          </p:cNvSpPr>
          <p:nvPr>
            <p:ph type="ctrTitle"/>
          </p:nvPr>
        </p:nvSpPr>
        <p:spPr>
          <a:xfrm>
            <a:off x="685800" y="-167782"/>
            <a:ext cx="7772400" cy="1470025"/>
          </a:xfrm>
        </p:spPr>
        <p:txBody>
          <a:bodyPr>
            <a:normAutofit/>
          </a:bodyPr>
          <a:lstStyle/>
          <a:p>
            <a:r>
              <a:rPr lang="en-US" sz="3000" dirty="0" smtClean="0"/>
              <a:t>Successful Examples: </a:t>
            </a:r>
            <a:r>
              <a:rPr lang="en-US" sz="3000" dirty="0" err="1" smtClean="0"/>
              <a:t>Bateel</a:t>
            </a:r>
            <a:endParaRPr lang="en-US" sz="3000" dirty="0"/>
          </a:p>
        </p:txBody>
      </p:sp>
      <p:pic>
        <p:nvPicPr>
          <p:cNvPr id="7" name="Picture 6" descr="Macintosh HD:Users:AbdulRahman:Downloads:20151128_13471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2021" y="1720467"/>
            <a:ext cx="3571504" cy="2009913"/>
          </a:xfrm>
          <a:prstGeom prst="rect">
            <a:avLst/>
          </a:prstGeom>
          <a:noFill/>
          <a:ln w="57150" cmpd="sng">
            <a:solidFill>
              <a:schemeClr val="bg1"/>
            </a:solidFill>
          </a:ln>
        </p:spPr>
      </p:pic>
      <p:pic>
        <p:nvPicPr>
          <p:cNvPr id="8" name="Picture 7" descr="Macintosh HD:Users:AbdulRahman:Downloads:20151128_134749.jpg"/>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248315" y="1720468"/>
            <a:ext cx="3571501" cy="2009911"/>
          </a:xfrm>
          <a:prstGeom prst="rect">
            <a:avLst/>
          </a:prstGeom>
          <a:noFill/>
          <a:ln w="57150" cmpd="sng">
            <a:solidFill>
              <a:schemeClr val="bg1"/>
            </a:solidFill>
          </a:ln>
        </p:spPr>
      </p:pic>
      <p:pic>
        <p:nvPicPr>
          <p:cNvPr id="10" name="Picture 9"/>
          <p:cNvPicPr/>
          <p:nvPr/>
        </p:nvPicPr>
        <p:blipFill rotWithShape="1">
          <a:blip r:embed="rId6">
            <a:extLst>
              <a:ext uri="{28A0092B-C50C-407E-A947-70E740481C1C}">
                <a14:useLocalDpi xmlns:a14="http://schemas.microsoft.com/office/drawing/2010/main" val="0"/>
              </a:ext>
            </a:extLst>
          </a:blip>
          <a:srcRect l="43610" t="18848" r="25957" b="58076"/>
          <a:stretch/>
        </p:blipFill>
        <p:spPr bwMode="auto">
          <a:xfrm>
            <a:off x="5039019" y="960534"/>
            <a:ext cx="3845643" cy="224175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9008603"/>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782"/>
            <a:ext cx="7772400" cy="1470025"/>
          </a:xfrm>
        </p:spPr>
        <p:txBody>
          <a:bodyPr>
            <a:normAutofit/>
          </a:bodyPr>
          <a:lstStyle/>
          <a:p>
            <a:r>
              <a:rPr lang="en-US" sz="3000" dirty="0" smtClean="0"/>
              <a:t>Successful Examples: </a:t>
            </a:r>
            <a:r>
              <a:rPr lang="en-US" sz="3000" dirty="0" err="1" smtClean="0"/>
              <a:t>AlGhalia</a:t>
            </a:r>
            <a:r>
              <a:rPr lang="en-US" sz="3000" dirty="0" smtClean="0"/>
              <a:t> Farms</a:t>
            </a:r>
            <a:endParaRPr lang="en-US" sz="3000" dirty="0"/>
          </a:p>
        </p:txBody>
      </p:sp>
      <p:pic>
        <p:nvPicPr>
          <p:cNvPr id="10" name="Picture 9" descr="Macintosh HD:Users:AbdulRahman:Desktop:Screen Shot 2016-05-22 at 10.09.58 AM.png"/>
          <p:cNvPicPr/>
          <p:nvPr/>
        </p:nvPicPr>
        <p:blipFill>
          <a:blip r:embed="rId3">
            <a:extLst>
              <a:ext uri="{28A0092B-C50C-407E-A947-70E740481C1C}">
                <a14:useLocalDpi xmlns:a14="http://schemas.microsoft.com/office/drawing/2010/main" val="0"/>
              </a:ext>
            </a:extLst>
          </a:blip>
          <a:srcRect/>
          <a:stretch>
            <a:fillRect/>
          </a:stretch>
        </p:blipFill>
        <p:spPr bwMode="auto">
          <a:xfrm>
            <a:off x="3211735" y="3573337"/>
            <a:ext cx="5475836" cy="2923333"/>
          </a:xfrm>
          <a:prstGeom prst="rect">
            <a:avLst/>
          </a:prstGeom>
          <a:noFill/>
          <a:ln>
            <a:noFill/>
          </a:ln>
        </p:spPr>
      </p:pic>
      <p:pic>
        <p:nvPicPr>
          <p:cNvPr id="6" name="Picture 5" descr="Macintosh HD:Users:AbdulRahman:Downloads:attachments:20160501_185942.jpg"/>
          <p:cNvPicPr/>
          <p:nvPr/>
        </p:nvPicPr>
        <p:blipFill rotWithShape="1">
          <a:blip r:embed="rId4">
            <a:extLst>
              <a:ext uri="{28A0092B-C50C-407E-A947-70E740481C1C}">
                <a14:useLocalDpi xmlns:a14="http://schemas.microsoft.com/office/drawing/2010/main" val="0"/>
              </a:ext>
            </a:extLst>
          </a:blip>
          <a:srcRect l="34824" r="3793"/>
          <a:stretch/>
        </p:blipFill>
        <p:spPr bwMode="auto">
          <a:xfrm rot="10800000">
            <a:off x="408752" y="1051145"/>
            <a:ext cx="4014528" cy="3680134"/>
          </a:xfrm>
          <a:prstGeom prst="rect">
            <a:avLst/>
          </a:prstGeom>
          <a:noFill/>
          <a:ln>
            <a:noFill/>
          </a:ln>
          <a:extLst>
            <a:ext uri="{53640926-AAD7-44d8-BBD7-CCE9431645EC}">
              <a14:shadowObscured xmlns:a14="http://schemas.microsoft.com/office/drawing/2010/main"/>
            </a:ext>
          </a:extLst>
        </p:spPr>
      </p:pic>
      <p:pic>
        <p:nvPicPr>
          <p:cNvPr id="11" name="Picture 10"/>
          <p:cNvPicPr/>
          <p:nvPr/>
        </p:nvPicPr>
        <p:blipFill rotWithShape="1">
          <a:blip r:embed="rId5">
            <a:extLst>
              <a:ext uri="{28A0092B-C50C-407E-A947-70E740481C1C}">
                <a14:useLocalDpi xmlns:a14="http://schemas.microsoft.com/office/drawing/2010/main" val="0"/>
              </a:ext>
            </a:extLst>
          </a:blip>
          <a:srcRect l="41311" t="41515" r="25957" b="41242"/>
          <a:stretch/>
        </p:blipFill>
        <p:spPr bwMode="auto">
          <a:xfrm>
            <a:off x="4540067" y="978150"/>
            <a:ext cx="4147503" cy="16796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88805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782"/>
            <a:ext cx="7772400" cy="1470025"/>
          </a:xfrm>
        </p:spPr>
        <p:txBody>
          <a:bodyPr>
            <a:normAutofit/>
          </a:bodyPr>
          <a:lstStyle/>
          <a:p>
            <a:r>
              <a:rPr lang="en-US" sz="3000" dirty="0" smtClean="0"/>
              <a:t>Successful Examples: Value-Add Products</a:t>
            </a:r>
            <a:endParaRPr lang="en-US" sz="3000" dirty="0"/>
          </a:p>
        </p:txBody>
      </p:sp>
      <p:pic>
        <p:nvPicPr>
          <p:cNvPr id="6" name="Picture 5" descr="Macintosh HD:Users:AbdulRahman:Downloads:samples:20160514_203848.jpg"/>
          <p:cNvPicPr/>
          <p:nvPr/>
        </p:nvPicPr>
        <p:blipFill rotWithShape="1">
          <a:blip r:embed="rId3">
            <a:extLst>
              <a:ext uri="{28A0092B-C50C-407E-A947-70E740481C1C}">
                <a14:useLocalDpi xmlns:a14="http://schemas.microsoft.com/office/drawing/2010/main" val="0"/>
              </a:ext>
            </a:extLst>
          </a:blip>
          <a:srcRect r="6554"/>
          <a:stretch/>
        </p:blipFill>
        <p:spPr bwMode="auto">
          <a:xfrm rot="5400000">
            <a:off x="-97875" y="2550187"/>
            <a:ext cx="3934124" cy="2366772"/>
          </a:xfrm>
          <a:prstGeom prst="rect">
            <a:avLst/>
          </a:prstGeom>
          <a:noFill/>
          <a:ln>
            <a:noFill/>
          </a:ln>
          <a:extLst>
            <a:ext uri="{53640926-AAD7-44d8-BBD7-CCE9431645EC}">
              <a14:shadowObscured xmlns:a14="http://schemas.microsoft.com/office/drawing/2010/main"/>
            </a:ext>
          </a:extLst>
        </p:spPr>
      </p:pic>
      <p:pic>
        <p:nvPicPr>
          <p:cNvPr id="10" name="Picture 9" descr="Macintosh HD:Users:AbdulRahman:Downloads:samples:20160514_204238.jpg"/>
          <p:cNvPicPr/>
          <p:nvPr/>
        </p:nvPicPr>
        <p:blipFill rotWithShape="1">
          <a:blip r:embed="rId4">
            <a:extLst>
              <a:ext uri="{28A0092B-C50C-407E-A947-70E740481C1C}">
                <a14:useLocalDpi xmlns:a14="http://schemas.microsoft.com/office/drawing/2010/main" val="0"/>
              </a:ext>
            </a:extLst>
          </a:blip>
          <a:srcRect l="30907" r="3693"/>
          <a:stretch/>
        </p:blipFill>
        <p:spPr bwMode="auto">
          <a:xfrm rot="5400000">
            <a:off x="3055514" y="3133838"/>
            <a:ext cx="2786895" cy="2398395"/>
          </a:xfrm>
          <a:prstGeom prst="rect">
            <a:avLst/>
          </a:prstGeom>
          <a:noFill/>
          <a:ln>
            <a:noFill/>
          </a:ln>
          <a:extLst>
            <a:ext uri="{53640926-AAD7-44d8-BBD7-CCE9431645EC}">
              <a14:shadowObscured xmlns:a14="http://schemas.microsoft.com/office/drawing/2010/main"/>
            </a:ext>
          </a:extLst>
        </p:spPr>
      </p:pic>
      <p:pic>
        <p:nvPicPr>
          <p:cNvPr id="11" name="Picture 10" descr="Macintosh HD:Users:AbdulRahman:Downloads:samples:20160514_204219.jpg"/>
          <p:cNvPicPr/>
          <p:nvPr/>
        </p:nvPicPr>
        <p:blipFill rotWithShape="1">
          <a:blip r:embed="rId5">
            <a:extLst>
              <a:ext uri="{28A0092B-C50C-407E-A947-70E740481C1C}">
                <a14:useLocalDpi xmlns:a14="http://schemas.microsoft.com/office/drawing/2010/main" val="0"/>
              </a:ext>
            </a:extLst>
          </a:blip>
          <a:srcRect l="23795" r="14948"/>
          <a:stretch/>
        </p:blipFill>
        <p:spPr bwMode="auto">
          <a:xfrm rot="5400000">
            <a:off x="5712129" y="2907892"/>
            <a:ext cx="2938024" cy="2699165"/>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6">
            <a:extLst>
              <a:ext uri="{28A0092B-C50C-407E-A947-70E740481C1C}">
                <a14:useLocalDpi xmlns:a14="http://schemas.microsoft.com/office/drawing/2010/main" val="0"/>
              </a:ext>
            </a:extLst>
          </a:blip>
          <a:srcRect l="45109" t="58858" r="25957" b="24230"/>
          <a:stretch/>
        </p:blipFill>
        <p:spPr bwMode="auto">
          <a:xfrm>
            <a:off x="4459381" y="963552"/>
            <a:ext cx="4397631" cy="19760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88805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Results from Marketing</a:t>
            </a:r>
            <a:endParaRPr lang="en-US" dirty="0"/>
          </a:p>
        </p:txBody>
      </p:sp>
      <p:sp>
        <p:nvSpPr>
          <p:cNvPr id="3" name="Subtitle 2"/>
          <p:cNvSpPr>
            <a:spLocks noGrp="1"/>
          </p:cNvSpPr>
          <p:nvPr>
            <p:ph type="subTitle" idx="1"/>
          </p:nvPr>
        </p:nvSpPr>
        <p:spPr/>
        <p:txBody>
          <a:bodyPr>
            <a:normAutofit/>
          </a:bodyPr>
          <a:lstStyle/>
          <a:p>
            <a:r>
              <a:rPr lang="en-US" dirty="0" smtClean="0"/>
              <a:t>Create / Increase </a:t>
            </a:r>
            <a:r>
              <a:rPr lang="en-US" dirty="0"/>
              <a:t>loyalty</a:t>
            </a:r>
          </a:p>
          <a:p>
            <a:r>
              <a:rPr lang="en-US" dirty="0"/>
              <a:t>Increase sales and </a:t>
            </a:r>
            <a:r>
              <a:rPr lang="en-US" dirty="0" smtClean="0"/>
              <a:t>growth prospect</a:t>
            </a:r>
            <a:endParaRPr lang="en-US" dirty="0"/>
          </a:p>
          <a:p>
            <a:r>
              <a:rPr lang="en-US" dirty="0"/>
              <a:t> Increase our prices</a:t>
            </a:r>
          </a:p>
        </p:txBody>
      </p:sp>
    </p:spTree>
    <p:extLst>
      <p:ext uri="{BB962C8B-B14F-4D97-AF65-F5344CB8AC3E}">
        <p14:creationId xmlns:p14="http://schemas.microsoft.com/office/powerpoint/2010/main" val="17560889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Why Do We Market/ Brand?</a:t>
            </a:r>
            <a:br>
              <a:rPr lang="en-US" dirty="0" smtClean="0"/>
            </a:br>
            <a:endParaRPr lang="en-US" dirty="0"/>
          </a:p>
        </p:txBody>
      </p:sp>
      <p:sp>
        <p:nvSpPr>
          <p:cNvPr id="3" name="Subtitle 2"/>
          <p:cNvSpPr>
            <a:spLocks noGrp="1"/>
          </p:cNvSpPr>
          <p:nvPr>
            <p:ph type="subTitle" idx="1"/>
          </p:nvPr>
        </p:nvSpPr>
        <p:spPr/>
        <p:txBody>
          <a:bodyPr>
            <a:normAutofit fontScale="77500" lnSpcReduction="20000"/>
          </a:bodyPr>
          <a:lstStyle/>
          <a:p>
            <a:r>
              <a:rPr lang="en-US" dirty="0"/>
              <a:t>Promote our products / make ourselves known</a:t>
            </a:r>
          </a:p>
          <a:p>
            <a:r>
              <a:rPr lang="en-US" dirty="0" smtClean="0"/>
              <a:t>Communicate a message/ portray an image</a:t>
            </a:r>
            <a:endParaRPr lang="en-US" dirty="0"/>
          </a:p>
          <a:p>
            <a:r>
              <a:rPr lang="en-US" dirty="0"/>
              <a:t>Connect with our market</a:t>
            </a:r>
          </a:p>
          <a:p>
            <a:r>
              <a:rPr lang="en-US" dirty="0"/>
              <a:t>Differentiate from the competitors</a:t>
            </a:r>
          </a:p>
        </p:txBody>
      </p:sp>
    </p:spTree>
    <p:extLst>
      <p:ext uri="{BB962C8B-B14F-4D97-AF65-F5344CB8AC3E}">
        <p14:creationId xmlns:p14="http://schemas.microsoft.com/office/powerpoint/2010/main" val="17409577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Understanding the Market</a:t>
            </a:r>
            <a:endParaRPr lang="en-US" dirty="0"/>
          </a:p>
        </p:txBody>
      </p:sp>
      <p:sp>
        <p:nvSpPr>
          <p:cNvPr id="3" name="Subtitle 2"/>
          <p:cNvSpPr>
            <a:spLocks noGrp="1"/>
          </p:cNvSpPr>
          <p:nvPr>
            <p:ph type="subTitle" idx="1"/>
          </p:nvPr>
        </p:nvSpPr>
        <p:spPr/>
        <p:txBody>
          <a:bodyPr/>
          <a:lstStyle/>
          <a:p>
            <a:r>
              <a:rPr lang="en-US" dirty="0" smtClean="0"/>
              <a:t>Research</a:t>
            </a:r>
          </a:p>
          <a:p>
            <a:r>
              <a:rPr lang="en-US" dirty="0" smtClean="0"/>
              <a:t>Engagement</a:t>
            </a:r>
          </a:p>
          <a:p>
            <a:r>
              <a:rPr lang="en-US" dirty="0" smtClean="0"/>
              <a:t>Feedback</a:t>
            </a:r>
            <a:endParaRPr lang="en-US" dirty="0"/>
          </a:p>
        </p:txBody>
      </p:sp>
    </p:spTree>
    <p:extLst>
      <p:ext uri="{BB962C8B-B14F-4D97-AF65-F5344CB8AC3E}">
        <p14:creationId xmlns:p14="http://schemas.microsoft.com/office/powerpoint/2010/main" val="13916730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Define the Marketing Message</a:t>
            </a:r>
            <a:br>
              <a:rPr lang="en-US" dirty="0" smtClean="0"/>
            </a:br>
            <a:endParaRPr lang="en-US" dirty="0"/>
          </a:p>
        </p:txBody>
      </p:sp>
      <p:sp>
        <p:nvSpPr>
          <p:cNvPr id="3" name="Subtitle 2"/>
          <p:cNvSpPr>
            <a:spLocks noGrp="1"/>
          </p:cNvSpPr>
          <p:nvPr>
            <p:ph type="subTitle" idx="1"/>
          </p:nvPr>
        </p:nvSpPr>
        <p:spPr>
          <a:xfrm>
            <a:off x="1371600" y="3394636"/>
            <a:ext cx="6400800" cy="1752600"/>
          </a:xfrm>
        </p:spPr>
        <p:txBody>
          <a:bodyPr>
            <a:normAutofit fontScale="47500" lnSpcReduction="20000"/>
          </a:bodyPr>
          <a:lstStyle/>
          <a:p>
            <a:r>
              <a:rPr lang="en-US" b="1" dirty="0"/>
              <a:t>Define </a:t>
            </a:r>
            <a:r>
              <a:rPr lang="en-US" b="1" u="sng" dirty="0"/>
              <a:t>an image</a:t>
            </a:r>
            <a:r>
              <a:rPr lang="en-US" b="1" dirty="0"/>
              <a:t> and </a:t>
            </a:r>
            <a:r>
              <a:rPr lang="en-US" b="1" u="sng" dirty="0"/>
              <a:t>a message</a:t>
            </a:r>
            <a:r>
              <a:rPr lang="en-US" b="1" dirty="0"/>
              <a:t> that is </a:t>
            </a:r>
            <a:r>
              <a:rPr lang="en-US" b="1" u="sng" dirty="0"/>
              <a:t>relevant</a:t>
            </a:r>
            <a:r>
              <a:rPr lang="en-US" b="1" dirty="0"/>
              <a:t> and </a:t>
            </a:r>
            <a:r>
              <a:rPr lang="en-US" b="1" u="sng" dirty="0"/>
              <a:t>appealing</a:t>
            </a:r>
            <a:r>
              <a:rPr lang="en-US" b="1" dirty="0"/>
              <a:t> to the </a:t>
            </a:r>
            <a:r>
              <a:rPr lang="en-US" b="1" u="sng" dirty="0"/>
              <a:t>audience</a:t>
            </a:r>
            <a:r>
              <a:rPr lang="en-US" b="1" dirty="0"/>
              <a:t> about the company and/or product, while </a:t>
            </a:r>
            <a:r>
              <a:rPr lang="en-US" b="1" u="sng" dirty="0"/>
              <a:t>adhering to the values of company. </a:t>
            </a:r>
            <a:endParaRPr lang="en-US" dirty="0"/>
          </a:p>
          <a:p>
            <a:r>
              <a:rPr lang="en-US" b="1" dirty="0"/>
              <a:t> </a:t>
            </a:r>
            <a:endParaRPr lang="en-US" dirty="0"/>
          </a:p>
          <a:p>
            <a:pPr lvl="0" algn="l"/>
            <a:r>
              <a:rPr lang="en-US" dirty="0" smtClean="0"/>
              <a:t>1. Define </a:t>
            </a:r>
            <a:r>
              <a:rPr lang="en-US" dirty="0"/>
              <a:t>the values of the </a:t>
            </a:r>
            <a:r>
              <a:rPr lang="en-US" dirty="0" smtClean="0"/>
              <a:t>company</a:t>
            </a:r>
          </a:p>
          <a:p>
            <a:pPr lvl="0" algn="l"/>
            <a:r>
              <a:rPr lang="en-US" dirty="0" smtClean="0"/>
              <a:t>2. Structure </a:t>
            </a:r>
            <a:r>
              <a:rPr lang="en-US" dirty="0"/>
              <a:t>a marketing message linked to </a:t>
            </a:r>
            <a:r>
              <a:rPr lang="en-US" dirty="0" smtClean="0"/>
              <a:t>audience</a:t>
            </a:r>
            <a:endParaRPr lang="en-US" dirty="0"/>
          </a:p>
          <a:p>
            <a:pPr lvl="0" algn="l"/>
            <a:r>
              <a:rPr lang="en-US" dirty="0" smtClean="0"/>
              <a:t>3. Propose </a:t>
            </a:r>
            <a:r>
              <a:rPr lang="en-US" dirty="0"/>
              <a:t>an appealing marketing </a:t>
            </a:r>
            <a:r>
              <a:rPr lang="en-US" dirty="0" smtClean="0"/>
              <a:t>image</a:t>
            </a:r>
            <a:endParaRPr lang="en-US" dirty="0"/>
          </a:p>
        </p:txBody>
      </p:sp>
    </p:spTree>
    <p:extLst>
      <p:ext uri="{BB962C8B-B14F-4D97-AF65-F5344CB8AC3E}">
        <p14:creationId xmlns:p14="http://schemas.microsoft.com/office/powerpoint/2010/main" val="82233173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Do We Market?</a:t>
            </a:r>
            <a:br>
              <a:rPr lang="en-US" dirty="0" smtClean="0"/>
            </a:br>
            <a:endParaRPr lang="en-US" dirty="0"/>
          </a:p>
        </p:txBody>
      </p:sp>
      <p:sp>
        <p:nvSpPr>
          <p:cNvPr id="3" name="Subtitle 2"/>
          <p:cNvSpPr>
            <a:spLocks noGrp="1"/>
          </p:cNvSpPr>
          <p:nvPr>
            <p:ph type="subTitle" idx="1"/>
          </p:nvPr>
        </p:nvSpPr>
        <p:spPr/>
        <p:txBody>
          <a:bodyPr/>
          <a:lstStyle/>
          <a:p>
            <a:r>
              <a:rPr lang="en-US" dirty="0" smtClean="0"/>
              <a:t>Tools</a:t>
            </a:r>
          </a:p>
          <a:p>
            <a:r>
              <a:rPr lang="en-US" dirty="0" smtClean="0"/>
              <a:t>Approaches</a:t>
            </a:r>
          </a:p>
          <a:p>
            <a:r>
              <a:rPr lang="en-US" dirty="0" smtClean="0"/>
              <a:t>Mediums</a:t>
            </a:r>
          </a:p>
          <a:p>
            <a:endParaRPr lang="en-US" dirty="0"/>
          </a:p>
        </p:txBody>
      </p:sp>
    </p:spTree>
    <p:extLst>
      <p:ext uri="{BB962C8B-B14F-4D97-AF65-F5344CB8AC3E}">
        <p14:creationId xmlns:p14="http://schemas.microsoft.com/office/powerpoint/2010/main" val="28592379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99607462"/>
              </p:ext>
            </p:extLst>
          </p:nvPr>
        </p:nvGraphicFramePr>
        <p:xfrm>
          <a:off x="2102154" y="41072"/>
          <a:ext cx="4978015" cy="6830619"/>
        </p:xfrm>
        <a:graphic>
          <a:graphicData uri="http://schemas.openxmlformats.org/presentationml/2006/ole">
            <mc:AlternateContent xmlns:mc="http://schemas.openxmlformats.org/markup-compatibility/2006">
              <mc:Choice xmlns:v="urn:schemas-microsoft-com:vml" Requires="v">
                <p:oleObj spid="_x0000_s1040" name="Document" r:id="rId5" imgW="6172200" imgH="8470900" progId="Word.Document.12">
                  <p:embed/>
                </p:oleObj>
              </mc:Choice>
              <mc:Fallback>
                <p:oleObj name="Document" r:id="rId5" imgW="6172200" imgH="8470900" progId="Word.Document.12">
                  <p:embed/>
                  <p:pic>
                    <p:nvPicPr>
                      <p:cNvPr id="0" name=""/>
                      <p:cNvPicPr/>
                      <p:nvPr/>
                    </p:nvPicPr>
                    <p:blipFill>
                      <a:blip r:embed="rId6"/>
                      <a:stretch>
                        <a:fillRect/>
                      </a:stretch>
                    </p:blipFill>
                    <p:spPr>
                      <a:xfrm>
                        <a:off x="2102154" y="41072"/>
                        <a:ext cx="4978015" cy="6830619"/>
                      </a:xfrm>
                      <a:prstGeom prst="rect">
                        <a:avLst/>
                      </a:prstGeom>
                    </p:spPr>
                  </p:pic>
                </p:oleObj>
              </mc:Fallback>
            </mc:AlternateContent>
          </a:graphicData>
        </a:graphic>
      </p:graphicFrame>
    </p:spTree>
    <p:extLst>
      <p:ext uri="{BB962C8B-B14F-4D97-AF65-F5344CB8AC3E}">
        <p14:creationId xmlns:p14="http://schemas.microsoft.com/office/powerpoint/2010/main" val="14027774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Price </a:t>
            </a:r>
            <a:r>
              <a:rPr lang="en-US" dirty="0" err="1" smtClean="0"/>
              <a:t>vs</a:t>
            </a:r>
            <a:r>
              <a:rPr lang="en-US" dirty="0" smtClean="0"/>
              <a:t> Value Marketing</a:t>
            </a:r>
            <a:endParaRPr lang="en-US" dirty="0"/>
          </a:p>
        </p:txBody>
      </p:sp>
      <p:sp>
        <p:nvSpPr>
          <p:cNvPr id="3" name="Subtitle 2"/>
          <p:cNvSpPr>
            <a:spLocks noGrp="1"/>
          </p:cNvSpPr>
          <p:nvPr>
            <p:ph type="subTitle" idx="1"/>
          </p:nvPr>
        </p:nvSpPr>
        <p:spPr/>
        <p:txBody>
          <a:bodyPr/>
          <a:lstStyle/>
          <a:p>
            <a:r>
              <a:rPr lang="en-US" dirty="0" smtClean="0"/>
              <a:t>Difference</a:t>
            </a:r>
          </a:p>
          <a:p>
            <a:r>
              <a:rPr lang="en-US" dirty="0" smtClean="0"/>
              <a:t>Solutions of Value Marketing</a:t>
            </a:r>
          </a:p>
          <a:p>
            <a:r>
              <a:rPr lang="en-US" dirty="0" smtClean="0"/>
              <a:t>Examples</a:t>
            </a:r>
          </a:p>
          <a:p>
            <a:endParaRPr lang="en-US" dirty="0"/>
          </a:p>
        </p:txBody>
      </p:sp>
    </p:spTree>
    <p:extLst>
      <p:ext uri="{BB962C8B-B14F-4D97-AF65-F5344CB8AC3E}">
        <p14:creationId xmlns:p14="http://schemas.microsoft.com/office/powerpoint/2010/main" val="103321552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994"/>
            <a:ext cx="7772400" cy="1470025"/>
          </a:xfrm>
        </p:spPr>
        <p:txBody>
          <a:bodyPr>
            <a:normAutofit/>
          </a:bodyPr>
          <a:lstStyle/>
          <a:p>
            <a:r>
              <a:rPr lang="en-US" sz="3000" dirty="0" smtClean="0"/>
              <a:t>Price Marketing Limitations</a:t>
            </a:r>
            <a:endParaRPr lang="en-US" sz="3000" dirty="0"/>
          </a:p>
        </p:txBody>
      </p:sp>
      <p:sp>
        <p:nvSpPr>
          <p:cNvPr id="3" name="Subtitle 2"/>
          <p:cNvSpPr>
            <a:spLocks noGrp="1"/>
          </p:cNvSpPr>
          <p:nvPr>
            <p:ph type="subTitle" idx="1"/>
          </p:nvPr>
        </p:nvSpPr>
        <p:spPr>
          <a:xfrm>
            <a:off x="477939" y="1798618"/>
            <a:ext cx="8282984" cy="4481972"/>
          </a:xfrm>
        </p:spPr>
        <p:txBody>
          <a:bodyPr>
            <a:normAutofit fontScale="62500" lnSpcReduction="20000"/>
          </a:bodyPr>
          <a:lstStyle/>
          <a:p>
            <a:pPr algn="l" fontAlgn="base"/>
            <a:r>
              <a:rPr lang="en-US" dirty="0" smtClean="0"/>
              <a:t>(</a:t>
            </a:r>
            <a:r>
              <a:rPr lang="en-US" dirty="0"/>
              <a:t>Business Side</a:t>
            </a:r>
            <a:r>
              <a:rPr lang="en-US" dirty="0" smtClean="0"/>
              <a:t>)</a:t>
            </a:r>
          </a:p>
          <a:p>
            <a:pPr algn="l" fontAlgn="base"/>
            <a:endParaRPr lang="en-US" dirty="0"/>
          </a:p>
          <a:p>
            <a:pPr marL="457200" lvl="0" indent="-457200" algn="l" fontAlgn="base">
              <a:buFont typeface="Arial"/>
              <a:buChar char="•"/>
            </a:pPr>
            <a:r>
              <a:rPr lang="en-US" dirty="0"/>
              <a:t>Reduction in product value (through repeated reduction of costs),</a:t>
            </a:r>
          </a:p>
          <a:p>
            <a:pPr marL="457200" lvl="0" indent="-457200" algn="l" fontAlgn="base">
              <a:buFont typeface="Arial"/>
              <a:buChar char="•"/>
            </a:pPr>
            <a:r>
              <a:rPr lang="en-US" dirty="0"/>
              <a:t>Damage to the product/business/industry/economy image (seen by customers as cheap, and expected to remain cheap),</a:t>
            </a:r>
          </a:p>
          <a:p>
            <a:pPr marL="457200" lvl="0" indent="-457200" algn="l" fontAlgn="base">
              <a:buFont typeface="Arial"/>
              <a:buChar char="•"/>
            </a:pPr>
            <a:r>
              <a:rPr lang="en-US" dirty="0"/>
              <a:t>Restricts business appetite and risk-taking (exploration of new approaches),</a:t>
            </a:r>
          </a:p>
          <a:p>
            <a:pPr marL="457200" lvl="0" indent="-457200" algn="l" fontAlgn="base">
              <a:buFont typeface="Arial"/>
              <a:buChar char="•"/>
            </a:pPr>
            <a:r>
              <a:rPr lang="en-US" dirty="0"/>
              <a:t>Discouragement of new entrants or smaller players,</a:t>
            </a:r>
          </a:p>
          <a:p>
            <a:pPr marL="457200" lvl="0" indent="-457200" algn="l" fontAlgn="base">
              <a:buFont typeface="Arial"/>
              <a:buChar char="•"/>
            </a:pPr>
            <a:r>
              <a:rPr lang="en-US" dirty="0"/>
              <a:t>Forcing of monopolization, business cannibalism, and unhealthy competition,</a:t>
            </a:r>
          </a:p>
          <a:p>
            <a:pPr marL="457200" lvl="0" indent="-457200" algn="l" fontAlgn="base">
              <a:buFont typeface="Arial"/>
              <a:buChar char="•"/>
            </a:pPr>
            <a:r>
              <a:rPr lang="en-US" dirty="0"/>
              <a:t>Forcing of all market players to engage in hopes of survival (epidemical),</a:t>
            </a:r>
          </a:p>
          <a:p>
            <a:pPr marL="457200" lvl="0" indent="-457200" algn="l" fontAlgn="base">
              <a:buFont typeface="Arial"/>
              <a:buChar char="•"/>
            </a:pPr>
            <a:r>
              <a:rPr lang="en-US" dirty="0"/>
              <a:t>Propagates an unhealthy culture of neglect to customer-needs,</a:t>
            </a:r>
          </a:p>
          <a:p>
            <a:pPr marL="457200" lvl="0" indent="-457200" algn="l" fontAlgn="base">
              <a:buFont typeface="Arial"/>
              <a:buChar char="•"/>
            </a:pPr>
            <a:r>
              <a:rPr lang="en-US" dirty="0"/>
              <a:t>Destroys any positive spillover effect (business restricts payments to suppliers, stops corporate social responsibility initiatives, and pay their employees and stakeholders ungenerously)</a:t>
            </a:r>
            <a:r>
              <a:rPr lang="en-US" dirty="0" smtClean="0"/>
              <a:t>.</a:t>
            </a:r>
            <a:endParaRPr lang="en-US" dirty="0"/>
          </a:p>
        </p:txBody>
      </p:sp>
    </p:spTree>
    <p:extLst>
      <p:ext uri="{BB962C8B-B14F-4D97-AF65-F5344CB8AC3E}">
        <p14:creationId xmlns:p14="http://schemas.microsoft.com/office/powerpoint/2010/main" val="116970258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TotalTime>
  <Words>774</Words>
  <Application>Microsoft Macintosh PowerPoint</Application>
  <PresentationFormat>On-screen Show (4:3)</PresentationFormat>
  <Paragraphs>82</Paragraphs>
  <Slides>17</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Document</vt:lpstr>
      <vt:lpstr>What is Marketing?</vt:lpstr>
      <vt:lpstr>Results from Marketing</vt:lpstr>
      <vt:lpstr>Why Do We Market/ Brand? </vt:lpstr>
      <vt:lpstr>Understanding the Market</vt:lpstr>
      <vt:lpstr>Define the Marketing Message </vt:lpstr>
      <vt:lpstr>How Do We Market? </vt:lpstr>
      <vt:lpstr>PowerPoint Presentation</vt:lpstr>
      <vt:lpstr>Price vs Value Marketing</vt:lpstr>
      <vt:lpstr>Price Marketing Limitations</vt:lpstr>
      <vt:lpstr>Price Marketing Limitations</vt:lpstr>
      <vt:lpstr>Value Marketing  </vt:lpstr>
      <vt:lpstr>Value Marketing  </vt:lpstr>
      <vt:lpstr>Value Marketing  </vt:lpstr>
      <vt:lpstr>Value Marketing Solutions</vt:lpstr>
      <vt:lpstr>Successful Examples: Bateel</vt:lpstr>
      <vt:lpstr>Successful Examples: AlGhalia Farms</vt:lpstr>
      <vt:lpstr>Successful Examples: Value-Add Products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Essentials</dc:title>
  <dc:creator>AbdulRahman</dc:creator>
  <cp:lastModifiedBy>AbdulRahman</cp:lastModifiedBy>
  <cp:revision>18</cp:revision>
  <cp:lastPrinted>2017-01-03T12:13:29Z</cp:lastPrinted>
  <dcterms:created xsi:type="dcterms:W3CDTF">2016-06-28T05:37:42Z</dcterms:created>
  <dcterms:modified xsi:type="dcterms:W3CDTF">2017-01-05T09:16:49Z</dcterms:modified>
</cp:coreProperties>
</file>