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ar-BH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34CC1-A057-42B5-8E68-FD4FB87C536F}" type="doc">
      <dgm:prSet loTypeId="urn:microsoft.com/office/officeart/2005/8/layout/vList2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55BB3B65-390F-4241-8F8E-980ECE19DAB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u="sng" dirty="0" smtClean="0"/>
            <a:t>Incubator space: </a:t>
          </a:r>
          <a:r>
            <a:rPr lang="en-US" dirty="0" smtClean="0"/>
            <a:t>offices or workshops, sometimes labs, temporary basis (easy-in + easy-out)</a:t>
          </a:r>
          <a:endParaRPr lang="en-US" dirty="0"/>
        </a:p>
      </dgm:t>
    </dgm:pt>
    <dgm:pt modelId="{59ABC248-2D52-4C3E-B829-4FA8A9DAECF7}" type="parTrans" cxnId="{87C3EF94-D525-4F4E-9FA2-F4F7894A4FB3}">
      <dgm:prSet/>
      <dgm:spPr/>
      <dgm:t>
        <a:bodyPr/>
        <a:lstStyle/>
        <a:p>
          <a:endParaRPr lang="en-US"/>
        </a:p>
      </dgm:t>
    </dgm:pt>
    <dgm:pt modelId="{0B7C51F0-9ADF-49EA-8B80-C87D66EB7AFF}" type="sibTrans" cxnId="{87C3EF94-D525-4F4E-9FA2-F4F7894A4FB3}">
      <dgm:prSet/>
      <dgm:spPr/>
      <dgm:t>
        <a:bodyPr/>
        <a:lstStyle/>
        <a:p>
          <a:endParaRPr lang="en-US"/>
        </a:p>
      </dgm:t>
    </dgm:pt>
    <dgm:pt modelId="{1C0D4FF4-FA63-4511-9581-0CA931F6C163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u="sng" dirty="0" smtClean="0"/>
            <a:t>Common services:</a:t>
          </a:r>
          <a:r>
            <a:rPr lang="en-US" dirty="0" smtClean="0"/>
            <a:t> including secretarial support, telephone answering, common reception, mailing facilities, access to computers (LAN) and other office equipment, meeting rooms and (in some cases) cafeteria/canteen facilities</a:t>
          </a:r>
          <a:endParaRPr lang="en-US" dirty="0"/>
        </a:p>
      </dgm:t>
    </dgm:pt>
    <dgm:pt modelId="{6605CEDC-B0BE-4937-B69C-60A39060D543}" type="parTrans" cxnId="{AB83B1D6-1F82-46DF-9408-4C2D3B233B9A}">
      <dgm:prSet/>
      <dgm:spPr/>
      <dgm:t>
        <a:bodyPr/>
        <a:lstStyle/>
        <a:p>
          <a:endParaRPr lang="en-US"/>
        </a:p>
      </dgm:t>
    </dgm:pt>
    <dgm:pt modelId="{ADFBE2C3-8802-4A9B-8091-5E6FE00BE8C9}" type="sibTrans" cxnId="{AB83B1D6-1F82-46DF-9408-4C2D3B233B9A}">
      <dgm:prSet/>
      <dgm:spPr/>
      <dgm:t>
        <a:bodyPr/>
        <a:lstStyle/>
        <a:p>
          <a:endParaRPr lang="en-US"/>
        </a:p>
      </dgm:t>
    </dgm:pt>
    <dgm:pt modelId="{6CF514E7-53D1-40F7-9315-2DC1BC4E26E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u="sng" dirty="0" smtClean="0"/>
            <a:t>Business counselling:</a:t>
          </a:r>
          <a:r>
            <a:rPr lang="en-US" dirty="0" smtClean="0"/>
            <a:t> business planning, training in management skills, access to accounting, legal-, marketing- + financial expertise.</a:t>
          </a:r>
          <a:endParaRPr lang="en-US" dirty="0"/>
        </a:p>
      </dgm:t>
    </dgm:pt>
    <dgm:pt modelId="{FF9B8336-9C95-4ED4-A013-C266C827B175}" type="parTrans" cxnId="{2384F3A3-4D48-4E56-A7F5-4F7FCEDF8785}">
      <dgm:prSet/>
      <dgm:spPr/>
      <dgm:t>
        <a:bodyPr/>
        <a:lstStyle/>
        <a:p>
          <a:endParaRPr lang="en-US"/>
        </a:p>
      </dgm:t>
    </dgm:pt>
    <dgm:pt modelId="{D0FD5905-E151-4E50-97B1-B6889C95898E}" type="sibTrans" cxnId="{2384F3A3-4D48-4E56-A7F5-4F7FCEDF8785}">
      <dgm:prSet/>
      <dgm:spPr/>
      <dgm:t>
        <a:bodyPr/>
        <a:lstStyle/>
        <a:p>
          <a:endParaRPr lang="en-US"/>
        </a:p>
      </dgm:t>
    </dgm:pt>
    <dgm:pt modelId="{5E5103D7-1E1F-4C87-BE60-4B493E2D12D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u="sng" dirty="0" smtClean="0"/>
            <a:t>Access to finance + specialist advice:</a:t>
          </a:r>
          <a:r>
            <a:rPr lang="en-US" dirty="0" smtClean="0"/>
            <a:t> some operate own seed + venture capital funds; access to specialist advice will be provided if an incubator does not have the skills .</a:t>
          </a:r>
          <a:endParaRPr lang="en-US" dirty="0"/>
        </a:p>
      </dgm:t>
    </dgm:pt>
    <dgm:pt modelId="{800714F4-DD87-4860-AE2A-8E05280C6C17}" type="parTrans" cxnId="{289AF069-C5A1-4B88-9902-0F8B85D7A11A}">
      <dgm:prSet/>
      <dgm:spPr/>
      <dgm:t>
        <a:bodyPr/>
        <a:lstStyle/>
        <a:p>
          <a:endParaRPr lang="en-US"/>
        </a:p>
      </dgm:t>
    </dgm:pt>
    <dgm:pt modelId="{7DD6D7BA-AF57-4AEC-A875-4DEE8F8465CC}" type="sibTrans" cxnId="{289AF069-C5A1-4B88-9902-0F8B85D7A11A}">
      <dgm:prSet/>
      <dgm:spPr/>
      <dgm:t>
        <a:bodyPr/>
        <a:lstStyle/>
        <a:p>
          <a:endParaRPr lang="en-US"/>
        </a:p>
      </dgm:t>
    </dgm:pt>
    <dgm:pt modelId="{61305387-A9EA-4A5B-9AEC-75F071DEC1FB}" type="pres">
      <dgm:prSet presAssocID="{5D434CC1-A057-42B5-8E68-FD4FB87C53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D28AB6-FCD0-45D7-A63B-2B45C5E474DB}" type="pres">
      <dgm:prSet presAssocID="{55BB3B65-390F-4241-8F8E-980ECE19DAB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C5BAE-144D-4C92-B1AD-2CAA7D3F2821}" type="pres">
      <dgm:prSet presAssocID="{0B7C51F0-9ADF-49EA-8B80-C87D66EB7AFF}" presName="spacer" presStyleCnt="0"/>
      <dgm:spPr/>
    </dgm:pt>
    <dgm:pt modelId="{1FB8F185-3D48-4579-9490-A198F3A99A4D}" type="pres">
      <dgm:prSet presAssocID="{1C0D4FF4-FA63-4511-9581-0CA931F6C16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20564-4272-4EDC-979F-5A6CF093E617}" type="pres">
      <dgm:prSet presAssocID="{ADFBE2C3-8802-4A9B-8091-5E6FE00BE8C9}" presName="spacer" presStyleCnt="0"/>
      <dgm:spPr/>
    </dgm:pt>
    <dgm:pt modelId="{83816BC2-9317-4E8B-A956-45165B63D83A}" type="pres">
      <dgm:prSet presAssocID="{6CF514E7-53D1-40F7-9315-2DC1BC4E26E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D2C1C-CEDA-4029-86C5-FC38A14E0771}" type="pres">
      <dgm:prSet presAssocID="{D0FD5905-E151-4E50-97B1-B6889C95898E}" presName="spacer" presStyleCnt="0"/>
      <dgm:spPr/>
    </dgm:pt>
    <dgm:pt modelId="{9224283A-FF35-4435-BDEE-F535A181A013}" type="pres">
      <dgm:prSet presAssocID="{5E5103D7-1E1F-4C87-BE60-4B493E2D12D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B3E772-731E-4268-9F20-7B27EFEAC875}" type="presOf" srcId="{6CF514E7-53D1-40F7-9315-2DC1BC4E26E5}" destId="{83816BC2-9317-4E8B-A956-45165B63D83A}" srcOrd="0" destOrd="0" presId="urn:microsoft.com/office/officeart/2005/8/layout/vList2"/>
    <dgm:cxn modelId="{63CD2C87-28A9-41CB-AD68-30CD59CFF56D}" type="presOf" srcId="{5E5103D7-1E1F-4C87-BE60-4B493E2D12D8}" destId="{9224283A-FF35-4435-BDEE-F535A181A013}" srcOrd="0" destOrd="0" presId="urn:microsoft.com/office/officeart/2005/8/layout/vList2"/>
    <dgm:cxn modelId="{87C3EF94-D525-4F4E-9FA2-F4F7894A4FB3}" srcId="{5D434CC1-A057-42B5-8E68-FD4FB87C536F}" destId="{55BB3B65-390F-4241-8F8E-980ECE19DAB1}" srcOrd="0" destOrd="0" parTransId="{59ABC248-2D52-4C3E-B829-4FA8A9DAECF7}" sibTransId="{0B7C51F0-9ADF-49EA-8B80-C87D66EB7AFF}"/>
    <dgm:cxn modelId="{CCC7886D-2633-4DF6-A189-9376C6B28123}" type="presOf" srcId="{5D434CC1-A057-42B5-8E68-FD4FB87C536F}" destId="{61305387-A9EA-4A5B-9AEC-75F071DEC1FB}" srcOrd="0" destOrd="0" presId="urn:microsoft.com/office/officeart/2005/8/layout/vList2"/>
    <dgm:cxn modelId="{289AF069-C5A1-4B88-9902-0F8B85D7A11A}" srcId="{5D434CC1-A057-42B5-8E68-FD4FB87C536F}" destId="{5E5103D7-1E1F-4C87-BE60-4B493E2D12D8}" srcOrd="3" destOrd="0" parTransId="{800714F4-DD87-4860-AE2A-8E05280C6C17}" sibTransId="{7DD6D7BA-AF57-4AEC-A875-4DEE8F8465CC}"/>
    <dgm:cxn modelId="{EBEAA785-FC1F-454B-AE85-449B2F0FE54C}" type="presOf" srcId="{1C0D4FF4-FA63-4511-9581-0CA931F6C163}" destId="{1FB8F185-3D48-4579-9490-A198F3A99A4D}" srcOrd="0" destOrd="0" presId="urn:microsoft.com/office/officeart/2005/8/layout/vList2"/>
    <dgm:cxn modelId="{A970A20E-A5C5-4763-93F7-3A7278944320}" type="presOf" srcId="{55BB3B65-390F-4241-8F8E-980ECE19DAB1}" destId="{80D28AB6-FCD0-45D7-A63B-2B45C5E474DB}" srcOrd="0" destOrd="0" presId="urn:microsoft.com/office/officeart/2005/8/layout/vList2"/>
    <dgm:cxn modelId="{2384F3A3-4D48-4E56-A7F5-4F7FCEDF8785}" srcId="{5D434CC1-A057-42B5-8E68-FD4FB87C536F}" destId="{6CF514E7-53D1-40F7-9315-2DC1BC4E26E5}" srcOrd="2" destOrd="0" parTransId="{FF9B8336-9C95-4ED4-A013-C266C827B175}" sibTransId="{D0FD5905-E151-4E50-97B1-B6889C95898E}"/>
    <dgm:cxn modelId="{AB83B1D6-1F82-46DF-9408-4C2D3B233B9A}" srcId="{5D434CC1-A057-42B5-8E68-FD4FB87C536F}" destId="{1C0D4FF4-FA63-4511-9581-0CA931F6C163}" srcOrd="1" destOrd="0" parTransId="{6605CEDC-B0BE-4937-B69C-60A39060D543}" sibTransId="{ADFBE2C3-8802-4A9B-8091-5E6FE00BE8C9}"/>
    <dgm:cxn modelId="{C36D9E08-20C9-46BC-A14C-239F23625909}" type="presParOf" srcId="{61305387-A9EA-4A5B-9AEC-75F071DEC1FB}" destId="{80D28AB6-FCD0-45D7-A63B-2B45C5E474DB}" srcOrd="0" destOrd="0" presId="urn:microsoft.com/office/officeart/2005/8/layout/vList2"/>
    <dgm:cxn modelId="{B3DDC718-690D-451B-9A2A-E207DA421908}" type="presParOf" srcId="{61305387-A9EA-4A5B-9AEC-75F071DEC1FB}" destId="{06EC5BAE-144D-4C92-B1AD-2CAA7D3F2821}" srcOrd="1" destOrd="0" presId="urn:microsoft.com/office/officeart/2005/8/layout/vList2"/>
    <dgm:cxn modelId="{47EBDBBB-973A-4EEF-9E87-733E3C55FEFD}" type="presParOf" srcId="{61305387-A9EA-4A5B-9AEC-75F071DEC1FB}" destId="{1FB8F185-3D48-4579-9490-A198F3A99A4D}" srcOrd="2" destOrd="0" presId="urn:microsoft.com/office/officeart/2005/8/layout/vList2"/>
    <dgm:cxn modelId="{CC6974FF-524C-491B-BBC0-935CC1B3C938}" type="presParOf" srcId="{61305387-A9EA-4A5B-9AEC-75F071DEC1FB}" destId="{EF220564-4272-4EDC-979F-5A6CF093E617}" srcOrd="3" destOrd="0" presId="urn:microsoft.com/office/officeart/2005/8/layout/vList2"/>
    <dgm:cxn modelId="{A3D7D4B8-EF4A-4B4A-861A-5D1F46975604}" type="presParOf" srcId="{61305387-A9EA-4A5B-9AEC-75F071DEC1FB}" destId="{83816BC2-9317-4E8B-A956-45165B63D83A}" srcOrd="4" destOrd="0" presId="urn:microsoft.com/office/officeart/2005/8/layout/vList2"/>
    <dgm:cxn modelId="{9242BEBE-33E3-4497-887D-6F0B8376F38B}" type="presParOf" srcId="{61305387-A9EA-4A5B-9AEC-75F071DEC1FB}" destId="{8EFD2C1C-CEDA-4029-86C5-FC38A14E0771}" srcOrd="5" destOrd="0" presId="urn:microsoft.com/office/officeart/2005/8/layout/vList2"/>
    <dgm:cxn modelId="{F903FBF9-0ABB-4090-9ED3-E27904826B70}" type="presParOf" srcId="{61305387-A9EA-4A5B-9AEC-75F071DEC1FB}" destId="{9224283A-FF35-4435-BDEE-F535A181A01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D28AB6-FCD0-45D7-A63B-2B45C5E474DB}">
      <dsp:nvSpPr>
        <dsp:cNvPr id="0" name=""/>
        <dsp:cNvSpPr/>
      </dsp:nvSpPr>
      <dsp:spPr>
        <a:xfrm>
          <a:off x="0" y="614851"/>
          <a:ext cx="7407919" cy="902508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u="sng" kern="1200" dirty="0" smtClean="0"/>
            <a:t>Incubator space: </a:t>
          </a:r>
          <a:r>
            <a:rPr lang="en-US" sz="1700" kern="1200" dirty="0" smtClean="0"/>
            <a:t>offices or workshops, sometimes labs, temporary basis (easy-in + easy-out)</a:t>
          </a:r>
          <a:endParaRPr lang="en-US" sz="1700" kern="1200" dirty="0"/>
        </a:p>
      </dsp:txBody>
      <dsp:txXfrm>
        <a:off x="44057" y="658908"/>
        <a:ext cx="7319805" cy="814394"/>
      </dsp:txXfrm>
    </dsp:sp>
    <dsp:sp modelId="{1FB8F185-3D48-4579-9490-A198F3A99A4D}">
      <dsp:nvSpPr>
        <dsp:cNvPr id="0" name=""/>
        <dsp:cNvSpPr/>
      </dsp:nvSpPr>
      <dsp:spPr>
        <a:xfrm>
          <a:off x="0" y="1566320"/>
          <a:ext cx="7407919" cy="902508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u="sng" kern="1200" dirty="0" smtClean="0"/>
            <a:t>Common services:</a:t>
          </a:r>
          <a:r>
            <a:rPr lang="en-US" sz="1700" kern="1200" dirty="0" smtClean="0"/>
            <a:t> including secretarial support, telephone answering, common reception, mailing facilities, access to computers (LAN) and other office equipment, meeting rooms and (in some cases) cafeteria/canteen facilities</a:t>
          </a:r>
          <a:endParaRPr lang="en-US" sz="1700" kern="1200" dirty="0"/>
        </a:p>
      </dsp:txBody>
      <dsp:txXfrm>
        <a:off x="44057" y="1610377"/>
        <a:ext cx="7319805" cy="814394"/>
      </dsp:txXfrm>
    </dsp:sp>
    <dsp:sp modelId="{83816BC2-9317-4E8B-A956-45165B63D83A}">
      <dsp:nvSpPr>
        <dsp:cNvPr id="0" name=""/>
        <dsp:cNvSpPr/>
      </dsp:nvSpPr>
      <dsp:spPr>
        <a:xfrm>
          <a:off x="0" y="2517789"/>
          <a:ext cx="7407919" cy="902508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u="sng" kern="1200" dirty="0" smtClean="0"/>
            <a:t>Business counselling:</a:t>
          </a:r>
          <a:r>
            <a:rPr lang="en-US" sz="1700" kern="1200" dirty="0" smtClean="0"/>
            <a:t> business planning, training in management skills, access to accounting, legal-, marketing- + financial expertise.</a:t>
          </a:r>
          <a:endParaRPr lang="en-US" sz="1700" kern="1200" dirty="0"/>
        </a:p>
      </dsp:txBody>
      <dsp:txXfrm>
        <a:off x="44057" y="2561846"/>
        <a:ext cx="7319805" cy="814394"/>
      </dsp:txXfrm>
    </dsp:sp>
    <dsp:sp modelId="{9224283A-FF35-4435-BDEE-F535A181A013}">
      <dsp:nvSpPr>
        <dsp:cNvPr id="0" name=""/>
        <dsp:cNvSpPr/>
      </dsp:nvSpPr>
      <dsp:spPr>
        <a:xfrm>
          <a:off x="0" y="3469258"/>
          <a:ext cx="7407919" cy="902508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u="sng" kern="1200" dirty="0" smtClean="0"/>
            <a:t>Access to finance + specialist advice:</a:t>
          </a:r>
          <a:r>
            <a:rPr lang="en-US" sz="1700" kern="1200" dirty="0" smtClean="0"/>
            <a:t> some operate own seed + venture capital funds; access to specialist advice will be provided if an incubator does not have the skills .</a:t>
          </a:r>
          <a:endParaRPr lang="en-US" sz="1700" kern="1200" dirty="0"/>
        </a:p>
      </dsp:txBody>
      <dsp:txXfrm>
        <a:off x="44057" y="3513315"/>
        <a:ext cx="7319805" cy="814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B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263AC7-C67B-4314-B7D5-C9B6427AB22A}" type="datetimeFigureOut">
              <a:rPr lang="ar-BH" smtClean="0"/>
              <a:t>5/5/1439</a:t>
            </a:fld>
            <a:endParaRPr lang="ar-B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B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3AFABE-53BC-42D0-9462-30BC3C8F6AA6}" type="slidenum">
              <a:rPr lang="ar-BH" smtClean="0"/>
              <a:t>‹#›</a:t>
            </a:fld>
            <a:endParaRPr lang="ar-BH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4653136"/>
            <a:ext cx="7340352" cy="1512168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&amp; medium Enterprise Development directorate </a:t>
            </a:r>
            <a:endParaRPr lang="ar-BH" sz="5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45408"/>
            <a:ext cx="7493533" cy="89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6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 &amp; </a:t>
            </a:r>
            <a:r>
              <a:rPr lang="en-US" dirty="0" err="1" smtClean="0"/>
              <a:t>vesion</a:t>
            </a:r>
            <a:r>
              <a:rPr lang="en-US" dirty="0" smtClean="0"/>
              <a:t> 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latin typeface="Calibri" pitchFamily="34" charset="0"/>
                <a:cs typeface="Calibri" pitchFamily="34" charset="0"/>
              </a:rPr>
              <a:t>Mission: High growth of SME sector in Bahrain that competes globally and contributes to vibrant economic indicators domestically.</a:t>
            </a:r>
          </a:p>
          <a:p>
            <a:pPr algn="l" rtl="0"/>
            <a:r>
              <a:rPr lang="en-US" dirty="0">
                <a:latin typeface="Calibri" pitchFamily="34" charset="0"/>
                <a:cs typeface="Calibri" pitchFamily="34" charset="0"/>
              </a:rPr>
              <a:t> vision: 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>To be an enabler &amp; integrator of SME development initiatives.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6480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96752"/>
            <a:ext cx="7783840" cy="5472608"/>
          </a:xfrm>
        </p:spPr>
        <p:txBody>
          <a:bodyPr>
            <a:normAutofit/>
          </a:bodyPr>
          <a:lstStyle/>
          <a:p>
            <a:pPr marL="82296" indent="0" algn="l" rtl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82296" indent="0" algn="ctr" rtl="0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SME definition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1923" y="243558"/>
            <a:ext cx="4365448" cy="521146"/>
          </a:xfrm>
          <a:prstGeom prst="rect">
            <a:avLst/>
          </a:prstGeom>
        </p:spPr>
      </p:pic>
      <p:graphicFrame>
        <p:nvGraphicFramePr>
          <p:cNvPr id="6" name="Group 9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700760"/>
              </p:ext>
            </p:extLst>
          </p:nvPr>
        </p:nvGraphicFramePr>
        <p:xfrm>
          <a:off x="1197825" y="2852936"/>
          <a:ext cx="7719747" cy="302433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40432"/>
                <a:gridCol w="2050539"/>
                <a:gridCol w="1982188"/>
                <a:gridCol w="2046588"/>
              </a:tblGrid>
              <a:tr h="76432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Indicator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296" marR="93296" marT="46649" marB="4664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Micro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Small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Medium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968578"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Number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of Employees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1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to 5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6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to 50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51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to 100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1291438"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Annual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Turnover (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Bahraini Dinar)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1-50,000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Bahraini Dinar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50,001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- 1 Million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76835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1,000,001 </a:t>
                      </a: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alibri" pitchFamily="34" charset="0"/>
                          <a:cs typeface="Calibri" pitchFamily="34" charset="0"/>
                        </a:rPr>
                        <a:t>- 3 Million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268760"/>
            <a:ext cx="6552728" cy="7249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Directorate’s current projects   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700808"/>
            <a:ext cx="7498080" cy="4800600"/>
          </a:xfrm>
        </p:spPr>
        <p:txBody>
          <a:bodyPr/>
          <a:lstStyle/>
          <a:p>
            <a:pPr algn="l" rtl="0"/>
            <a:r>
              <a:rPr lang="en-US" dirty="0" smtClean="0"/>
              <a:t>Government procurement</a:t>
            </a:r>
          </a:p>
          <a:p>
            <a:pPr algn="l" rtl="0"/>
            <a:r>
              <a:rPr lang="en-US" dirty="0" smtClean="0"/>
              <a:t>Exporting program </a:t>
            </a:r>
          </a:p>
          <a:p>
            <a:pPr algn="l" rtl="0"/>
            <a:r>
              <a:rPr lang="en-US" dirty="0" smtClean="0"/>
              <a:t>Subcontracting</a:t>
            </a:r>
          </a:p>
          <a:p>
            <a:pPr algn="l" rtl="0"/>
            <a:r>
              <a:rPr lang="en-US" dirty="0" smtClean="0"/>
              <a:t>Incubator / Accelerator 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3392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Incubator / accelerator 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000" dirty="0" smtClean="0"/>
              <a:t>Incubator / </a:t>
            </a:r>
            <a:r>
              <a:rPr lang="en-US" sz="2000" dirty="0" smtClean="0"/>
              <a:t>Accelerator:  </a:t>
            </a:r>
            <a:r>
              <a:rPr lang="en-US" sz="2000" dirty="0" smtClean="0"/>
              <a:t>is </a:t>
            </a:r>
            <a:r>
              <a:rPr lang="en-US" sz="2000" dirty="0"/>
              <a:t>a company that helps new and startup companies to develop by providing services such as management training </a:t>
            </a:r>
            <a:r>
              <a:rPr lang="en-US" sz="2000" dirty="0" smtClean="0"/>
              <a:t>and office space.</a:t>
            </a:r>
          </a:p>
          <a:p>
            <a:pPr marL="82296" indent="0" algn="l" rtl="0">
              <a:buNone/>
            </a:pPr>
            <a:endParaRPr lang="en-US" sz="2000" dirty="0"/>
          </a:p>
          <a:p>
            <a:pPr marL="82296" indent="0" algn="l" rtl="0">
              <a:buNone/>
            </a:pPr>
            <a:r>
              <a:rPr lang="en-US" sz="2000" dirty="0" smtClean="0"/>
              <a:t>Incubator accelerator services</a:t>
            </a:r>
            <a:r>
              <a:rPr lang="en-US" sz="2000" dirty="0"/>
              <a:t>:  include mentorship and educational components and culminate in a public pitch event or demo day.   </a:t>
            </a:r>
            <a:endParaRPr lang="en-US" sz="2000" dirty="0" smtClean="0"/>
          </a:p>
          <a:p>
            <a:pPr marL="82296" indent="0" algn="l" rtl="0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41224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Incubator / accelerator services </a:t>
            </a:r>
            <a:endParaRPr lang="ar-BH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43438709"/>
              </p:ext>
            </p:extLst>
          </p:nvPr>
        </p:nvGraphicFramePr>
        <p:xfrm>
          <a:off x="1403648" y="1412776"/>
          <a:ext cx="7407920" cy="4986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23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3284984"/>
            <a:ext cx="7498080" cy="1143000"/>
          </a:xfrm>
        </p:spPr>
        <p:txBody>
          <a:bodyPr/>
          <a:lstStyle/>
          <a:p>
            <a:r>
              <a:rPr lang="en-US" dirty="0" smtClean="0"/>
              <a:t>Thank you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836950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iJNJPYPpEGhXKeAM4B5j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4441</TotalTime>
  <Words>252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Small &amp; medium Enterprise Development directorate </vt:lpstr>
      <vt:lpstr>Mission  &amp; vesion </vt:lpstr>
      <vt:lpstr>PowerPoint Presentation</vt:lpstr>
      <vt:lpstr>Directorate’s current projects   </vt:lpstr>
      <vt:lpstr>Incubator / accelerator </vt:lpstr>
      <vt:lpstr>Incubator / accelerator services </vt:lpstr>
      <vt:lpstr>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 Tariq Aljalahma</dc:creator>
  <cp:lastModifiedBy>Sabah Tariq Aljalahma</cp:lastModifiedBy>
  <cp:revision>14</cp:revision>
  <dcterms:created xsi:type="dcterms:W3CDTF">2018-01-18T06:48:45Z</dcterms:created>
  <dcterms:modified xsi:type="dcterms:W3CDTF">2018-01-21T08:51:05Z</dcterms:modified>
</cp:coreProperties>
</file>