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5" r:id="rId3"/>
    <p:sldId id="276" r:id="rId4"/>
    <p:sldId id="281" r:id="rId5"/>
    <p:sldId id="277" r:id="rId6"/>
    <p:sldId id="306" r:id="rId7"/>
    <p:sldId id="279" r:id="rId8"/>
    <p:sldId id="280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2" r:id="rId20"/>
    <p:sldId id="283" r:id="rId21"/>
    <p:sldId id="284" r:id="rId22"/>
    <p:sldId id="290" r:id="rId23"/>
    <p:sldId id="291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9FF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4CC1-A057-42B5-8E68-FD4FB87C536F}" type="doc">
      <dgm:prSet loTypeId="urn:microsoft.com/office/officeart/2005/8/layout/vList2" loCatId="list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5BB3B65-390F-4241-8F8E-980ECE19DAB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r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مساحة الحاضنة</a:t>
          </a:r>
          <a:r>
            <a:rPr lang="ar-BH" sz="18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مكاتب أو ورش عمل، أحياناً مختبرات، مساحات مؤقته (سهلة الدخول + سهلة الخروج).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9ABC248-2D52-4C3E-B829-4FA8A9DAECF7}" type="parTrans" cxnId="{87C3EF94-D525-4F4E-9FA2-F4F7894A4FB3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7C51F0-9ADF-49EA-8B80-C87D66EB7AFF}" type="sibTrans" cxnId="{87C3EF94-D525-4F4E-9FA2-F4F7894A4FB3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0D4FF4-FA63-4511-9581-0CA931F6C16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الخدمات المشتركة</a:t>
          </a:r>
          <a:r>
            <a:rPr lang="ar-BH" sz="18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منها خدمات السكرتارية، خدمات الاتصال، الإستقبال المشترك، خدمات البريد، صلاحية الدخول على الحاسوب وغيرها من المعدات المكتبية، قاعة اجتماعات، وكافتيريا و غيرها.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05CEDC-B0BE-4937-B69C-60A39060D543}" type="parTrans" cxnId="{AB83B1D6-1F82-46DF-9408-4C2D3B233B9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FBE2C3-8802-4A9B-8091-5E6FE00BE8C9}" type="sibTrans" cxnId="{AB83B1D6-1F82-46DF-9408-4C2D3B233B9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F514E7-53D1-40F7-9315-2DC1BC4E26E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just" rtl="1">
            <a:lnSpc>
              <a:spcPct val="150000"/>
            </a:lnSpc>
          </a:pPr>
          <a:r>
            <a:rPr lang="ar-BH" sz="1800" b="1" i="0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استشارات الأعمال </a:t>
          </a:r>
          <a:r>
            <a:rPr lang="ar-BH" sz="18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: التخطيط للعمل، التدريب على المهارات الإدارية، الحصول على خدمات المحاسبة، </a:t>
          </a:r>
        </a:p>
        <a:p>
          <a:pPr algn="just" rtl="1">
            <a:lnSpc>
              <a:spcPct val="150000"/>
            </a:lnSpc>
          </a:pPr>
          <a:r>
            <a:rPr lang="ar-BH" sz="18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و الخبرة المالية و القانونية و التسويقية.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9B8336-9C95-4ED4-A013-C266C827B175}" type="parTrans" cxnId="{2384F3A3-4D48-4E56-A7F5-4F7FCEDF8785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FD5905-E151-4E50-97B1-B6889C95898E}" type="sibTrans" cxnId="{2384F3A3-4D48-4E56-A7F5-4F7FCEDF8785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5103D7-1E1F-4C87-BE60-4B493E2D12D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r" rtl="1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الحصول على التمويل و </a:t>
          </a:r>
          <a:r>
            <a:rPr lang="ar-BH" sz="1800" b="1" u="sng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الإستشارات</a:t>
          </a: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المتخصصة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يقوم البعض بالتشغيل الذاتي مع الاستعانة بصندوق رأس المال الاستثماري، توفير امكانية الحصول على المشورة المتخصصة اذا لم يكن لدى الحاضنة ال خبره سابقه في هذا المجال.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0714F4-DD87-4860-AE2A-8E05280C6C17}" type="parTrans" cxnId="{289AF069-C5A1-4B88-9902-0F8B85D7A11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D6D7BA-AF57-4AEC-A875-4DEE8F8465CC}" type="sibTrans" cxnId="{289AF069-C5A1-4B88-9902-0F8B85D7A11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305387-A9EA-4A5B-9AEC-75F071DEC1FB}" type="pres">
      <dgm:prSet presAssocID="{5D434CC1-A057-42B5-8E68-FD4FB87C5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28AB6-FCD0-45D7-A63B-2B45C5E474DB}" type="pres">
      <dgm:prSet presAssocID="{55BB3B65-390F-4241-8F8E-980ECE19DA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5BAE-144D-4C92-B1AD-2CAA7D3F2821}" type="pres">
      <dgm:prSet presAssocID="{0B7C51F0-9ADF-49EA-8B80-C87D66EB7AFF}" presName="spacer" presStyleCnt="0"/>
      <dgm:spPr/>
      <dgm:t>
        <a:bodyPr/>
        <a:lstStyle/>
        <a:p>
          <a:endParaRPr lang="en-US"/>
        </a:p>
      </dgm:t>
    </dgm:pt>
    <dgm:pt modelId="{1FB8F185-3D48-4579-9490-A198F3A99A4D}" type="pres">
      <dgm:prSet presAssocID="{1C0D4FF4-FA63-4511-9581-0CA931F6C1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0564-4272-4EDC-979F-5A6CF093E617}" type="pres">
      <dgm:prSet presAssocID="{ADFBE2C3-8802-4A9B-8091-5E6FE00BE8C9}" presName="spacer" presStyleCnt="0"/>
      <dgm:spPr/>
      <dgm:t>
        <a:bodyPr/>
        <a:lstStyle/>
        <a:p>
          <a:endParaRPr lang="en-US"/>
        </a:p>
      </dgm:t>
    </dgm:pt>
    <dgm:pt modelId="{83816BC2-9317-4E8B-A956-45165B63D83A}" type="pres">
      <dgm:prSet presAssocID="{6CF514E7-53D1-40F7-9315-2DC1BC4E26E5}" presName="parentText" presStyleLbl="node1" presStyleIdx="2" presStyleCnt="4" custLinFactNeighborY="-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2C1C-CEDA-4029-86C5-FC38A14E0771}" type="pres">
      <dgm:prSet presAssocID="{D0FD5905-E151-4E50-97B1-B6889C95898E}" presName="spacer" presStyleCnt="0"/>
      <dgm:spPr/>
      <dgm:t>
        <a:bodyPr/>
        <a:lstStyle/>
        <a:p>
          <a:endParaRPr lang="en-US"/>
        </a:p>
      </dgm:t>
    </dgm:pt>
    <dgm:pt modelId="{9224283A-FF35-4435-BDEE-F535A181A013}" type="pres">
      <dgm:prSet presAssocID="{5E5103D7-1E1F-4C87-BE60-4B493E2D12D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B6D8D-3361-4B96-BDB8-B5CC52F9CDBC}" type="presOf" srcId="{1C0D4FF4-FA63-4511-9581-0CA931F6C163}" destId="{1FB8F185-3D48-4579-9490-A198F3A99A4D}" srcOrd="0" destOrd="0" presId="urn:microsoft.com/office/officeart/2005/8/layout/vList2"/>
    <dgm:cxn modelId="{113EE5B8-8A61-4E55-9E8F-95CA7F0D6FD5}" type="presOf" srcId="{6CF514E7-53D1-40F7-9315-2DC1BC4E26E5}" destId="{83816BC2-9317-4E8B-A956-45165B63D83A}" srcOrd="0" destOrd="0" presId="urn:microsoft.com/office/officeart/2005/8/layout/vList2"/>
    <dgm:cxn modelId="{87C3EF94-D525-4F4E-9FA2-F4F7894A4FB3}" srcId="{5D434CC1-A057-42B5-8E68-FD4FB87C536F}" destId="{55BB3B65-390F-4241-8F8E-980ECE19DAB1}" srcOrd="0" destOrd="0" parTransId="{59ABC248-2D52-4C3E-B829-4FA8A9DAECF7}" sibTransId="{0B7C51F0-9ADF-49EA-8B80-C87D66EB7AFF}"/>
    <dgm:cxn modelId="{9E03F059-DD9A-45DD-B6C9-E0774C8F95AB}" type="presOf" srcId="{5D434CC1-A057-42B5-8E68-FD4FB87C536F}" destId="{61305387-A9EA-4A5B-9AEC-75F071DEC1FB}" srcOrd="0" destOrd="0" presId="urn:microsoft.com/office/officeart/2005/8/layout/vList2"/>
    <dgm:cxn modelId="{7600312E-5D36-41AE-9125-27F1C5756DCC}" type="presOf" srcId="{55BB3B65-390F-4241-8F8E-980ECE19DAB1}" destId="{80D28AB6-FCD0-45D7-A63B-2B45C5E474DB}" srcOrd="0" destOrd="0" presId="urn:microsoft.com/office/officeart/2005/8/layout/vList2"/>
    <dgm:cxn modelId="{51551D47-5988-4101-B209-DB429CD5DE79}" type="presOf" srcId="{5E5103D7-1E1F-4C87-BE60-4B493E2D12D8}" destId="{9224283A-FF35-4435-BDEE-F535A181A013}" srcOrd="0" destOrd="0" presId="urn:microsoft.com/office/officeart/2005/8/layout/vList2"/>
    <dgm:cxn modelId="{289AF069-C5A1-4B88-9902-0F8B85D7A11A}" srcId="{5D434CC1-A057-42B5-8E68-FD4FB87C536F}" destId="{5E5103D7-1E1F-4C87-BE60-4B493E2D12D8}" srcOrd="3" destOrd="0" parTransId="{800714F4-DD87-4860-AE2A-8E05280C6C17}" sibTransId="{7DD6D7BA-AF57-4AEC-A875-4DEE8F8465CC}"/>
    <dgm:cxn modelId="{2384F3A3-4D48-4E56-A7F5-4F7FCEDF8785}" srcId="{5D434CC1-A057-42B5-8E68-FD4FB87C536F}" destId="{6CF514E7-53D1-40F7-9315-2DC1BC4E26E5}" srcOrd="2" destOrd="0" parTransId="{FF9B8336-9C95-4ED4-A013-C266C827B175}" sibTransId="{D0FD5905-E151-4E50-97B1-B6889C95898E}"/>
    <dgm:cxn modelId="{AB83B1D6-1F82-46DF-9408-4C2D3B233B9A}" srcId="{5D434CC1-A057-42B5-8E68-FD4FB87C536F}" destId="{1C0D4FF4-FA63-4511-9581-0CA931F6C163}" srcOrd="1" destOrd="0" parTransId="{6605CEDC-B0BE-4937-B69C-60A39060D543}" sibTransId="{ADFBE2C3-8802-4A9B-8091-5E6FE00BE8C9}"/>
    <dgm:cxn modelId="{CC946559-AE00-474B-A41B-249CCE765C6A}" type="presParOf" srcId="{61305387-A9EA-4A5B-9AEC-75F071DEC1FB}" destId="{80D28AB6-FCD0-45D7-A63B-2B45C5E474DB}" srcOrd="0" destOrd="0" presId="urn:microsoft.com/office/officeart/2005/8/layout/vList2"/>
    <dgm:cxn modelId="{3D2DD4E4-0D2F-4F80-AC68-4B2B6BD1BE8D}" type="presParOf" srcId="{61305387-A9EA-4A5B-9AEC-75F071DEC1FB}" destId="{06EC5BAE-144D-4C92-B1AD-2CAA7D3F2821}" srcOrd="1" destOrd="0" presId="urn:microsoft.com/office/officeart/2005/8/layout/vList2"/>
    <dgm:cxn modelId="{A69261EB-6892-4377-AA1A-5A5A21FAE947}" type="presParOf" srcId="{61305387-A9EA-4A5B-9AEC-75F071DEC1FB}" destId="{1FB8F185-3D48-4579-9490-A198F3A99A4D}" srcOrd="2" destOrd="0" presId="urn:microsoft.com/office/officeart/2005/8/layout/vList2"/>
    <dgm:cxn modelId="{F63C0541-6286-4E6D-B2A6-72BCDD2EFB56}" type="presParOf" srcId="{61305387-A9EA-4A5B-9AEC-75F071DEC1FB}" destId="{EF220564-4272-4EDC-979F-5A6CF093E617}" srcOrd="3" destOrd="0" presId="urn:microsoft.com/office/officeart/2005/8/layout/vList2"/>
    <dgm:cxn modelId="{B44BCC32-E439-400C-B8FC-3E1F5341D103}" type="presParOf" srcId="{61305387-A9EA-4A5B-9AEC-75F071DEC1FB}" destId="{83816BC2-9317-4E8B-A956-45165B63D83A}" srcOrd="4" destOrd="0" presId="urn:microsoft.com/office/officeart/2005/8/layout/vList2"/>
    <dgm:cxn modelId="{D5FAF0A4-AE8D-4D35-81EE-CB5D19C760C0}" type="presParOf" srcId="{61305387-A9EA-4A5B-9AEC-75F071DEC1FB}" destId="{8EFD2C1C-CEDA-4029-86C5-FC38A14E0771}" srcOrd="5" destOrd="0" presId="urn:microsoft.com/office/officeart/2005/8/layout/vList2"/>
    <dgm:cxn modelId="{4726FAE5-FEC3-447C-A514-CC1E658E9986}" type="presParOf" srcId="{61305387-A9EA-4A5B-9AEC-75F071DEC1FB}" destId="{9224283A-FF35-4435-BDEE-F535A181A0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8AB6-FCD0-45D7-A63B-2B45C5E474DB}">
      <dsp:nvSpPr>
        <dsp:cNvPr id="0" name=""/>
        <dsp:cNvSpPr/>
      </dsp:nvSpPr>
      <dsp:spPr>
        <a:xfrm>
          <a:off x="0" y="287"/>
          <a:ext cx="8128000" cy="1344798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مساحة الحاضنة</a:t>
          </a:r>
          <a:r>
            <a:rPr lang="ar-BH" sz="18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مكاتب أو ورش عمل، أحياناً مختبرات، مساحات مؤقته (سهلة الدخول + سهلة الخروج).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65935"/>
        <a:ext cx="7996704" cy="1213502"/>
      </dsp:txXfrm>
    </dsp:sp>
    <dsp:sp modelId="{1FB8F185-3D48-4579-9490-A198F3A99A4D}">
      <dsp:nvSpPr>
        <dsp:cNvPr id="0" name=""/>
        <dsp:cNvSpPr/>
      </dsp:nvSpPr>
      <dsp:spPr>
        <a:xfrm>
          <a:off x="0" y="1358051"/>
          <a:ext cx="8128000" cy="13447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الخدمات المشتركة</a:t>
          </a:r>
          <a:r>
            <a:rPr lang="ar-BH" sz="18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منها خدمات السكرتارية، خدمات الاتصال، الإستقبال المشترك، خدمات البريد، صلاحية الدخول على الحاسوب وغيرها من المعدات المكتبية، قاعة اجتماعات، وكافتيريا و غيرها.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1423699"/>
        <a:ext cx="7996704" cy="1213502"/>
      </dsp:txXfrm>
    </dsp:sp>
    <dsp:sp modelId="{83816BC2-9317-4E8B-A956-45165B63D83A}">
      <dsp:nvSpPr>
        <dsp:cNvPr id="0" name=""/>
        <dsp:cNvSpPr/>
      </dsp:nvSpPr>
      <dsp:spPr>
        <a:xfrm>
          <a:off x="0" y="2715809"/>
          <a:ext cx="8128000" cy="1344798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i="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استشارات الأعمال </a:t>
          </a:r>
          <a:r>
            <a:rPr lang="ar-BH" sz="18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التخطيط للعمل، التدريب على المهارات الإدارية، الحصول على خدمات المحاسبة، </a:t>
          </a:r>
        </a:p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و الخبرة المالية و القانونية و التسويقية.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2781457"/>
        <a:ext cx="7996704" cy="1213502"/>
      </dsp:txXfrm>
    </dsp:sp>
    <dsp:sp modelId="{9224283A-FF35-4435-BDEE-F535A181A013}">
      <dsp:nvSpPr>
        <dsp:cNvPr id="0" name=""/>
        <dsp:cNvSpPr/>
      </dsp:nvSpPr>
      <dsp:spPr>
        <a:xfrm>
          <a:off x="0" y="4073580"/>
          <a:ext cx="8128000" cy="134479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الحصول على التمويل و </a:t>
          </a:r>
          <a:r>
            <a:rPr lang="ar-BH" sz="1800" b="1" u="sng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الإستشارات</a:t>
          </a: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المتخصصة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يقوم البعض بالتشغيل الذاتي مع الاستعانة بصندوق رأس المال الاستثماري، توفير امكانية الحصول على المشورة المتخصصة اذا لم يكن لدى الحاضنة ال خبره سابقه في هذا المجال.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4139228"/>
        <a:ext cx="7996704" cy="121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9666-369C-4CD4-AC63-FDCB37AC843F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47CA-36D9-4A4D-942D-26285622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0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F988-2473-4425-95D3-E0B69B491F7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76DF-E561-47C2-B074-ACA53F83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7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7E9658-37DD-479A-B0F0-FFB2607B7D7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7651" name="pg num"/>
          <p:cNvSpPr txBox="1">
            <a:spLocks noGrp="1" noChangeArrowheads="1"/>
          </p:cNvSpPr>
          <p:nvPr/>
        </p:nvSpPr>
        <p:spPr bwMode="gray">
          <a:xfrm>
            <a:off x="6121400" y="8791575"/>
            <a:ext cx="5461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C8F241-944B-4D51-A234-4A83D27776AA}" type="slidenum">
              <a:rPr lang="ar-SA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Rectangle 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536950" y="1176338"/>
            <a:ext cx="13889038" cy="7813675"/>
          </a:xfrm>
          <a:ln/>
        </p:spPr>
      </p:sp>
      <p:sp>
        <p:nvSpPr>
          <p:cNvPr id="2765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819150" y="347663"/>
            <a:ext cx="5695950" cy="292100"/>
          </a:xfrm>
          <a:noFill/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9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2125-C8DC-4023-A4D4-1EB3259A84AD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E303-740E-4DCF-BF7D-107B5BB67186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C22-1115-4C0A-9788-D726B89EFD55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5FD7-3D2A-4688-A378-3035B734A656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E6A-1397-4463-9762-B1743A764453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3874-0BE7-47CB-B622-FFD06406DC2A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6260-8C83-45A0-BC4C-079352ACA98D}" type="datetime1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42C-1C03-4511-9BA1-BBE6DF48B120}" type="datetime1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A70-3B38-446C-A81E-708589FEF568}" type="datetime1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91CA-3178-4F6C-B026-1BD7F5F57337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AC39-FCDA-4162-A17E-D2E1F0087AB3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6165-27A3-4AF9-A689-6D61E72A4155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biip.com.b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ijilat.b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673988" y="6455023"/>
            <a:ext cx="1312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F6134B-3F52-4A8E-B8C1-E0EBC74B9D0F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48834"/>
            <a:ext cx="1281112" cy="12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 descr="N:\Industry Affairs\Small&amp;Craft Industries\MoICT Logo\MOI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9" y="477657"/>
            <a:ext cx="4087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8338" y="2528517"/>
            <a:ext cx="840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72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برنامج تنمية رواد الأعمال</a:t>
            </a:r>
            <a:endParaRPr lang="en-US" sz="7200" dirty="0"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73" y="4220961"/>
            <a:ext cx="2508250" cy="2508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503" y="140681"/>
            <a:ext cx="6269457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أهداف البرنامج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841" y="2766448"/>
            <a:ext cx="7995684" cy="3834578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توفير وظائف 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تعزيز بيئة ريادة الأعمال.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تشجيع على التطوير في ابتكار الشركات الناشئة.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تنويع الاقتصادات المحلية.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بناء أو تسريع نمو الصناعة المحلية.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تشجيع الشباب و النساء على ريادة الأعمال.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جذب الإستثمار الأجنبي. </a:t>
            </a:r>
          </a:p>
          <a:p>
            <a:pPr algn="r" rtl="1">
              <a:lnSpc>
                <a:spcPct val="100000"/>
              </a:lnSpc>
            </a:pP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63"/>
                    </a14:imgEffect>
                    <a14:imgEffect>
                      <a14:saturation sat="1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473" y="2766448"/>
            <a:ext cx="2727065" cy="303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282924" y="1614681"/>
            <a:ext cx="822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dirty="0" smtClean="0"/>
              <a:t>هو خلق </a:t>
            </a:r>
            <a:r>
              <a:rPr lang="ar-BH" sz="2400" dirty="0"/>
              <a:t>مؤسسات/ شركات ناجحة لديها القدرة المالية و الادارية مما يجعلها قادرة على الاعتماد بذاتها عندما تخرج من الحاضنة.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6893" y="1658829"/>
            <a:ext cx="1803043" cy="46166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الرئيسي</a:t>
            </a:r>
            <a:endParaRPr lang="en-US" sz="24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893" y="2677192"/>
            <a:ext cx="1803044" cy="46166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 </a:t>
            </a:r>
            <a:r>
              <a:rPr lang="ar-B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الأخرى</a:t>
            </a:r>
            <a:endParaRPr lang="ar-B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45" y="154237"/>
            <a:ext cx="8761228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37" y="2175911"/>
            <a:ext cx="5248591" cy="2264471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</a:pPr>
            <a:r>
              <a:rPr lang="ar-BH" sz="2000" b="1" dirty="0" smtClean="0"/>
              <a:t>شركة </a:t>
            </a:r>
            <a:r>
              <a:rPr lang="ar-BH" sz="2000" b="1" dirty="0"/>
              <a:t>ذات بيئة مصممة لرعاية وتنمية وتسريع نمو المشاريع الناشئة المبتكرة، والمشاريع الراغبة </a:t>
            </a:r>
            <a:r>
              <a:rPr lang="ar-BH" sz="2000" b="1" dirty="0" smtClean="0"/>
              <a:t>في تحسين </a:t>
            </a:r>
            <a:r>
              <a:rPr lang="ar-BH" sz="2000" b="1" dirty="0"/>
              <a:t>أدائها، من المؤسسات الصغيرة </a:t>
            </a:r>
            <a:r>
              <a:rPr lang="ar-BH" sz="2000" b="1" dirty="0" smtClean="0"/>
              <a:t>والمتوسطة. </a:t>
            </a:r>
            <a:endParaRPr lang="en-US" sz="2000" b="1" dirty="0" smtClean="0"/>
          </a:p>
          <a:p>
            <a:pPr algn="just">
              <a:lnSpc>
                <a:spcPct val="160000"/>
              </a:lnSpc>
            </a:pPr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05573" y="1586032"/>
            <a:ext cx="1264210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2800" b="1" dirty="0" smtClean="0"/>
              <a:t>التعريف</a:t>
            </a:r>
            <a:endParaRPr lang="en-US" sz="2800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6001553" y="3528810"/>
            <a:ext cx="1571224" cy="811369"/>
          </a:xfrm>
          <a:prstGeom prst="bentConnector3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7576" y="4083383"/>
            <a:ext cx="5743977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BH" sz="2000" b="1" dirty="0"/>
              <a:t>عبر تقديم حزمة متكاملة من الخدمات والتسهيلات والآليات المساندة والاستشارات لفترة زمنية محددة، بهدف تخفيف التحديات التي تواجها المشاريع خلال المرحلة الأولى من انطلاقها.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75" y="4340052"/>
            <a:ext cx="1927339" cy="190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09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15452" y="3600801"/>
            <a:ext cx="5870747" cy="230531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BH" b="1" dirty="0"/>
              <a:t>مؤسسة أو شركة في أولى </a:t>
            </a:r>
            <a:r>
              <a:rPr lang="ar-BH" b="1" dirty="0" smtClean="0"/>
              <a:t>مراحلها التشغيلية</a:t>
            </a:r>
            <a:r>
              <a:rPr lang="ar-BH" b="1" dirty="0"/>
              <a:t>، وتندرج تحت إحدى حاضنات الأعمال.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ar-BH" dirty="0" smtClean="0"/>
          </a:p>
          <a:p>
            <a:pPr algn="ctr" rtl="1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86" y="1252287"/>
            <a:ext cx="3049784" cy="212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31105" y="239809"/>
            <a:ext cx="922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المؤسسات/ الشركات الناشئة المحتضنة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447237"/>
            <a:ext cx="7351891" cy="1443605"/>
          </a:xfrm>
        </p:spPr>
        <p:txBody>
          <a:bodyPr>
            <a:noAutofit/>
          </a:bodyPr>
          <a:lstStyle/>
          <a:p>
            <a:pPr algn="ctr"/>
            <a:r>
              <a:rPr lang="ar-BH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الشروط والأحكام</a:t>
            </a:r>
            <a:endParaRPr lang="en-US" sz="5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96" y="2191133"/>
            <a:ext cx="7077639" cy="416521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BH" sz="3200" dirty="0"/>
              <a:t>توجد جميع أحكام </a:t>
            </a:r>
            <a:r>
              <a:rPr lang="ar-BH" sz="3200" dirty="0" smtClean="0"/>
              <a:t>والاشتراطات </a:t>
            </a:r>
            <a:r>
              <a:rPr lang="ar-BH" sz="3200" dirty="0"/>
              <a:t>التي تخضع لها حاضنات ومسرعات الأعمال </a:t>
            </a:r>
            <a:r>
              <a:rPr lang="ar-BH" sz="3200" dirty="0" smtClean="0"/>
              <a:t>والمؤسسات والشركات الناشئة </a:t>
            </a:r>
            <a:r>
              <a:rPr lang="ar-BH" sz="3200" dirty="0"/>
              <a:t>المحتضنة على نظام </a:t>
            </a:r>
            <a:r>
              <a:rPr lang="ar-BH" sz="3200" dirty="0" smtClean="0"/>
              <a:t>سجلات.</a:t>
            </a:r>
            <a:endParaRPr lang="ar-BH" sz="3200" dirty="0"/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www.sijilat.bh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BH" dirty="0" smtClean="0"/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466" y="2319922"/>
            <a:ext cx="3491334" cy="3239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6682" y="0"/>
            <a:ext cx="8761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0392" y="1682381"/>
            <a:ext cx="10119016" cy="98883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0392" y="2836524"/>
            <a:ext cx="10119016" cy="7326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392" y="3702694"/>
            <a:ext cx="10103738" cy="7889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7971" y="1822211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67971" y="2915033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43803" y="3812747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910553" y="4941302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9610" y="1742114"/>
            <a:ext cx="9715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dirty="0"/>
              <a:t>تنفرد حاضنات ومسرعات الأعمال ببيئة عمل مختلفة عن بيئة عمل مراكز الأعمال، فإن النشاط التجاري "حاضنات ومسرعات الأعمال " ليس لغرض تأجير مساحات المكاتب للشركات.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59013" y="3008045"/>
            <a:ext cx="612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ar-SA" sz="2400" dirty="0"/>
              <a:t>النشاط متاح للشركات التجارية فقط دون المؤسسات الفردية</a:t>
            </a:r>
            <a:r>
              <a:rPr lang="en-US" sz="2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0810" y="3872152"/>
            <a:ext cx="4163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ar-SA" sz="2400" dirty="0"/>
              <a:t>النشاط متاح للملكية الأجنبية بنسبة </a:t>
            </a:r>
            <a:r>
              <a:rPr lang="en-US" sz="2400" dirty="0"/>
              <a:t>100</a:t>
            </a:r>
            <a:r>
              <a:rPr lang="ar-SA" sz="2400" dirty="0"/>
              <a:t>٪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0392" y="5059289"/>
            <a:ext cx="1005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dirty="0"/>
              <a:t>إلزامية زيارة الموقع من قبل إدارة تنمية المؤسسات الصغيرة والمتوسطة قبل البت في الطلب وتحديد السعة الاستيعابية</a:t>
            </a:r>
            <a:r>
              <a:rPr lang="en-US" dirty="0"/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0392" y="4682692"/>
            <a:ext cx="10103738" cy="8639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020" y="5823010"/>
            <a:ext cx="95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dirty="0"/>
              <a:t>إن </a:t>
            </a:r>
            <a:r>
              <a:rPr lang="ar-SA" dirty="0"/>
              <a:t>الاستفادة من برامج تسريع الأعمال </a:t>
            </a:r>
            <a:r>
              <a:rPr lang="en-US" dirty="0"/>
              <a:t>م</a:t>
            </a:r>
            <a:r>
              <a:rPr lang="ar-SA" dirty="0"/>
              <a:t>ن قبل المؤسسات</a:t>
            </a:r>
            <a:r>
              <a:rPr lang="en-US" dirty="0"/>
              <a:t>/</a:t>
            </a:r>
            <a:r>
              <a:rPr lang="ar-SA" dirty="0"/>
              <a:t>الشركات الصغيرة والمتوسطة، لا تستدعي تغيير العنوان التجاري على عنوان حاضنة ومسرعة الأعمال</a:t>
            </a:r>
            <a:r>
              <a:rPr lang="en-US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6270" y="5770423"/>
            <a:ext cx="10103738" cy="8639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67763" y="5829879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81" y="6542"/>
            <a:ext cx="8487929" cy="1518033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المؤسسات / الشركات </a:t>
            </a:r>
            <a:b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الناشئة المحتضنة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1" y="2241826"/>
            <a:ext cx="10871949" cy="1774967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BH" dirty="0"/>
              <a:t>فترة الاحتضان هي </a:t>
            </a:r>
            <a:r>
              <a:rPr lang="ar-B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سنتان فقط.</a:t>
            </a:r>
            <a:endParaRPr lang="ar-BH" dirty="0"/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BH" dirty="0"/>
              <a:t>تصريحيّ عمل للأجانب كحد أقصى</a:t>
            </a:r>
            <a:r>
              <a:rPr lang="ar-BH" dirty="0" smtClean="0"/>
              <a:t>.</a:t>
            </a:r>
          </a:p>
          <a:p>
            <a:pPr lvl="0" algn="just" rtl="1">
              <a:buFont typeface="Wingdings" panose="05000000000000000000" pitchFamily="2" charset="2"/>
              <a:buChar char="Ø"/>
            </a:pPr>
            <a:r>
              <a:rPr lang="ar-BH" dirty="0" smtClean="0"/>
              <a:t>لا </a:t>
            </a:r>
            <a:r>
              <a:rPr lang="ar-BH" dirty="0"/>
              <a:t>يمكن احتضان الأنواع التالية من </a:t>
            </a:r>
            <a:r>
              <a:rPr lang="ar-BH" dirty="0" smtClean="0"/>
              <a:t>المؤسسات الشركات</a:t>
            </a:r>
            <a:r>
              <a:rPr lang="ar-BH" dirty="0"/>
              <a:t>:</a:t>
            </a:r>
            <a:endParaRPr lang="en-US" dirty="0"/>
          </a:p>
          <a:p>
            <a:pPr marL="0" indent="0" algn="just" rtl="1">
              <a:lnSpc>
                <a:spcPct val="100000"/>
              </a:lnSpc>
              <a:buNone/>
            </a:pPr>
            <a:endParaRPr lang="ar-BH" dirty="0"/>
          </a:p>
          <a:p>
            <a:pPr marL="0" indent="0" algn="just" rt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807" y="2120901"/>
            <a:ext cx="2953733" cy="184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23493" y="3846060"/>
            <a:ext cx="10130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 القابضة البحرينية أو الأجنبية.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فروع الشركات الأجنبية التي تزيد إيراداتها السنوية عن 1 مليون دينار بحريني، ولديها عالميا ما يزيد عن 50 موظف.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 الأجنبية التي تزايد على عقود القطاعين الحكومي والخاص.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شركات المقاولات والتشييد البحرينية أو الأجنبية. 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الشركات/المؤسسات البحرينية والأجنبية التي تمارس أنشطة البيع/التجارة بشكل أساسي.</a:t>
            </a:r>
            <a:endParaRPr lang="en-US" dirty="0"/>
          </a:p>
          <a:p>
            <a:pPr marL="342900" indent="-342900" algn="just" rtl="1">
              <a:lnSpc>
                <a:spcPct val="100000"/>
              </a:lnSpc>
              <a:buFont typeface="+mj-lt"/>
              <a:buAutoNum type="arabicPeriod"/>
            </a:pPr>
            <a:endParaRPr lang="ar-BH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614" y="178434"/>
            <a:ext cx="7887586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يقدم طلب نشاط الحاضنة/المسرعة عن طريق ارفاق المستندات 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المطلوبة</a:t>
            </a:r>
            <a:r>
              <a:rPr lang="ar-BH" sz="3200" dirty="0"/>
              <a:t/>
            </a:r>
            <a:br>
              <a:rPr lang="ar-BH" sz="3200" dirty="0"/>
            </a:br>
            <a:endParaRPr lang="ar-BH" sz="32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514" y="4321862"/>
            <a:ext cx="11378609" cy="406897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2600" dirty="0" smtClean="0"/>
              <a:t>جهات الموافقة: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إدارة السجل التجاري في وزارة الصناعة و التجارة و السياحة.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وزارة الاشغال وشئون البلديات.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إدارة تنمية المؤسسات الصغيرة و المتوسطة </a:t>
            </a:r>
            <a:r>
              <a:rPr lang="ar-BH" sz="2600" dirty="0"/>
              <a:t>في وزارة الصناعة و التجارة و السياحة.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ar-BH" sz="2600" dirty="0"/>
          </a:p>
          <a:p>
            <a:pPr algn="r" rtl="1">
              <a:buFont typeface="Wingdings" panose="05000000000000000000" pitchFamily="2" charset="2"/>
              <a:buChar char="ü"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4426" y="1646757"/>
            <a:ext cx="2527962" cy="214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079534" y="1253953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3104" y="1640318"/>
            <a:ext cx="7650051" cy="128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9182" y="1653197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3155" y="1657488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48459" y="2056314"/>
            <a:ext cx="2005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/>
            <a:r>
              <a:rPr lang="ar-BH" sz="2200" b="1" dirty="0"/>
              <a:t>الملف التعريفي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0051" y="2056314"/>
            <a:ext cx="2242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/>
            <a:r>
              <a:rPr lang="ar-BH" sz="2200" b="1" dirty="0"/>
              <a:t>الخارطة الهندسية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86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08" y="39655"/>
            <a:ext cx="7157967" cy="1325563"/>
          </a:xfrm>
        </p:spPr>
        <p:txBody>
          <a:bodyPr>
            <a:normAutofit/>
          </a:bodyPr>
          <a:lstStyle/>
          <a:p>
            <a:pPr algn="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خدمات الحاضنات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ardrop 6"/>
          <p:cNvSpPr/>
          <p:nvPr/>
        </p:nvSpPr>
        <p:spPr>
          <a:xfrm>
            <a:off x="205391" y="2716306"/>
            <a:ext cx="3322917" cy="3035908"/>
          </a:xfrm>
          <a:prstGeom prst="teardrop">
            <a:avLst>
              <a:gd name="adj" fmla="val 1069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ar-BH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B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يجب على الحاضنة توفير مجموعة متكاملة من الخدمات إما للشركات الناشئة أو لتسريع نمو الشركات القائمة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754718" y="1324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3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2088" y="2987223"/>
            <a:ext cx="2266682" cy="19447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الحاضنة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الناجحة </a:t>
            </a:r>
            <a:endParaRPr lang="en-US" sz="27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77319" y="2540906"/>
            <a:ext cx="862884" cy="630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12440" y="4751342"/>
            <a:ext cx="744722" cy="626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43958" y="2510973"/>
            <a:ext cx="763743" cy="690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99783" y="4573330"/>
            <a:ext cx="804770" cy="588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746901" y="1275012"/>
            <a:ext cx="2865292" cy="16349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1900" dirty="0">
                <a:solidFill>
                  <a:schemeClr val="tx1"/>
                </a:solidFill>
              </a:rPr>
              <a:t>الهدف من انشاء الحاضنة، والتخصصات المستهدفة</a:t>
            </a:r>
          </a:p>
        </p:txBody>
      </p:sp>
      <p:sp>
        <p:nvSpPr>
          <p:cNvPr id="13" name="Oval 12"/>
          <p:cNvSpPr/>
          <p:nvPr/>
        </p:nvSpPr>
        <p:spPr>
          <a:xfrm>
            <a:off x="7721142" y="4931933"/>
            <a:ext cx="2648677" cy="16739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خبرة الموظفين والمستشارين في تقديم الخدمات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3646" y="1275012"/>
            <a:ext cx="2830312" cy="1581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معايير اختيار المؤسسات والشركات المحتضنة.</a:t>
            </a: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9404" y="4906175"/>
            <a:ext cx="2686137" cy="1661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2000" dirty="0">
                <a:solidFill>
                  <a:schemeClr val="tx1"/>
                </a:solidFill>
              </a:rPr>
              <a:t>الخدمات المتاحة لرواد الأعمال.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77" y="172917"/>
            <a:ext cx="2939103" cy="1955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73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27027-DB7C-4245-B65F-39DBD980CA6A}" type="slidenum">
              <a:rPr lang="en-US">
                <a:solidFill>
                  <a:srgbClr val="7F7F7F"/>
                </a:solidFill>
              </a:rPr>
              <a:pPr eaLnBrk="1" hangingPunct="1"/>
              <a:t>19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81949" y="1372201"/>
            <a:ext cx="8642350" cy="46474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BH" sz="2200" b="1" dirty="0"/>
              <a:t>حاضنات الأعمال </a:t>
            </a:r>
          </a:p>
          <a:p>
            <a:pPr algn="just" rtl="1" eaLnBrk="1" hangingPunct="1"/>
            <a:r>
              <a:rPr lang="ar-BH" sz="2200" b="1" dirty="0"/>
              <a:t>هي برامج </a:t>
            </a:r>
            <a:r>
              <a:rPr lang="ar-BH" sz="2200" b="1" dirty="0" smtClean="0"/>
              <a:t>تساعد على نجاح </a:t>
            </a:r>
            <a:r>
              <a:rPr lang="ar-BH" sz="2200" b="1" dirty="0"/>
              <a:t>المشروعات الناشئة عن طريق تزويدها بمجموعة من موارد الدعم والخدمات المصممة والمدارة من قبل إدارة الحاضنة مثل:</a:t>
            </a: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ar-BH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مساحات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العمل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المشتركة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التوجيه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والإرشاد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التسويق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و</a:t>
            </a:r>
            <a:r>
              <a:rPr lang="ar-BH" sz="2400" dirty="0">
                <a:solidFill>
                  <a:schemeClr val="accent1">
                    <a:lumMod val="75000"/>
                  </a:schemeClr>
                </a:solidFill>
              </a:rPr>
              <a:t>الترويج</a:t>
            </a: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التخطيط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التجاري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والمالي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العلاقات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العامة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rtl="1" eaLnBrk="1" hangingPunct="1"/>
            <a:endParaRPr lang="ar-BH" sz="2200" b="1" dirty="0" smtClean="0">
              <a:solidFill>
                <a:srgbClr val="C00000"/>
              </a:solidFill>
            </a:endParaRPr>
          </a:p>
          <a:p>
            <a:pPr algn="just" rtl="1" eaLnBrk="1" hangingPunct="1"/>
            <a:endParaRPr lang="ar-BH" sz="2200" b="1" dirty="0">
              <a:solidFill>
                <a:srgbClr val="C00000"/>
              </a:solidFill>
            </a:endParaRPr>
          </a:p>
          <a:p>
            <a:pPr marL="342900" indent="-342900" algn="just" rtl="1" eaLnBrk="1" hangingPunct="1">
              <a:buFont typeface="Wingdings" panose="05000000000000000000" pitchFamily="2" charset="2"/>
              <a:buChar char="q"/>
            </a:pPr>
            <a:r>
              <a:rPr lang="ar-BH" sz="2200" b="1" dirty="0"/>
              <a:t>ان حضانة الحاضنات للشركات الناشئة تزيد من فرصها بالنجاح والاستمرار, ففي دراسات سابقة وجد ان نسبة 87% من الشركات الناشئة التي استفادت من دعم الحاضنات نجحت واستمرت في السوق مقابل 44% لتلك التي لم تتلق دعم من حاضنات الاعمال.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134" y="-257580"/>
            <a:ext cx="7128792" cy="954107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algn="r" rtl="1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1">
                <a:solidFill>
                  <a:srgbClr val="3333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BH" sz="3600" dirty="0" smtClean="0"/>
              <a:t> </a:t>
            </a:r>
            <a:endParaRPr lang="ar-BH" sz="3600" dirty="0"/>
          </a:p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"ابتكار.. فاحتضان.. فنمو"</a:t>
            </a:r>
            <a:r>
              <a:rPr lang="en-US" sz="36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>
          <a:xfrm>
            <a:off x="2564160" y="504106"/>
            <a:ext cx="6573838" cy="1011238"/>
          </a:xfrm>
        </p:spPr>
        <p:txBody>
          <a:bodyPr>
            <a:normAutofit/>
          </a:bodyPr>
          <a:lstStyle/>
          <a:p>
            <a:pPr algn="ctr" rtl="1"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عوامل نجاح التجربة البحرينية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57513" y="2266950"/>
            <a:ext cx="8229600" cy="3886200"/>
          </a:xfrm>
        </p:spPr>
        <p:txBody>
          <a:bodyPr rtlCol="0">
            <a:normAutofit/>
          </a:bodyPr>
          <a:lstStyle/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الدعم </a:t>
            </a:r>
            <a:r>
              <a:rPr lang="ar-BH" altLang="en-US" sz="2600" b="1" dirty="0"/>
              <a:t>الذي يتلقاه البرنامج من قبل حكومة مملكة </a:t>
            </a:r>
            <a:r>
              <a:rPr lang="ar-BH" altLang="en-US" sz="2600" b="1" dirty="0" smtClean="0"/>
              <a:t>البحرين.</a:t>
            </a:r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مرونة </a:t>
            </a:r>
            <a:r>
              <a:rPr lang="ar-BH" altLang="en-US" sz="2600" b="1" dirty="0"/>
              <a:t>الاقتصاد البحريني </a:t>
            </a:r>
            <a:r>
              <a:rPr lang="ar-BH" altLang="en-US" sz="2600" b="1" dirty="0" smtClean="0"/>
              <a:t>وإحكامه.</a:t>
            </a:r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توفر </a:t>
            </a:r>
            <a:r>
              <a:rPr lang="ar-BH" altLang="en-US" sz="2600" b="1" dirty="0"/>
              <a:t>العنصر البشري الطموح للتدريب </a:t>
            </a:r>
            <a:r>
              <a:rPr lang="ar-BH" altLang="en-US" sz="2600" b="1" dirty="0" smtClean="0"/>
              <a:t>والتطوير.</a:t>
            </a:r>
            <a:endParaRPr lang="en-US" altLang="en-US" sz="2600" b="1" dirty="0" smtClean="0"/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توفر البيئة المشجعة لبدء الأعمال.</a:t>
            </a:r>
            <a:endParaRPr lang="en-US" altLang="en-US" sz="2600" b="1" dirty="0"/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C28003-076F-4D8C-B735-D1D25220ED8D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75100" y="2266950"/>
            <a:ext cx="7378700" cy="30122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" y="2446697"/>
            <a:ext cx="2652712" cy="26527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81EF07-995F-4099-8C24-B5EB6C7ED4BD}" type="slidenum">
              <a:rPr lang="en-US">
                <a:solidFill>
                  <a:srgbClr val="7F7F7F"/>
                </a:solidFill>
              </a:rPr>
              <a:pPr eaLnBrk="1" hangingPunct="1"/>
              <a:t>20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18952" y="1455313"/>
            <a:ext cx="86030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مسرعات نمو الأعمال </a:t>
            </a:r>
          </a:p>
          <a:p>
            <a:pPr algn="just" rtl="1" eaLnBrk="1" hangingPunct="1"/>
            <a:endParaRPr lang="ar-BH" sz="2400" b="1" dirty="0">
              <a:solidFill>
                <a:srgbClr val="C00000"/>
              </a:solidFill>
            </a:endParaRPr>
          </a:p>
          <a:p>
            <a:pPr algn="just" rtl="1" eaLnBrk="1" hangingPunct="1"/>
            <a:r>
              <a:rPr lang="ar-BH" sz="2800" dirty="0"/>
              <a:t>تعتبر المسرعات والحاضنات منظمات تهدف إلى مساعدة الرياديين على تحويل أفكارهم إلى مشاريع مربحة من خلال تقديم إرشاد ودعم مالي وفرصة الوصول إلى المرشدين.</a:t>
            </a:r>
          </a:p>
          <a:p>
            <a:pPr algn="just" rtl="1" eaLnBrk="1" hangingPunct="1"/>
            <a:endParaRPr lang="ar-BH" sz="2800" dirty="0"/>
          </a:p>
          <a:p>
            <a:pPr algn="just" rtl="1" eaLnBrk="1" hangingPunct="1"/>
            <a:r>
              <a:rPr lang="ar-BH" sz="2800" dirty="0"/>
              <a:t>تقدم المسرعة خدماتها في شكل “برامج تسريع” تساعد الشركات وتعدهم وتزودهم بالأدوات والقيم السليمة والعقلية الواضحة (استراتيجية) للمستقبل.</a:t>
            </a:r>
          </a:p>
          <a:p>
            <a:pPr algn="just" rtl="1" eaLnBrk="1" hangingPunct="1"/>
            <a:r>
              <a:rPr lang="ar-BH" sz="2800" dirty="0"/>
              <a:t>وعادة ما يستمر برنامج تسريع الشركات بين 3-6 أشهر.</a:t>
            </a:r>
            <a:endParaRPr lang="ar-BH" sz="2800" b="1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1115096" y="824640"/>
            <a:ext cx="10174310" cy="5293217"/>
          </a:xfrm>
          <a:prstGeom prst="snip1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1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6759341">
            <a:off x="3288507" y="2994820"/>
            <a:ext cx="5580063" cy="5591175"/>
          </a:xfrm>
          <a:prstGeom prst="chor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Chord 4"/>
          <p:cNvSpPr/>
          <p:nvPr/>
        </p:nvSpPr>
        <p:spPr>
          <a:xfrm rot="6759341">
            <a:off x="3606801" y="3514726"/>
            <a:ext cx="4830763" cy="4862513"/>
          </a:xfrm>
          <a:prstGeom prst="chor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Chord 5"/>
          <p:cNvSpPr/>
          <p:nvPr/>
        </p:nvSpPr>
        <p:spPr>
          <a:xfrm rot="6759341">
            <a:off x="4259263" y="4286251"/>
            <a:ext cx="3616325" cy="3733800"/>
          </a:xfrm>
          <a:prstGeom prst="chor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1992313" y="188913"/>
            <a:ext cx="431800" cy="360362"/>
          </a:xfrm>
          <a:prstGeom prst="star4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9832975" y="2936876"/>
            <a:ext cx="431800" cy="360363"/>
          </a:xfrm>
          <a:prstGeom prst="star4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9840913" y="404813"/>
            <a:ext cx="431800" cy="360362"/>
          </a:xfrm>
          <a:prstGeom prst="star4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1800225" y="2781301"/>
            <a:ext cx="431800" cy="360363"/>
          </a:xfrm>
          <a:prstGeom prst="star4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058275" y="619125"/>
            <a:ext cx="927100" cy="86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04288" y="3163889"/>
            <a:ext cx="1109662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79651" y="414339"/>
            <a:ext cx="792163" cy="106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6288" y="2995613"/>
            <a:ext cx="863600" cy="110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857243">
            <a:off x="4079876" y="1085851"/>
            <a:ext cx="1998662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Business  Services </a:t>
            </a:r>
          </a:p>
        </p:txBody>
      </p:sp>
      <p:sp>
        <p:nvSpPr>
          <p:cNvPr id="25" name="TextBox 24"/>
          <p:cNvSpPr txBox="1"/>
          <p:nvPr/>
        </p:nvSpPr>
        <p:spPr>
          <a:xfrm rot="18857243">
            <a:off x="7163594" y="1566069"/>
            <a:ext cx="19986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Financing &amp; Access to Finance</a:t>
            </a:r>
          </a:p>
        </p:txBody>
      </p:sp>
      <p:sp>
        <p:nvSpPr>
          <p:cNvPr id="26" name="TextBox 25"/>
          <p:cNvSpPr txBox="1"/>
          <p:nvPr/>
        </p:nvSpPr>
        <p:spPr>
          <a:xfrm rot="18857243">
            <a:off x="2392363" y="1800225"/>
            <a:ext cx="1446212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Networking </a:t>
            </a:r>
          </a:p>
        </p:txBody>
      </p:sp>
      <p:sp>
        <p:nvSpPr>
          <p:cNvPr id="37" name="TextBox 36"/>
          <p:cNvSpPr txBox="1"/>
          <p:nvPr/>
        </p:nvSpPr>
        <p:spPr>
          <a:xfrm rot="18857243">
            <a:off x="6173788" y="803275"/>
            <a:ext cx="19986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Access to Knowledge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5270500" y="5157789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Startups</a:t>
            </a:r>
          </a:p>
        </p:txBody>
      </p:sp>
      <p:sp>
        <p:nvSpPr>
          <p:cNvPr id="39" name="TextBox 38"/>
          <p:cNvSpPr txBox="1"/>
          <p:nvPr/>
        </p:nvSpPr>
        <p:spPr>
          <a:xfrm rot="18857243">
            <a:off x="8058151" y="2644776"/>
            <a:ext cx="1998662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Branding</a:t>
            </a:r>
          </a:p>
        </p:txBody>
      </p:sp>
      <p:sp>
        <p:nvSpPr>
          <p:cNvPr id="40" name="TextBox 39"/>
          <p:cNvSpPr txBox="1"/>
          <p:nvPr/>
        </p:nvSpPr>
        <p:spPr>
          <a:xfrm rot="18857243">
            <a:off x="2879726" y="3125789"/>
            <a:ext cx="199866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Infrastructure</a:t>
            </a:r>
          </a:p>
        </p:txBody>
      </p:sp>
      <p:sp>
        <p:nvSpPr>
          <p:cNvPr id="15380" name="TextBox 40"/>
          <p:cNvSpPr txBox="1">
            <a:spLocks noChangeArrowheads="1"/>
          </p:cNvSpPr>
          <p:nvPr/>
        </p:nvSpPr>
        <p:spPr bwMode="auto">
          <a:xfrm>
            <a:off x="5357813" y="3759201"/>
            <a:ext cx="144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Incubator</a:t>
            </a:r>
          </a:p>
        </p:txBody>
      </p:sp>
      <p:sp>
        <p:nvSpPr>
          <p:cNvPr id="15381" name="TextBox 41"/>
          <p:cNvSpPr txBox="1">
            <a:spLocks noChangeArrowheads="1"/>
          </p:cNvSpPr>
          <p:nvPr/>
        </p:nvSpPr>
        <p:spPr bwMode="auto">
          <a:xfrm>
            <a:off x="5370513" y="3068638"/>
            <a:ext cx="1446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Markets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165299" y="2067529"/>
            <a:ext cx="10032643" cy="5040312"/>
          </a:xfrm>
        </p:spPr>
        <p:txBody>
          <a:bodyPr rtlCol="0">
            <a:normAutofit/>
          </a:bodyPr>
          <a:lstStyle/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BH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ويأتي المنتدى ضمن توجهات وزارة الصناعة والتجارة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والسياحة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في الترويج لمملكة البحرين كوجهة صناعية واستثمارية متميزة في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ar-BH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يتم 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عرض الفرص الاستثمارية المت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احة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في البحرين،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في عدة قطاعات منها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الصناعي،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السياحي، التجارة الالكتروني وغيرها.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endParaRPr lang="ar-BH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بالإضافة الى المعرض المصاحب الذي يعني بالترويج للصناعات البحرينية.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4B1EEA-9BF4-4802-8882-81700568F6B2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61548" y="908430"/>
            <a:ext cx="4468969" cy="77273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33233" y="1033187"/>
            <a:ext cx="442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 algn="r" rtl="1">
              <a:buClr>
                <a:schemeClr val="accent6">
                  <a:lumMod val="75000"/>
                </a:schemeClr>
              </a:buClr>
              <a:buSzPct val="65000"/>
              <a:defRPr/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استثمر في البحرين 2007 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- 2017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3" y="476250"/>
            <a:ext cx="4824412" cy="914400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3000" dirty="0">
                <a:solidFill>
                  <a:schemeClr val="accent1">
                    <a:lumMod val="75000"/>
                  </a:schemeClr>
                </a:solidFill>
              </a:rPr>
              <a:t>منطقة البحرين العالمية للاستثمار</a:t>
            </a:r>
            <a:endParaRPr lang="en-US" alt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358900"/>
            <a:ext cx="8382000" cy="5000625"/>
          </a:xfrm>
        </p:spPr>
        <p:txBody>
          <a:bodyPr rtlCol="0">
            <a:normAutofit fontScale="77500" lnSpcReduction="20000"/>
          </a:bodyPr>
          <a:lstStyle/>
          <a:p>
            <a:pPr indent="-182880" algn="ctr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ar-BH" b="1" dirty="0">
              <a:solidFill>
                <a:srgbClr val="CC0000"/>
              </a:solidFill>
            </a:endParaRPr>
          </a:p>
          <a:p>
            <a:pPr indent="-182880" algn="ctr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www.biip.com.bh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</a:p>
          <a:p>
            <a:pPr indent="-18288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600" dirty="0">
              <a:solidFill>
                <a:srgbClr val="CC0000"/>
              </a:solidFill>
            </a:endParaRPr>
          </a:p>
          <a:p>
            <a:pPr indent="-18288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ar-BH" sz="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ar-BH" dirty="0"/>
              <a:t>منطقة صناعية مصممة لجذب المشاريع ذات القيمة المضافة العالية، الأجنبية أو المشاريع المحلية الموجهة نحو التصدير.</a:t>
            </a:r>
            <a:endParaRPr lang="en-US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ar-BH" dirty="0"/>
              <a:t>تستقطب المشاريع التي تتمتع باستمرارية طويلة الأجل والتي تساعد على إيجاد فرص عمل وتحقق الثروة</a:t>
            </a:r>
            <a:r>
              <a:rPr lang="en-US" dirty="0"/>
              <a:t> </a:t>
            </a:r>
            <a:r>
              <a:rPr lang="ar-BH" dirty="0" smtClean="0"/>
              <a:t>.</a:t>
            </a:r>
          </a:p>
          <a:p>
            <a:pPr marL="45720" indent="0" algn="just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ar-BH" sz="26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توفر المنطقة حوافز مميزة:</a:t>
            </a:r>
            <a:endParaRPr lang="en-US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- 100% امتلاك أجنبي للمشاريع؛</a:t>
            </a:r>
            <a:endParaRPr lang="en-US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- 0% ضريبة، و 10 سنوات ضمان؛</a:t>
            </a:r>
            <a:r>
              <a:rPr lang="en-US" sz="2400" dirty="0"/>
              <a:t> </a:t>
            </a:r>
            <a:endParaRPr lang="ar-BH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خدمات خاصة حسب الحاجة؛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BH" sz="2400" dirty="0"/>
              <a:t>	- لا توجد طلبات مقيدة للاستثمار؛</a:t>
            </a:r>
            <a:endParaRPr lang="en-US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يوجد فريق إداري متخصص لدعم المشاريع.</a:t>
            </a:r>
            <a:endParaRPr lang="en-US" sz="2400" dirty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979CAE-B682-4424-ADEA-A8648354D063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524001" y="2791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4" name="Picture 5" descr="BI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6250"/>
            <a:ext cx="17351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76250"/>
            <a:ext cx="163036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33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SMEsdevelopment@moic.gov.bh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14A34D-CCB2-4CEE-AD20-B0169B77833E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95550" y="404814"/>
            <a:ext cx="7010400" cy="579437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eaLnBrk="1" latinLnBrk="0" hangingPunct="1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200" b="1" i="0">
                <a:solidFill>
                  <a:srgbClr val="3333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760712" y="903982"/>
            <a:ext cx="6480075" cy="1077218"/>
          </a:xfrm>
          <a:prstGeom prst="rect">
            <a:avLst/>
          </a:prstGeom>
          <a:effectLst/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ar-BH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أهداف برنامج تنمية رواد الأعمال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06299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319896" y="2713070"/>
            <a:ext cx="181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SA" altLang="en-US" sz="2400" b="1" dirty="0"/>
              <a:t>التأسيس لثقافة التدريب </a:t>
            </a:r>
            <a:r>
              <a:rPr lang="ar-SA" altLang="en-US" sz="2400" b="1" dirty="0" smtClean="0"/>
              <a:t>والتأهيل </a:t>
            </a:r>
            <a:endParaRPr lang="ar-BH" alt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593172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26497" y="2887884"/>
            <a:ext cx="2178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sz="2600" b="1" dirty="0" smtClean="0"/>
              <a:t>دفع </a:t>
            </a:r>
            <a:r>
              <a:rPr lang="ar-BH" altLang="en-US" sz="2600" b="1" dirty="0"/>
              <a:t>رواد الأعمال للعمل الحر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3982385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94786" y="2599113"/>
            <a:ext cx="2005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sz="2000" b="1" dirty="0"/>
              <a:t>تقديم</a:t>
            </a:r>
            <a:r>
              <a:rPr lang="ar-BH" altLang="en-US" sz="2000" b="1" dirty="0"/>
              <a:t> الاستشارات</a:t>
            </a:r>
            <a:r>
              <a:rPr lang="ar-SA" altLang="en-US" sz="2000" b="1" dirty="0"/>
              <a:t> </a:t>
            </a:r>
            <a:endParaRPr lang="en-US" altLang="en-US" sz="2000" b="1" dirty="0" smtClean="0"/>
          </a:p>
          <a:p>
            <a:pPr algn="ctr" rtl="1"/>
            <a:r>
              <a:rPr lang="ar-SA" altLang="en-US" sz="2000" b="1" dirty="0" smtClean="0"/>
              <a:t>إعداد </a:t>
            </a:r>
            <a:r>
              <a:rPr lang="ar-BH" altLang="en-US" sz="2000" b="1" dirty="0" smtClean="0"/>
              <a:t>خطة </a:t>
            </a:r>
            <a:r>
              <a:rPr lang="ar-BH" altLang="en-US" sz="2000" b="1" dirty="0"/>
              <a:t>العمل </a:t>
            </a:r>
            <a:r>
              <a:rPr lang="ar-BH" altLang="en-US" sz="2000" b="1" dirty="0" smtClean="0"/>
              <a:t>التسويق</a:t>
            </a:r>
            <a:r>
              <a:rPr lang="ar-BH" altLang="en-US" sz="2000" b="1" dirty="0"/>
              <a:t>، </a:t>
            </a:r>
            <a:endParaRPr lang="en-US" altLang="en-US" sz="2000" b="1" dirty="0" smtClean="0"/>
          </a:p>
          <a:p>
            <a:pPr algn="ctr" rtl="1"/>
            <a:r>
              <a:rPr lang="ar-SA" altLang="en-US" sz="2000" b="1" dirty="0" smtClean="0"/>
              <a:t>البحث </a:t>
            </a:r>
            <a:r>
              <a:rPr lang="ar-SA" altLang="en-US" sz="2000" b="1" dirty="0"/>
              <a:t>عن المنافذ</a:t>
            </a:r>
            <a:r>
              <a:rPr lang="ar-BH" altLang="en-US" sz="2000" b="1" dirty="0"/>
              <a:t> والأسواق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1346200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37978" y="2872692"/>
            <a:ext cx="200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altLang="en-US" sz="2400" b="1" dirty="0"/>
              <a:t>اكتشاف</a:t>
            </a:r>
            <a:r>
              <a:rPr lang="en-US" altLang="en-US" sz="2400" b="1" dirty="0"/>
              <a:t> </a:t>
            </a:r>
            <a:r>
              <a:rPr lang="ar-SA" altLang="en-US" sz="2400" b="1" dirty="0"/>
              <a:t>الأفكار الخلاقة </a:t>
            </a:r>
            <a:r>
              <a:rPr lang="ar-BH" altLang="en-US" sz="2400" b="1" dirty="0"/>
              <a:t>وأفضل الطرق لتطبيقها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96" y="4777200"/>
            <a:ext cx="2094699" cy="1730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72" y="4893495"/>
            <a:ext cx="2172584" cy="142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86" y="4896381"/>
            <a:ext cx="2092945" cy="142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7" y="4892891"/>
            <a:ext cx="1874543" cy="13319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1524000" y="6491288"/>
            <a:ext cx="235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B64A3-05F7-4037-ADB2-73AF087F960A}" type="slidenum">
              <a:rPr lang="ar-SA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000" b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1" name="Rectangle 35"/>
          <p:cNvSpPr>
            <a:spLocks noChangeArrowheads="1"/>
          </p:cNvSpPr>
          <p:nvPr/>
        </p:nvSpPr>
        <p:spPr bwMode="auto">
          <a:xfrm>
            <a:off x="1884363" y="4211638"/>
            <a:ext cx="37512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ea typeface="-윤고딕130"/>
                <a:cs typeface="-윤고딕130"/>
              </a:rPr>
              <a:t>Notes:</a:t>
            </a:r>
          </a:p>
        </p:txBody>
      </p:sp>
      <p:sp>
        <p:nvSpPr>
          <p:cNvPr id="12319" name="Date Placeholder 9"/>
          <p:cNvSpPr txBox="1">
            <a:spLocks noGrp="1"/>
          </p:cNvSpPr>
          <p:nvPr/>
        </p:nvSpPr>
        <p:spPr bwMode="auto">
          <a:xfrm>
            <a:off x="8251825" y="6407151"/>
            <a:ext cx="191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320" name="Rectangle 60"/>
          <p:cNvSpPr>
            <a:spLocks noChangeArrowheads="1"/>
          </p:cNvSpPr>
          <p:nvPr/>
        </p:nvSpPr>
        <p:spPr bwMode="auto">
          <a:xfrm>
            <a:off x="2036764" y="414339"/>
            <a:ext cx="7883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BH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التعريف الموحد للمؤسسات الصغيرة والمتوسطة في مملكة البحرين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Group 9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995888"/>
              </p:ext>
            </p:extLst>
          </p:nvPr>
        </p:nvGraphicFramePr>
        <p:xfrm>
          <a:off x="2335208" y="2269187"/>
          <a:ext cx="8132741" cy="2513951"/>
        </p:xfrm>
        <a:graphic>
          <a:graphicData uri="http://schemas.openxmlformats.org/drawingml/2006/table">
            <a:tbl>
              <a:tblPr/>
              <a:tblGrid>
                <a:gridCol w="2088232"/>
                <a:gridCol w="2160240"/>
                <a:gridCol w="1990322"/>
                <a:gridCol w="1893947"/>
              </a:tblGrid>
              <a:tr h="101061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المتوسطة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الصغيرة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متناهية الصغر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المعيار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948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51-100 شخص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6-50 شخصاً </a:t>
                      </a: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من 1 الى 5 أشخاص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عدد العمالة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51856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1,000,001 – 3مليون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50,001 – 1 مليون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 – 50,000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معدل دوران رأس المال السنوي</a:t>
                      </a: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kumimoji="0" lang="ar-BH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دينار بحريني 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607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263A4D-1ECC-4DA6-8FE4-DE35B83B3442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0025" y="496887"/>
            <a:ext cx="9144000" cy="955675"/>
          </a:xfrm>
          <a:prstGeom prst="rect">
            <a:avLst/>
          </a:prstGeom>
          <a:effectLst/>
        </p:spPr>
        <p:txBody>
          <a:bodyPr/>
          <a:lstStyle/>
          <a:p>
            <a:pPr algn="ctr" rtl="1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استراتيجية وزارة الصناعة والتجارة والخاصة بالمؤسسات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متناهية الصغر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، الصغيرة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والمتوسطة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2135" y="2065945"/>
            <a:ext cx="8242479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 algn="just" rt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ضخ المزيد من النشاط في هذا القطاع وتعزيز نموه والاستفادة من امكانياته في دعم فعاليات</a:t>
            </a:r>
            <a:r>
              <a:rPr lang="ar-SA" altLang="en-US" sz="2200" b="1" dirty="0"/>
              <a:t> الاقتصاد الوطني</a:t>
            </a:r>
            <a:r>
              <a:rPr lang="ar-BH" altLang="en-US" sz="2200" b="1" dirty="0"/>
              <a:t> وخاصة فيما يتعلق بنمو الناتج المحلي والتوظيف الوطني وصادرات البلاد.</a:t>
            </a: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خلق أجواء مناسبة لتعزيز القوة التنافسية، إلى جانب خلق بيئة مشجعة للأعمال وتوفير البنية التحتية الصناعية</a:t>
            </a:r>
            <a:r>
              <a:rPr lang="en-GB" altLang="en-US" sz="2200" b="1" dirty="0"/>
              <a:t> </a:t>
            </a:r>
            <a:r>
              <a:rPr lang="ar-BH" altLang="en-US" sz="2200" b="1" dirty="0"/>
              <a:t>الجاذبة للاستثمار.</a:t>
            </a: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ar-BH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تذليل المعوقات وتسهيل القوانين والأنظمة المتعلقة بإنشاء المشاريع الصغيرة والمتوسطة بما يحقق النمو لهذا القطاع.</a:t>
            </a:r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ar-BH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تقليل المعاملات الورقية، و وقت انجاز المعاملات إلى أدنى حد ممكن، عبر تطبيق </a:t>
            </a:r>
            <a:r>
              <a:rPr lang="ar-BH" sz="2200" b="1" dirty="0"/>
              <a:t>النظام الإلكتروني الجديد </a:t>
            </a:r>
            <a:r>
              <a:rPr lang="ar-BH" sz="2200" b="1" dirty="0">
                <a:solidFill>
                  <a:schemeClr val="accent1">
                    <a:lumMod val="75000"/>
                  </a:schemeClr>
                </a:solidFill>
              </a:rPr>
              <a:t>سجلات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</a:rPr>
              <a:t>https://www.sijilat.bh/</a:t>
            </a:r>
            <a:endParaRPr lang="ar-BH" alt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0001" y="1064231"/>
            <a:ext cx="371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200" dirty="0" smtClean="0">
                <a:latin typeface="+mj-lt"/>
              </a:rPr>
              <a:t>هو سجل تجاري يمنح للفرد و يمكنه من ممارسة مجموعة من الأنشطة التجارية دون الحاجة لتسجيل المنشأة على عنوان مكتب أو مقر قائم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1718" y="4022181"/>
            <a:ext cx="4122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ar-BH" dirty="0">
                <a:latin typeface="+mj-lt"/>
              </a:rPr>
              <a:t>من الأنشطة الجديدة التي استحدثتها الوزارة  </a:t>
            </a:r>
            <a:endParaRPr lang="en-US" dirty="0">
              <a:latin typeface="+mj-lt"/>
            </a:endParaRPr>
          </a:p>
          <a:p>
            <a:pPr algn="ctr" rtl="1"/>
            <a:r>
              <a:rPr lang="ar-BH" dirty="0">
                <a:latin typeface="+mj-lt"/>
              </a:rPr>
              <a:t>التي تسهم في تشجيع رواد الأعمال على بدأ مشاريعهم</a:t>
            </a:r>
            <a:r>
              <a:rPr lang="en-US" dirty="0">
                <a:latin typeface="+mj-lt"/>
              </a:rPr>
              <a:t> </a:t>
            </a:r>
            <a:r>
              <a:rPr lang="ar-BH" dirty="0" smtClean="0">
                <a:latin typeface="+mj-lt"/>
              </a:rPr>
              <a:t>يشمل </a:t>
            </a:r>
            <a:r>
              <a:rPr lang="ar-BH" dirty="0">
                <a:latin typeface="+mj-lt"/>
              </a:rPr>
              <a:t>النشاط تحضير وتقديم الوجبات من عربات ذات المحركات (شاحنات أو </a:t>
            </a:r>
            <a:r>
              <a:rPr lang="ar-BH" dirty="0" smtClean="0">
                <a:latin typeface="+mj-lt"/>
              </a:rPr>
              <a:t>مقطورات)، لا </a:t>
            </a:r>
            <a:r>
              <a:rPr lang="ar-BH" dirty="0">
                <a:latin typeface="+mj-lt"/>
              </a:rPr>
              <a:t>يتطلب هذا النشاط محل تجاري، ولكن يجب تسجيل المركبات لدى إدارة المرور بعد الحصول على سجل تجاري مع التراخيص اللازمة قبل البدء في مزاولة </a:t>
            </a:r>
            <a:r>
              <a:rPr lang="ar-BH" dirty="0" smtClean="0">
                <a:latin typeface="+mj-lt"/>
              </a:rPr>
              <a:t>النشاط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450" y="4373542"/>
            <a:ext cx="3802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dirty="0">
                <a:latin typeface="+mj-lt"/>
              </a:rPr>
              <a:t>أطلقت وزارة الصناعة والتجارة والسياحة ترخيص حاضنات ومسرعات الاعمال </a:t>
            </a:r>
            <a:r>
              <a:rPr lang="ar-BH" dirty="0" smtClean="0">
                <a:latin typeface="+mj-lt"/>
              </a:rPr>
              <a:t>في مارس </a:t>
            </a:r>
            <a:r>
              <a:rPr lang="ar-BH" dirty="0">
                <a:latin typeface="+mj-lt"/>
              </a:rPr>
              <a:t>2017 </a:t>
            </a:r>
            <a:r>
              <a:rPr lang="ar-BH" dirty="0" smtClean="0">
                <a:latin typeface="+mj-lt"/>
              </a:rPr>
              <a:t>م</a:t>
            </a:r>
            <a:r>
              <a:rPr lang="ar-BH" b="1" dirty="0" smtClean="0">
                <a:latin typeface="+mj-lt"/>
              </a:rPr>
              <a:t>، </a:t>
            </a:r>
            <a:r>
              <a:rPr lang="ar-BH" dirty="0">
                <a:latin typeface="+mj-lt"/>
              </a:rPr>
              <a:t>تتيح </a:t>
            </a:r>
            <a:r>
              <a:rPr lang="ar-BH" dirty="0" smtClean="0">
                <a:latin typeface="+mj-lt"/>
              </a:rPr>
              <a:t>هذه </a:t>
            </a:r>
            <a:r>
              <a:rPr lang="ar-BH" dirty="0">
                <a:latin typeface="+mj-lt"/>
              </a:rPr>
              <a:t>الخدمات لرجال الأعمال والمستثمرين إمكانية الاطلاع على الإرشادات والإجراءات التي يجب اتباعها للحصول </a:t>
            </a:r>
            <a:r>
              <a:rPr lang="ar-BH" dirty="0" smtClean="0">
                <a:latin typeface="+mj-lt"/>
              </a:rPr>
              <a:t>على السجلات </a:t>
            </a:r>
            <a:r>
              <a:rPr lang="ar-BH" dirty="0">
                <a:latin typeface="+mj-lt"/>
              </a:rPr>
              <a:t>التجارية </a:t>
            </a:r>
            <a:r>
              <a:rPr lang="ar-BH" dirty="0" smtClean="0">
                <a:latin typeface="+mj-lt"/>
              </a:rPr>
              <a:t>في</a:t>
            </a:r>
            <a:r>
              <a:rPr lang="en-US" dirty="0" smtClean="0">
                <a:latin typeface="+mj-lt"/>
              </a:rPr>
              <a:t> </a:t>
            </a:r>
            <a:r>
              <a:rPr lang="ar-BH" dirty="0" smtClean="0">
                <a:latin typeface="+mj-lt"/>
              </a:rPr>
              <a:t>البحرين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9953" y="262914"/>
            <a:ext cx="1378040" cy="540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28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8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سجلي</a:t>
            </a:r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18667" y="3027587"/>
            <a:ext cx="3527066" cy="6808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28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أنشطة خدمات الأطعمة و المشروبات – سيارات متجولة لبيع الأغذية </a:t>
            </a:r>
            <a:endParaRPr lang="en-US" sz="20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585" y="2989851"/>
            <a:ext cx="3527066" cy="6808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حاضنات و مسرعات الأعمال</a:t>
            </a:r>
            <a:endParaRPr lang="en-US" sz="24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6722772" y="533370"/>
            <a:ext cx="3259428" cy="1913616"/>
          </a:xfrm>
          <a:prstGeom prst="bent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82200" y="2446986"/>
            <a:ext cx="0" cy="38636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59431" y="3828101"/>
            <a:ext cx="0" cy="38636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34139" y="4298123"/>
            <a:ext cx="3753134" cy="1905165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78" y="2060811"/>
            <a:ext cx="1490662" cy="9290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97945" y="3902645"/>
            <a:ext cx="4216728" cy="2300643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26025" y="1042858"/>
            <a:ext cx="3753134" cy="1548311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6" grpId="0" animBg="1"/>
      <p:bldP spid="19" grpId="0" animBg="1"/>
      <p:bldP spid="20" grpId="0" animBg="1"/>
      <p:bldP spid="47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7CFBC-4BC5-431B-9266-7CE7D34750F7}" type="slidenum">
              <a:rPr lang="en-US">
                <a:solidFill>
                  <a:srgbClr val="7F7F7F"/>
                </a:solidFill>
              </a:rPr>
              <a:pPr eaLnBrk="1" hangingPunct="1"/>
              <a:t>7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984256" y="3372355"/>
            <a:ext cx="504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45720" algn="ctr" rtl="1" eaLnBrk="1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en-US" sz="3200" b="1" dirty="0">
                <a:solidFill>
                  <a:srgbClr val="3333CC"/>
                </a:solidFill>
                <a:hlinkClick r:id="rId2"/>
              </a:rPr>
              <a:t>https://www.sijilat.bh/</a:t>
            </a:r>
            <a:endParaRPr lang="ar-BH" altLang="en-US" sz="3200" b="1" dirty="0">
              <a:solidFill>
                <a:srgbClr val="3333CC"/>
              </a:solidFill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89087"/>
            <a:ext cx="6544518" cy="415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8499953">
            <a:off x="11289696" y="3949971"/>
            <a:ext cx="365967" cy="7628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2A275C-4C1B-4088-BC92-B7C6222DB5F6}" type="slidenum">
              <a:rPr lang="en-US">
                <a:solidFill>
                  <a:srgbClr val="7F7F7F"/>
                </a:solidFill>
              </a:rPr>
              <a:pPr eaLnBrk="1" hangingPunct="1"/>
              <a:t>8</a:t>
            </a:fld>
            <a:endParaRPr lang="en-US">
              <a:solidFill>
                <a:srgbClr val="7F7F7F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93725"/>
            <a:ext cx="9144000" cy="59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54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02" y="2167006"/>
            <a:ext cx="9558668" cy="3060484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250000"/>
              </a:lnSpc>
              <a:buNone/>
            </a:pPr>
            <a:r>
              <a:rPr lang="ar-BH" b="1" dirty="0"/>
              <a:t>أطلقت وزارة الصناعة والتجارة والسياحة ترخيص حاضنات ومسرعات الاعمال في مارس 2017م بموجب القرار الوزاري رقم (84) لسنة 2017م بشأن تنظيم نشاط حاضنات ومسرعات </a:t>
            </a:r>
            <a:r>
              <a:rPr lang="ar-BH" b="1" dirty="0" smtClean="0"/>
              <a:t>الاعمال.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59" y="4704600"/>
            <a:ext cx="3529613" cy="18578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JNJPYPpEGhXKeAM4B5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1097</Words>
  <Application>Microsoft Office PowerPoint</Application>
  <PresentationFormat>Custom</PresentationFormat>
  <Paragraphs>189</Paragraphs>
  <Slides>24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عوامل نجاح التجربة البحرينية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الحاضنات / مسرعات الاعمال</vt:lpstr>
      <vt:lpstr>أهداف البرنامج</vt:lpstr>
      <vt:lpstr>الحاضنات / مسرعات الاعمال</vt:lpstr>
      <vt:lpstr>PowerPoint Presentation</vt:lpstr>
      <vt:lpstr>الشروط والأحكام</vt:lpstr>
      <vt:lpstr>PowerPoint Presentation</vt:lpstr>
      <vt:lpstr>المؤسسات / الشركات  الناشئة المحتضنة</vt:lpstr>
      <vt:lpstr> يقدم طلب نشاط الحاضنة/المسرعة عن طريق ارفاق المستندات المطلوبة </vt:lpstr>
      <vt:lpstr>خدمات الحاضنات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منطقة البحرين العالمية للاستثمار</vt:lpstr>
      <vt:lpstr>SMEsdevelopment@moic.gov.bh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Incubation Policy</dc:title>
  <dc:creator>Nayla Musaad Mohamed</dc:creator>
  <cp:lastModifiedBy>Faaiza Adil</cp:lastModifiedBy>
  <cp:revision>105</cp:revision>
  <dcterms:created xsi:type="dcterms:W3CDTF">2017-08-27T06:56:41Z</dcterms:created>
  <dcterms:modified xsi:type="dcterms:W3CDTF">2017-12-11T15:10:48Z</dcterms:modified>
</cp:coreProperties>
</file>