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78" r:id="rId2"/>
    <p:sldId id="257" r:id="rId3"/>
    <p:sldId id="258" r:id="rId4"/>
    <p:sldId id="281" r:id="rId5"/>
    <p:sldId id="283" r:id="rId6"/>
    <p:sldId id="284" r:id="rId7"/>
    <p:sldId id="263" r:id="rId8"/>
    <p:sldId id="279" r:id="rId9"/>
    <p:sldId id="262" r:id="rId10"/>
    <p:sldId id="277" r:id="rId11"/>
    <p:sldId id="276" r:id="rId12"/>
    <p:sldId id="259" r:id="rId13"/>
    <p:sldId id="260" r:id="rId14"/>
    <p:sldId id="265" r:id="rId15"/>
    <p:sldId id="280" r:id="rId16"/>
    <p:sldId id="266" r:id="rId17"/>
    <p:sldId id="267" r:id="rId18"/>
    <p:sldId id="269" r:id="rId19"/>
    <p:sldId id="270" r:id="rId20"/>
    <p:sldId id="271" r:id="rId21"/>
    <p:sldId id="268" r:id="rId22"/>
    <p:sldId id="272" r:id="rId23"/>
    <p:sldId id="274" r:id="rId24"/>
    <p:sldId id="275"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94676"/>
  </p:normalViewPr>
  <p:slideViewPr>
    <p:cSldViewPr snapToGrid="0" snapToObjects="1">
      <p:cViewPr varScale="1">
        <p:scale>
          <a:sx n="106" d="100"/>
          <a:sy n="106" d="100"/>
        </p:scale>
        <p:origin x="1560"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D42C5B-ED6F-0A43-832A-0BA5210E8BE2}" type="datetimeFigureOut">
              <a:rPr lang="en-US" smtClean="0"/>
              <a:t>12/19/17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10124-F293-E24C-8D83-24DD159C6074}" type="slidenum">
              <a:rPr lang="en-US" smtClean="0"/>
              <a:t>‹#›</a:t>
            </a:fld>
            <a:endParaRPr lang="en-US"/>
          </a:p>
        </p:txBody>
      </p:sp>
    </p:spTree>
    <p:extLst>
      <p:ext uri="{BB962C8B-B14F-4D97-AF65-F5344CB8AC3E}">
        <p14:creationId xmlns:p14="http://schemas.microsoft.com/office/powerpoint/2010/main" val="2051085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0C37B0-6666-794E-AD57-730DA930B5B2}" type="datetimeFigureOut">
              <a:rPr lang="en-US" smtClean="0"/>
              <a:t>12/19/17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81A539-800A-B24F-B67B-F51DF7321399}" type="slidenum">
              <a:rPr lang="en-US" smtClean="0"/>
              <a:t>‹#›</a:t>
            </a:fld>
            <a:endParaRPr lang="en-US"/>
          </a:p>
        </p:txBody>
      </p:sp>
    </p:spTree>
    <p:extLst>
      <p:ext uri="{BB962C8B-B14F-4D97-AF65-F5344CB8AC3E}">
        <p14:creationId xmlns:p14="http://schemas.microsoft.com/office/powerpoint/2010/main" val="836269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0C37B0-6666-794E-AD57-730DA930B5B2}" type="datetimeFigureOut">
              <a:rPr lang="en-US" smtClean="0"/>
              <a:t>12/19/17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81A539-800A-B24F-B67B-F51DF7321399}" type="slidenum">
              <a:rPr lang="en-US" smtClean="0"/>
              <a:t>‹#›</a:t>
            </a:fld>
            <a:endParaRPr lang="en-US"/>
          </a:p>
        </p:txBody>
      </p:sp>
    </p:spTree>
    <p:extLst>
      <p:ext uri="{BB962C8B-B14F-4D97-AF65-F5344CB8AC3E}">
        <p14:creationId xmlns:p14="http://schemas.microsoft.com/office/powerpoint/2010/main" val="3597094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0C37B0-6666-794E-AD57-730DA930B5B2}" type="datetimeFigureOut">
              <a:rPr lang="en-US" smtClean="0"/>
              <a:t>12/19/17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81A539-800A-B24F-B67B-F51DF7321399}" type="slidenum">
              <a:rPr lang="en-US" smtClean="0"/>
              <a:t>‹#›</a:t>
            </a:fld>
            <a:endParaRPr lang="en-US"/>
          </a:p>
        </p:txBody>
      </p:sp>
    </p:spTree>
    <p:extLst>
      <p:ext uri="{BB962C8B-B14F-4D97-AF65-F5344CB8AC3E}">
        <p14:creationId xmlns:p14="http://schemas.microsoft.com/office/powerpoint/2010/main" val="1925751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0C37B0-6666-794E-AD57-730DA930B5B2}" type="datetimeFigureOut">
              <a:rPr lang="en-US" smtClean="0"/>
              <a:t>12/19/17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81A539-800A-B24F-B67B-F51DF7321399}" type="slidenum">
              <a:rPr lang="en-US" smtClean="0"/>
              <a:t>‹#›</a:t>
            </a:fld>
            <a:endParaRPr lang="en-US"/>
          </a:p>
        </p:txBody>
      </p:sp>
    </p:spTree>
    <p:extLst>
      <p:ext uri="{BB962C8B-B14F-4D97-AF65-F5344CB8AC3E}">
        <p14:creationId xmlns:p14="http://schemas.microsoft.com/office/powerpoint/2010/main" val="2344370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0C37B0-6666-794E-AD57-730DA930B5B2}" type="datetimeFigureOut">
              <a:rPr lang="en-US" smtClean="0"/>
              <a:t>12/19/17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81A539-800A-B24F-B67B-F51DF7321399}" type="slidenum">
              <a:rPr lang="en-US" smtClean="0"/>
              <a:t>‹#›</a:t>
            </a:fld>
            <a:endParaRPr lang="en-US"/>
          </a:p>
        </p:txBody>
      </p:sp>
    </p:spTree>
    <p:extLst>
      <p:ext uri="{BB962C8B-B14F-4D97-AF65-F5344CB8AC3E}">
        <p14:creationId xmlns:p14="http://schemas.microsoft.com/office/powerpoint/2010/main" val="1622049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0C37B0-6666-794E-AD57-730DA930B5B2}" type="datetimeFigureOut">
              <a:rPr lang="en-US" smtClean="0"/>
              <a:t>12/19/17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81A539-800A-B24F-B67B-F51DF7321399}" type="slidenum">
              <a:rPr lang="en-US" smtClean="0"/>
              <a:t>‹#›</a:t>
            </a:fld>
            <a:endParaRPr lang="en-US"/>
          </a:p>
        </p:txBody>
      </p:sp>
    </p:spTree>
    <p:extLst>
      <p:ext uri="{BB962C8B-B14F-4D97-AF65-F5344CB8AC3E}">
        <p14:creationId xmlns:p14="http://schemas.microsoft.com/office/powerpoint/2010/main" val="2674187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0C37B0-6666-794E-AD57-730DA930B5B2}" type="datetimeFigureOut">
              <a:rPr lang="en-US" smtClean="0"/>
              <a:t>12/19/17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81A539-800A-B24F-B67B-F51DF7321399}" type="slidenum">
              <a:rPr lang="en-US" smtClean="0"/>
              <a:t>‹#›</a:t>
            </a:fld>
            <a:endParaRPr lang="en-US"/>
          </a:p>
        </p:txBody>
      </p:sp>
    </p:spTree>
    <p:extLst>
      <p:ext uri="{BB962C8B-B14F-4D97-AF65-F5344CB8AC3E}">
        <p14:creationId xmlns:p14="http://schemas.microsoft.com/office/powerpoint/2010/main" val="1381171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0C37B0-6666-794E-AD57-730DA930B5B2}" type="datetimeFigureOut">
              <a:rPr lang="en-US" smtClean="0"/>
              <a:t>12/19/17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81A539-800A-B24F-B67B-F51DF7321399}" type="slidenum">
              <a:rPr lang="en-US" smtClean="0"/>
              <a:t>‹#›</a:t>
            </a:fld>
            <a:endParaRPr lang="en-US"/>
          </a:p>
        </p:txBody>
      </p:sp>
    </p:spTree>
    <p:extLst>
      <p:ext uri="{BB962C8B-B14F-4D97-AF65-F5344CB8AC3E}">
        <p14:creationId xmlns:p14="http://schemas.microsoft.com/office/powerpoint/2010/main" val="4125659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0C37B0-6666-794E-AD57-730DA930B5B2}" type="datetimeFigureOut">
              <a:rPr lang="en-US" smtClean="0"/>
              <a:t>12/19/17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81A539-800A-B24F-B67B-F51DF7321399}" type="slidenum">
              <a:rPr lang="en-US" smtClean="0"/>
              <a:t>‹#›</a:t>
            </a:fld>
            <a:endParaRPr lang="en-US"/>
          </a:p>
        </p:txBody>
      </p:sp>
    </p:spTree>
    <p:extLst>
      <p:ext uri="{BB962C8B-B14F-4D97-AF65-F5344CB8AC3E}">
        <p14:creationId xmlns:p14="http://schemas.microsoft.com/office/powerpoint/2010/main" val="1335405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0C37B0-6666-794E-AD57-730DA930B5B2}" type="datetimeFigureOut">
              <a:rPr lang="en-US" smtClean="0"/>
              <a:t>12/19/17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81A539-800A-B24F-B67B-F51DF7321399}" type="slidenum">
              <a:rPr lang="en-US" smtClean="0"/>
              <a:t>‹#›</a:t>
            </a:fld>
            <a:endParaRPr lang="en-US"/>
          </a:p>
        </p:txBody>
      </p:sp>
    </p:spTree>
    <p:extLst>
      <p:ext uri="{BB962C8B-B14F-4D97-AF65-F5344CB8AC3E}">
        <p14:creationId xmlns:p14="http://schemas.microsoft.com/office/powerpoint/2010/main" val="3129027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0C37B0-6666-794E-AD57-730DA930B5B2}" type="datetimeFigureOut">
              <a:rPr lang="en-US" smtClean="0"/>
              <a:t>12/19/17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81A539-800A-B24F-B67B-F51DF7321399}" type="slidenum">
              <a:rPr lang="en-US" smtClean="0"/>
              <a:t>‹#›</a:t>
            </a:fld>
            <a:endParaRPr lang="en-US"/>
          </a:p>
        </p:txBody>
      </p:sp>
    </p:spTree>
    <p:extLst>
      <p:ext uri="{BB962C8B-B14F-4D97-AF65-F5344CB8AC3E}">
        <p14:creationId xmlns:p14="http://schemas.microsoft.com/office/powerpoint/2010/main" val="27947500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0C37B0-6666-794E-AD57-730DA930B5B2}" type="datetimeFigureOut">
              <a:rPr lang="en-US" smtClean="0"/>
              <a:t>12/19/17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1A539-800A-B24F-B67B-F51DF7321399}" type="slidenum">
              <a:rPr lang="en-US" smtClean="0"/>
              <a:t>‹#›</a:t>
            </a:fld>
            <a:endParaRPr lang="en-US"/>
          </a:p>
        </p:txBody>
      </p:sp>
    </p:spTree>
    <p:extLst>
      <p:ext uri="{BB962C8B-B14F-4D97-AF65-F5344CB8AC3E}">
        <p14:creationId xmlns:p14="http://schemas.microsoft.com/office/powerpoint/2010/main" val="3348192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jp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jp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image" Target="../media/image1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tiff"/><Relationship Id="rId5" Type="http://schemas.openxmlformats.org/officeDocument/2006/relationships/image" Target="../media/image7.tiff"/><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1895" y="3068888"/>
            <a:ext cx="7772400" cy="1470025"/>
          </a:xfrm>
        </p:spPr>
        <p:txBody>
          <a:bodyPr>
            <a:noAutofit/>
          </a:bodyPr>
          <a:lstStyle/>
          <a:p>
            <a:r>
              <a:rPr lang="en-US" sz="4000" dirty="0" smtClean="0"/>
              <a:t>Branding &amp; Marketing Secrets</a:t>
            </a:r>
            <a:br>
              <a:rPr lang="en-US" sz="4000" dirty="0" smtClean="0"/>
            </a:br>
            <a:r>
              <a:rPr lang="en-US" sz="3000" dirty="0" smtClean="0">
                <a:solidFill>
                  <a:schemeClr val="bg1">
                    <a:lumMod val="50000"/>
                  </a:schemeClr>
                </a:solidFill>
              </a:rPr>
              <a:t>UNIDO ITPO Bahrain</a:t>
            </a:r>
            <a:br>
              <a:rPr lang="en-US" sz="3000" dirty="0" smtClean="0">
                <a:solidFill>
                  <a:schemeClr val="bg1">
                    <a:lumMod val="50000"/>
                  </a:schemeClr>
                </a:solidFill>
              </a:rPr>
            </a:br>
            <a:r>
              <a:rPr lang="en-US" sz="3000" dirty="0">
                <a:solidFill>
                  <a:schemeClr val="bg1">
                    <a:lumMod val="50000"/>
                  </a:schemeClr>
                </a:solidFill>
              </a:rPr>
              <a:t/>
            </a:r>
            <a:br>
              <a:rPr lang="en-US" sz="3000" dirty="0">
                <a:solidFill>
                  <a:schemeClr val="bg1">
                    <a:lumMod val="50000"/>
                  </a:schemeClr>
                </a:solidFill>
              </a:rPr>
            </a:br>
            <a:r>
              <a:rPr lang="en-US" sz="3000" dirty="0" smtClean="0">
                <a:solidFill>
                  <a:schemeClr val="bg1">
                    <a:lumMod val="50000"/>
                  </a:schemeClr>
                </a:solidFill>
              </a:rPr>
              <a:t/>
            </a:r>
            <a:br>
              <a:rPr lang="en-US" sz="3000" dirty="0" smtClean="0">
                <a:solidFill>
                  <a:schemeClr val="bg1">
                    <a:lumMod val="50000"/>
                  </a:schemeClr>
                </a:solidFill>
              </a:rPr>
            </a:br>
            <a:r>
              <a:rPr lang="en-US" sz="2500" dirty="0" smtClean="0">
                <a:solidFill>
                  <a:schemeClr val="bg1">
                    <a:lumMod val="50000"/>
                  </a:schemeClr>
                </a:solidFill>
              </a:rPr>
              <a:t>AbdulRahman Al Awadhi</a:t>
            </a:r>
            <a:br>
              <a:rPr lang="en-US" sz="2500" dirty="0" smtClean="0">
                <a:solidFill>
                  <a:schemeClr val="bg1">
                    <a:lumMod val="50000"/>
                  </a:schemeClr>
                </a:solidFill>
              </a:rPr>
            </a:br>
            <a:r>
              <a:rPr lang="en-US" sz="2500" dirty="0" smtClean="0">
                <a:solidFill>
                  <a:schemeClr val="bg1">
                    <a:lumMod val="50000"/>
                  </a:schemeClr>
                </a:solidFill>
              </a:rPr>
              <a:t>+973 32219210</a:t>
            </a:r>
            <a:br>
              <a:rPr lang="en-US" sz="2500" dirty="0" smtClean="0">
                <a:solidFill>
                  <a:schemeClr val="bg1">
                    <a:lumMod val="50000"/>
                  </a:schemeClr>
                </a:solidFill>
              </a:rPr>
            </a:br>
            <a:r>
              <a:rPr lang="en-US" sz="2500" dirty="0" err="1" smtClean="0">
                <a:solidFill>
                  <a:schemeClr val="bg1">
                    <a:lumMod val="50000"/>
                  </a:schemeClr>
                </a:solidFill>
              </a:rPr>
              <a:t>a.awadhi@arceit.org</a:t>
            </a:r>
            <a:endParaRPr lang="en-US" sz="2500" dirty="0">
              <a:solidFill>
                <a:schemeClr val="bg1">
                  <a:lumMod val="50000"/>
                </a:schemeClr>
              </a:solidFill>
            </a:endParaRPr>
          </a:p>
        </p:txBody>
      </p:sp>
      <p:pic>
        <p:nvPicPr>
          <p:cNvPr id="4" name="Picture 3" descr="d7ff518f-e00c-4f42-9c1c-fc4f0f2012b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598" y="339135"/>
            <a:ext cx="1221887" cy="1272102"/>
          </a:xfrm>
          <a:prstGeom prst="rect">
            <a:avLst/>
          </a:prstGeom>
        </p:spPr>
      </p:pic>
      <p:pic>
        <p:nvPicPr>
          <p:cNvPr id="6" name="Picture 5" descr="Unido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39" y="339135"/>
            <a:ext cx="1371600" cy="1162448"/>
          </a:xfrm>
          <a:prstGeom prst="rect">
            <a:avLst/>
          </a:prstGeom>
        </p:spPr>
      </p:pic>
    </p:spTree>
    <p:extLst>
      <p:ext uri="{BB962C8B-B14F-4D97-AF65-F5344CB8AC3E}">
        <p14:creationId xmlns:p14="http://schemas.microsoft.com/office/powerpoint/2010/main" val="1742203505"/>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Targeting the Right Demographic</a:t>
            </a:r>
            <a:br>
              <a:rPr lang="en-US" dirty="0" smtClean="0"/>
            </a:br>
            <a:endParaRPr lang="en-US" dirty="0"/>
          </a:p>
        </p:txBody>
      </p:sp>
      <p:pic>
        <p:nvPicPr>
          <p:cNvPr id="5" name="Picture 4" descr="d7ff518f-e00c-4f42-9c1c-fc4f0f2012b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598" y="339135"/>
            <a:ext cx="1221887" cy="1272102"/>
          </a:xfrm>
          <a:prstGeom prst="rect">
            <a:avLst/>
          </a:prstGeom>
        </p:spPr>
      </p:pic>
      <p:pic>
        <p:nvPicPr>
          <p:cNvPr id="6" name="Picture 5" descr="Unido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39" y="339135"/>
            <a:ext cx="1371600" cy="1162448"/>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832692554"/>
              </p:ext>
            </p:extLst>
          </p:nvPr>
        </p:nvGraphicFramePr>
        <p:xfrm>
          <a:off x="1266640" y="3218640"/>
          <a:ext cx="7191560" cy="2286000"/>
        </p:xfrm>
        <a:graphic>
          <a:graphicData uri="http://schemas.openxmlformats.org/drawingml/2006/table">
            <a:tbl>
              <a:tblPr/>
              <a:tblGrid>
                <a:gridCol w="3735367"/>
                <a:gridCol w="219991"/>
                <a:gridCol w="3236202"/>
              </a:tblGrid>
              <a:tr h="0">
                <a:tc>
                  <a:txBody>
                    <a:bodyPr/>
                    <a:lstStyle/>
                    <a:p>
                      <a:pPr>
                        <a:buFont typeface="Arial" charset="0"/>
                        <a:buChar char="•"/>
                      </a:pPr>
                      <a:r>
                        <a:rPr lang="en-US" dirty="0">
                          <a:solidFill>
                            <a:schemeClr val="bg1">
                              <a:lumMod val="50000"/>
                            </a:schemeClr>
                          </a:solidFill>
                        </a:rPr>
                        <a:t>gender</a:t>
                      </a:r>
                    </a:p>
                    <a:p>
                      <a:pPr>
                        <a:buFont typeface="Arial" charset="0"/>
                        <a:buChar char="•"/>
                      </a:pPr>
                      <a:r>
                        <a:rPr lang="en-US" dirty="0">
                          <a:solidFill>
                            <a:schemeClr val="bg1">
                              <a:lumMod val="50000"/>
                            </a:schemeClr>
                          </a:solidFill>
                        </a:rPr>
                        <a:t>race (ethnicity)</a:t>
                      </a:r>
                    </a:p>
                    <a:p>
                      <a:pPr>
                        <a:buFont typeface="Arial" charset="0"/>
                        <a:buChar char="•"/>
                      </a:pPr>
                      <a:r>
                        <a:rPr lang="en-US" dirty="0">
                          <a:solidFill>
                            <a:schemeClr val="bg1">
                              <a:lumMod val="50000"/>
                            </a:schemeClr>
                          </a:solidFill>
                        </a:rPr>
                        <a:t>age (date of birth)</a:t>
                      </a:r>
                    </a:p>
                    <a:p>
                      <a:pPr>
                        <a:buFont typeface="Arial" charset="0"/>
                        <a:buChar char="•"/>
                      </a:pPr>
                      <a:r>
                        <a:rPr lang="en-US" dirty="0">
                          <a:solidFill>
                            <a:schemeClr val="bg1">
                              <a:lumMod val="50000"/>
                            </a:schemeClr>
                          </a:solidFill>
                        </a:rPr>
                        <a:t>household income</a:t>
                      </a:r>
                    </a:p>
                    <a:p>
                      <a:pPr>
                        <a:buFont typeface="Arial" charset="0"/>
                        <a:buChar char="•"/>
                      </a:pPr>
                      <a:r>
                        <a:rPr lang="en-US" dirty="0">
                          <a:solidFill>
                            <a:schemeClr val="bg1">
                              <a:lumMod val="50000"/>
                            </a:schemeClr>
                          </a:solidFill>
                        </a:rPr>
                        <a:t>home ownership (length of residence, home size, mortgage)</a:t>
                      </a:r>
                    </a:p>
                    <a:p>
                      <a:pPr>
                        <a:buFont typeface="Arial" charset="0"/>
                        <a:buChar char="•"/>
                      </a:pPr>
                      <a:r>
                        <a:rPr lang="en-US" dirty="0">
                          <a:solidFill>
                            <a:schemeClr val="bg1">
                              <a:lumMod val="50000"/>
                            </a:schemeClr>
                          </a:solidFill>
                        </a:rPr>
                        <a:t>disabilities</a:t>
                      </a:r>
                    </a:p>
                  </a:txBody>
                  <a:tcPr anchor="ctr">
                    <a:lnL>
                      <a:noFill/>
                    </a:lnL>
                    <a:lnR>
                      <a:noFill/>
                    </a:lnR>
                    <a:lnT>
                      <a:noFill/>
                    </a:lnT>
                    <a:lnB>
                      <a:noFill/>
                    </a:lnB>
                  </a:tcPr>
                </a:tc>
                <a:tc>
                  <a:txBody>
                    <a:bodyPr/>
                    <a:lstStyle/>
                    <a:p>
                      <a:endParaRPr lang="en-US">
                        <a:solidFill>
                          <a:schemeClr val="bg1">
                            <a:lumMod val="50000"/>
                          </a:schemeClr>
                        </a:solidFill>
                      </a:endParaRPr>
                    </a:p>
                  </a:txBody>
                  <a:tcPr anchor="ctr">
                    <a:lnL>
                      <a:noFill/>
                    </a:lnL>
                    <a:lnR>
                      <a:noFill/>
                    </a:lnR>
                    <a:lnT>
                      <a:noFill/>
                    </a:lnT>
                    <a:lnB>
                      <a:noFill/>
                    </a:lnB>
                  </a:tcPr>
                </a:tc>
                <a:tc>
                  <a:txBody>
                    <a:bodyPr/>
                    <a:lstStyle/>
                    <a:p>
                      <a:pPr>
                        <a:buFont typeface="Arial" charset="0"/>
                        <a:buChar char="•"/>
                      </a:pPr>
                      <a:r>
                        <a:rPr lang="en-US" dirty="0">
                          <a:solidFill>
                            <a:schemeClr val="bg1">
                              <a:lumMod val="50000"/>
                            </a:schemeClr>
                          </a:solidFill>
                        </a:rPr>
                        <a:t>education</a:t>
                      </a:r>
                    </a:p>
                    <a:p>
                      <a:pPr>
                        <a:buFont typeface="Arial" charset="0"/>
                        <a:buChar char="•"/>
                      </a:pPr>
                      <a:r>
                        <a:rPr lang="en-US" dirty="0">
                          <a:solidFill>
                            <a:schemeClr val="bg1">
                              <a:lumMod val="50000"/>
                            </a:schemeClr>
                          </a:solidFill>
                        </a:rPr>
                        <a:t>employment status</a:t>
                      </a:r>
                    </a:p>
                    <a:p>
                      <a:pPr>
                        <a:buFont typeface="Arial" charset="0"/>
                        <a:buChar char="•"/>
                      </a:pPr>
                      <a:r>
                        <a:rPr lang="en-US" dirty="0">
                          <a:solidFill>
                            <a:schemeClr val="bg1">
                              <a:lumMod val="50000"/>
                            </a:schemeClr>
                          </a:solidFill>
                        </a:rPr>
                        <a:t>children</a:t>
                      </a:r>
                    </a:p>
                    <a:p>
                      <a:pPr>
                        <a:buFont typeface="Arial" charset="0"/>
                        <a:buChar char="•"/>
                      </a:pPr>
                      <a:r>
                        <a:rPr lang="en-US" dirty="0">
                          <a:solidFill>
                            <a:schemeClr val="bg1">
                              <a:lumMod val="50000"/>
                            </a:schemeClr>
                          </a:solidFill>
                        </a:rPr>
                        <a:t>location</a:t>
                      </a:r>
                    </a:p>
                    <a:p>
                      <a:pPr>
                        <a:buFont typeface="Arial" charset="0"/>
                        <a:buChar char="•"/>
                      </a:pPr>
                      <a:r>
                        <a:rPr lang="en-US" dirty="0">
                          <a:solidFill>
                            <a:schemeClr val="bg1">
                              <a:lumMod val="50000"/>
                            </a:schemeClr>
                          </a:solidFill>
                        </a:rPr>
                        <a:t>type of car(s)</a:t>
                      </a:r>
                    </a:p>
                    <a:p>
                      <a:pPr>
                        <a:buFont typeface="Arial" charset="0"/>
                        <a:buChar char="•"/>
                      </a:pPr>
                      <a:r>
                        <a:rPr lang="en-US" dirty="0">
                          <a:solidFill>
                            <a:schemeClr val="bg1">
                              <a:lumMod val="50000"/>
                            </a:schemeClr>
                          </a:solidFill>
                        </a:rPr>
                        <a:t>marital status (head of household, spouse)</a:t>
                      </a:r>
                    </a:p>
                    <a:p>
                      <a:pPr>
                        <a:buFont typeface="Arial" charset="0"/>
                        <a:buChar char="•"/>
                      </a:pPr>
                      <a:r>
                        <a:rPr lang="en-US" smtClean="0">
                          <a:solidFill>
                            <a:schemeClr val="bg1">
                              <a:lumMod val="50000"/>
                            </a:schemeClr>
                          </a:solidFill>
                        </a:rPr>
                        <a:t>savings</a:t>
                      </a:r>
                      <a:endParaRPr lang="en-US" dirty="0">
                        <a:solidFill>
                          <a:schemeClr val="bg1">
                            <a:lumMod val="50000"/>
                          </a:schemeClr>
                        </a:solidFill>
                      </a:endParaRPr>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50059709"/>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mtClean="0"/>
              <a:t>2. </a:t>
            </a:r>
            <a:r>
              <a:rPr lang="en-US" dirty="0" smtClean="0"/>
              <a:t>Understanding the Market</a:t>
            </a:r>
            <a:endParaRPr lang="en-US" dirty="0"/>
          </a:p>
        </p:txBody>
      </p:sp>
      <p:sp>
        <p:nvSpPr>
          <p:cNvPr id="3" name="Subtitle 2"/>
          <p:cNvSpPr>
            <a:spLocks noGrp="1"/>
          </p:cNvSpPr>
          <p:nvPr>
            <p:ph type="subTitle" idx="1"/>
          </p:nvPr>
        </p:nvSpPr>
        <p:spPr/>
        <p:txBody>
          <a:bodyPr/>
          <a:lstStyle/>
          <a:p>
            <a:r>
              <a:rPr lang="en-US" dirty="0" smtClean="0"/>
              <a:t>Research</a:t>
            </a:r>
          </a:p>
          <a:p>
            <a:r>
              <a:rPr lang="en-US" dirty="0" smtClean="0"/>
              <a:t>Observation</a:t>
            </a:r>
          </a:p>
          <a:p>
            <a:r>
              <a:rPr lang="en-US" dirty="0" smtClean="0"/>
              <a:t>Feedback</a:t>
            </a:r>
            <a:endParaRPr lang="en-US" dirty="0"/>
          </a:p>
        </p:txBody>
      </p:sp>
      <p:pic>
        <p:nvPicPr>
          <p:cNvPr id="5" name="Picture 4" descr="d7ff518f-e00c-4f42-9c1c-fc4f0f2012b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598" y="339135"/>
            <a:ext cx="1221887" cy="1272102"/>
          </a:xfrm>
          <a:prstGeom prst="rect">
            <a:avLst/>
          </a:prstGeom>
        </p:spPr>
      </p:pic>
      <p:pic>
        <p:nvPicPr>
          <p:cNvPr id="6" name="Picture 5" descr="Unido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39" y="339135"/>
            <a:ext cx="1371600" cy="1162448"/>
          </a:xfrm>
          <a:prstGeom prst="rect">
            <a:avLst/>
          </a:prstGeom>
        </p:spPr>
      </p:pic>
    </p:spTree>
    <p:extLst>
      <p:ext uri="{BB962C8B-B14F-4D97-AF65-F5344CB8AC3E}">
        <p14:creationId xmlns:p14="http://schemas.microsoft.com/office/powerpoint/2010/main" val="11946146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3. Engaging with the Market</a:t>
            </a:r>
            <a:br>
              <a:rPr lang="en-US" dirty="0" smtClean="0"/>
            </a:br>
            <a:endParaRPr lang="en-US" dirty="0"/>
          </a:p>
        </p:txBody>
      </p:sp>
      <p:sp>
        <p:nvSpPr>
          <p:cNvPr id="3" name="Subtitle 2"/>
          <p:cNvSpPr>
            <a:spLocks noGrp="1"/>
          </p:cNvSpPr>
          <p:nvPr>
            <p:ph type="subTitle" idx="1"/>
          </p:nvPr>
        </p:nvSpPr>
        <p:spPr/>
        <p:txBody>
          <a:bodyPr/>
          <a:lstStyle/>
          <a:p>
            <a:r>
              <a:rPr lang="en-US" dirty="0" smtClean="0"/>
              <a:t>Tools</a:t>
            </a:r>
          </a:p>
          <a:p>
            <a:r>
              <a:rPr lang="en-US" dirty="0" smtClean="0"/>
              <a:t>Approaches</a:t>
            </a:r>
          </a:p>
          <a:p>
            <a:r>
              <a:rPr lang="en-US" dirty="0" smtClean="0"/>
              <a:t>Mediums</a:t>
            </a:r>
          </a:p>
          <a:p>
            <a:endParaRPr lang="en-US" dirty="0"/>
          </a:p>
        </p:txBody>
      </p:sp>
      <p:pic>
        <p:nvPicPr>
          <p:cNvPr id="5" name="Picture 4" descr="d7ff518f-e00c-4f42-9c1c-fc4f0f2012b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598" y="339135"/>
            <a:ext cx="1221887" cy="1272102"/>
          </a:xfrm>
          <a:prstGeom prst="rect">
            <a:avLst/>
          </a:prstGeom>
        </p:spPr>
      </p:pic>
      <p:pic>
        <p:nvPicPr>
          <p:cNvPr id="6" name="Picture 5" descr="Unido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39" y="339135"/>
            <a:ext cx="1371600" cy="1162448"/>
          </a:xfrm>
          <a:prstGeom prst="rect">
            <a:avLst/>
          </a:prstGeom>
        </p:spPr>
      </p:pic>
    </p:spTree>
    <p:extLst>
      <p:ext uri="{BB962C8B-B14F-4D97-AF65-F5344CB8AC3E}">
        <p14:creationId xmlns:p14="http://schemas.microsoft.com/office/powerpoint/2010/main" val="28592379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Define the Marketing Message</a:t>
            </a:r>
            <a:br>
              <a:rPr lang="en-US" dirty="0" smtClean="0"/>
            </a:br>
            <a:endParaRPr lang="en-US" dirty="0"/>
          </a:p>
        </p:txBody>
      </p:sp>
      <p:sp>
        <p:nvSpPr>
          <p:cNvPr id="3" name="Subtitle 2"/>
          <p:cNvSpPr>
            <a:spLocks noGrp="1"/>
          </p:cNvSpPr>
          <p:nvPr>
            <p:ph type="subTitle" idx="1"/>
          </p:nvPr>
        </p:nvSpPr>
        <p:spPr>
          <a:xfrm>
            <a:off x="1371600" y="3394636"/>
            <a:ext cx="6400800" cy="1752600"/>
          </a:xfrm>
        </p:spPr>
        <p:txBody>
          <a:bodyPr>
            <a:normAutofit fontScale="47500" lnSpcReduction="20000"/>
          </a:bodyPr>
          <a:lstStyle/>
          <a:p>
            <a:r>
              <a:rPr lang="en-US" b="1" dirty="0"/>
              <a:t>Define </a:t>
            </a:r>
            <a:r>
              <a:rPr lang="en-US" b="1" u="sng" dirty="0"/>
              <a:t>an image</a:t>
            </a:r>
            <a:r>
              <a:rPr lang="en-US" b="1" dirty="0"/>
              <a:t> and </a:t>
            </a:r>
            <a:r>
              <a:rPr lang="en-US" b="1" u="sng" dirty="0"/>
              <a:t>a message</a:t>
            </a:r>
            <a:r>
              <a:rPr lang="en-US" b="1" dirty="0"/>
              <a:t> that is </a:t>
            </a:r>
            <a:r>
              <a:rPr lang="en-US" b="1" u="sng" dirty="0"/>
              <a:t>relevant</a:t>
            </a:r>
            <a:r>
              <a:rPr lang="en-US" b="1" dirty="0"/>
              <a:t> and </a:t>
            </a:r>
            <a:r>
              <a:rPr lang="en-US" b="1" u="sng" dirty="0"/>
              <a:t>appealing</a:t>
            </a:r>
            <a:r>
              <a:rPr lang="en-US" b="1" dirty="0"/>
              <a:t> to the </a:t>
            </a:r>
            <a:r>
              <a:rPr lang="en-US" b="1" u="sng" dirty="0"/>
              <a:t>audience</a:t>
            </a:r>
            <a:r>
              <a:rPr lang="en-US" b="1" dirty="0"/>
              <a:t> about the company and/or product, while </a:t>
            </a:r>
            <a:r>
              <a:rPr lang="en-US" b="1" u="sng" dirty="0"/>
              <a:t>adhering to the values of company. </a:t>
            </a:r>
            <a:endParaRPr lang="en-US" dirty="0"/>
          </a:p>
          <a:p>
            <a:r>
              <a:rPr lang="en-US" b="1" dirty="0"/>
              <a:t> </a:t>
            </a:r>
            <a:endParaRPr lang="en-US" dirty="0"/>
          </a:p>
          <a:p>
            <a:pPr lvl="0" algn="l"/>
            <a:r>
              <a:rPr lang="en-US" dirty="0" smtClean="0"/>
              <a:t>1. Define </a:t>
            </a:r>
            <a:r>
              <a:rPr lang="en-US" dirty="0"/>
              <a:t>the values of the </a:t>
            </a:r>
            <a:r>
              <a:rPr lang="en-US" dirty="0" smtClean="0"/>
              <a:t>company</a:t>
            </a:r>
          </a:p>
          <a:p>
            <a:pPr lvl="0" algn="l"/>
            <a:r>
              <a:rPr lang="en-US" dirty="0" smtClean="0"/>
              <a:t>2. Structure </a:t>
            </a:r>
            <a:r>
              <a:rPr lang="en-US" dirty="0"/>
              <a:t>a marketing message linked to </a:t>
            </a:r>
            <a:r>
              <a:rPr lang="en-US" dirty="0" smtClean="0"/>
              <a:t>audience</a:t>
            </a:r>
            <a:endParaRPr lang="en-US" dirty="0"/>
          </a:p>
          <a:p>
            <a:pPr lvl="0" algn="l"/>
            <a:r>
              <a:rPr lang="en-US" dirty="0" smtClean="0"/>
              <a:t>3. Propose </a:t>
            </a:r>
            <a:r>
              <a:rPr lang="en-US" dirty="0"/>
              <a:t>an appealing marketing </a:t>
            </a:r>
            <a:r>
              <a:rPr lang="en-US" dirty="0" smtClean="0"/>
              <a:t>image</a:t>
            </a:r>
            <a:endParaRPr lang="en-US" dirty="0"/>
          </a:p>
        </p:txBody>
      </p:sp>
      <p:pic>
        <p:nvPicPr>
          <p:cNvPr id="5" name="Picture 4" descr="d7ff518f-e00c-4f42-9c1c-fc4f0f2012b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598" y="339135"/>
            <a:ext cx="1221887" cy="1272102"/>
          </a:xfrm>
          <a:prstGeom prst="rect">
            <a:avLst/>
          </a:prstGeom>
        </p:spPr>
      </p:pic>
      <p:pic>
        <p:nvPicPr>
          <p:cNvPr id="6" name="Picture 5" descr="Unido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39" y="339135"/>
            <a:ext cx="1371600" cy="1162448"/>
          </a:xfrm>
          <a:prstGeom prst="rect">
            <a:avLst/>
          </a:prstGeom>
        </p:spPr>
      </p:pic>
    </p:spTree>
    <p:extLst>
      <p:ext uri="{BB962C8B-B14F-4D97-AF65-F5344CB8AC3E}">
        <p14:creationId xmlns:p14="http://schemas.microsoft.com/office/powerpoint/2010/main" val="8223317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Marketing Tools</a:t>
            </a:r>
            <a:endParaRPr lang="en-US" dirty="0"/>
          </a:p>
        </p:txBody>
      </p:sp>
      <p:sp>
        <p:nvSpPr>
          <p:cNvPr id="3" name="Subtitle 2"/>
          <p:cNvSpPr>
            <a:spLocks noGrp="1"/>
          </p:cNvSpPr>
          <p:nvPr>
            <p:ph type="subTitle" idx="1"/>
          </p:nvPr>
        </p:nvSpPr>
        <p:spPr>
          <a:xfrm>
            <a:off x="1371600" y="3886200"/>
            <a:ext cx="2141621" cy="601579"/>
          </a:xfrm>
        </p:spPr>
        <p:txBody>
          <a:bodyPr/>
          <a:lstStyle/>
          <a:p>
            <a:r>
              <a:rPr lang="en-US" dirty="0" smtClean="0"/>
              <a:t>Banners</a:t>
            </a:r>
          </a:p>
        </p:txBody>
      </p:sp>
      <p:sp>
        <p:nvSpPr>
          <p:cNvPr id="7" name="Subtitle 2"/>
          <p:cNvSpPr txBox="1">
            <a:spLocks/>
          </p:cNvSpPr>
          <p:nvPr/>
        </p:nvSpPr>
        <p:spPr>
          <a:xfrm>
            <a:off x="4435642" y="3818848"/>
            <a:ext cx="2141621" cy="60157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smtClean="0"/>
              <a:t>Signboards</a:t>
            </a:r>
          </a:p>
        </p:txBody>
      </p:sp>
      <p:sp>
        <p:nvSpPr>
          <p:cNvPr id="8" name="Subtitle 2"/>
          <p:cNvSpPr txBox="1">
            <a:spLocks/>
          </p:cNvSpPr>
          <p:nvPr/>
        </p:nvSpPr>
        <p:spPr>
          <a:xfrm>
            <a:off x="1163739" y="5102216"/>
            <a:ext cx="2141621" cy="60157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smtClean="0"/>
              <a:t>Lamp Posts</a:t>
            </a:r>
          </a:p>
        </p:txBody>
      </p:sp>
      <p:sp>
        <p:nvSpPr>
          <p:cNvPr id="9" name="Subtitle 2"/>
          <p:cNvSpPr txBox="1">
            <a:spLocks/>
          </p:cNvSpPr>
          <p:nvPr/>
        </p:nvSpPr>
        <p:spPr>
          <a:xfrm>
            <a:off x="3124200" y="4670821"/>
            <a:ext cx="2141621" cy="60157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smtClean="0"/>
              <a:t>Twitter</a:t>
            </a:r>
          </a:p>
        </p:txBody>
      </p:sp>
      <p:sp>
        <p:nvSpPr>
          <p:cNvPr id="10" name="Subtitle 2"/>
          <p:cNvSpPr txBox="1">
            <a:spLocks/>
          </p:cNvSpPr>
          <p:nvPr/>
        </p:nvSpPr>
        <p:spPr>
          <a:xfrm>
            <a:off x="5358064" y="4638825"/>
            <a:ext cx="2141621" cy="601579"/>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smtClean="0"/>
              <a:t>Publications</a:t>
            </a:r>
          </a:p>
        </p:txBody>
      </p:sp>
      <p:sp>
        <p:nvSpPr>
          <p:cNvPr id="11" name="Subtitle 2"/>
          <p:cNvSpPr txBox="1">
            <a:spLocks/>
          </p:cNvSpPr>
          <p:nvPr/>
        </p:nvSpPr>
        <p:spPr>
          <a:xfrm>
            <a:off x="565485" y="1686761"/>
            <a:ext cx="2141621" cy="601579"/>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smtClean="0"/>
              <a:t>Google Search</a:t>
            </a:r>
          </a:p>
        </p:txBody>
      </p:sp>
      <p:sp>
        <p:nvSpPr>
          <p:cNvPr id="12" name="Subtitle 2"/>
          <p:cNvSpPr txBox="1">
            <a:spLocks/>
          </p:cNvSpPr>
          <p:nvPr/>
        </p:nvSpPr>
        <p:spPr>
          <a:xfrm>
            <a:off x="2550695" y="1006225"/>
            <a:ext cx="2141621" cy="60157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smtClean="0"/>
              <a:t>Instagram</a:t>
            </a:r>
          </a:p>
        </p:txBody>
      </p:sp>
      <p:sp>
        <p:nvSpPr>
          <p:cNvPr id="13" name="Subtitle 2"/>
          <p:cNvSpPr txBox="1">
            <a:spLocks/>
          </p:cNvSpPr>
          <p:nvPr/>
        </p:nvSpPr>
        <p:spPr>
          <a:xfrm>
            <a:off x="3744835" y="1501583"/>
            <a:ext cx="2141621" cy="60157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smtClean="0"/>
              <a:t>Facebook</a:t>
            </a:r>
          </a:p>
        </p:txBody>
      </p:sp>
      <p:sp>
        <p:nvSpPr>
          <p:cNvPr id="14" name="Subtitle 2"/>
          <p:cNvSpPr txBox="1">
            <a:spLocks/>
          </p:cNvSpPr>
          <p:nvPr/>
        </p:nvSpPr>
        <p:spPr>
          <a:xfrm>
            <a:off x="5853374" y="1760540"/>
            <a:ext cx="2141621" cy="60157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mtClean="0"/>
              <a:t>Snapchat</a:t>
            </a:r>
            <a:endParaRPr lang="en-US" dirty="0" smtClean="0"/>
          </a:p>
        </p:txBody>
      </p:sp>
      <p:sp>
        <p:nvSpPr>
          <p:cNvPr id="15" name="Subtitle 2"/>
          <p:cNvSpPr txBox="1">
            <a:spLocks/>
          </p:cNvSpPr>
          <p:nvPr/>
        </p:nvSpPr>
        <p:spPr>
          <a:xfrm>
            <a:off x="231962" y="3108070"/>
            <a:ext cx="2141621" cy="601579"/>
          </a:xfrm>
          <a:prstGeom prst="rect">
            <a:avLst/>
          </a:prstGeom>
        </p:spPr>
        <p:txBody>
          <a:bodyPr vert="horz" lIns="91440" tIns="45720" rIns="91440" bIns="45720"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mtClean="0"/>
              <a:t>Word of Mouth</a:t>
            </a:r>
            <a:endParaRPr lang="en-US" dirty="0" smtClean="0"/>
          </a:p>
        </p:txBody>
      </p:sp>
      <p:sp>
        <p:nvSpPr>
          <p:cNvPr id="16" name="Subtitle 2"/>
          <p:cNvSpPr txBox="1">
            <a:spLocks/>
          </p:cNvSpPr>
          <p:nvPr/>
        </p:nvSpPr>
        <p:spPr>
          <a:xfrm>
            <a:off x="6009787" y="5450614"/>
            <a:ext cx="2141621" cy="601579"/>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smtClean="0"/>
              <a:t>Partnerships</a:t>
            </a:r>
          </a:p>
        </p:txBody>
      </p:sp>
      <p:sp>
        <p:nvSpPr>
          <p:cNvPr id="17" name="Subtitle 2"/>
          <p:cNvSpPr txBox="1">
            <a:spLocks/>
          </p:cNvSpPr>
          <p:nvPr/>
        </p:nvSpPr>
        <p:spPr>
          <a:xfrm>
            <a:off x="6160864" y="2966875"/>
            <a:ext cx="2141621" cy="60157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smtClean="0"/>
              <a:t>Freebies</a:t>
            </a:r>
          </a:p>
        </p:txBody>
      </p:sp>
      <p:pic>
        <p:nvPicPr>
          <p:cNvPr id="18" name="Picture 17" descr="d7ff518f-e00c-4f42-9c1c-fc4f0f2012b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598" y="339135"/>
            <a:ext cx="1221887" cy="1272102"/>
          </a:xfrm>
          <a:prstGeom prst="rect">
            <a:avLst/>
          </a:prstGeom>
        </p:spPr>
      </p:pic>
      <p:pic>
        <p:nvPicPr>
          <p:cNvPr id="19" name="Picture 18" descr="Unido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39" y="339135"/>
            <a:ext cx="1371600" cy="1162448"/>
          </a:xfrm>
          <a:prstGeom prst="rect">
            <a:avLst/>
          </a:prstGeom>
        </p:spPr>
      </p:pic>
    </p:spTree>
    <p:extLst>
      <p:ext uri="{BB962C8B-B14F-4D97-AF65-F5344CB8AC3E}">
        <p14:creationId xmlns:p14="http://schemas.microsoft.com/office/powerpoint/2010/main" val="1033215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7">
                                            <p:txEl>
                                              <p:pRg st="0" end="0"/>
                                            </p:txEl>
                                          </p:spTgt>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additive="base">
                                        <p:cTn id="15"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16" dur="500"/>
                                        <p:tgtEl>
                                          <p:spTgt spid="8">
                                            <p:txEl>
                                              <p:pRg st="0" end="0"/>
                                            </p:txEl>
                                          </p:spTgt>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500"/>
                                        <p:tgtEl>
                                          <p:spTgt spid="9">
                                            <p:txEl>
                                              <p:pRg st="0" end="0"/>
                                            </p:txEl>
                                          </p:spTgt>
                                        </p:tgtEl>
                                        <p:attrNameLst>
                                          <p:attrName>ppt_y</p:attrName>
                                        </p:attrNameLst>
                                      </p:cBhvr>
                                      <p:tavLst>
                                        <p:tav tm="0">
                                          <p:val>
                                            <p:strVal val="#ppt_y+#ppt_h*1.125000"/>
                                          </p:val>
                                        </p:tav>
                                        <p:tav tm="100000">
                                          <p:val>
                                            <p:strVal val="#ppt_y"/>
                                          </p:val>
                                        </p:tav>
                                      </p:tavLst>
                                    </p:anim>
                                    <p:animEffect transition="in" filter="wipe(up)">
                                      <p:cBhvr>
                                        <p:cTn id="20" dur="500"/>
                                        <p:tgtEl>
                                          <p:spTgt spid="9">
                                            <p:txEl>
                                              <p:pRg st="0" end="0"/>
                                            </p:txEl>
                                          </p:spTgt>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p:tgtEl>
                                          <p:spTgt spid="10">
                                            <p:txEl>
                                              <p:pRg st="0" end="0"/>
                                            </p:txEl>
                                          </p:spTgt>
                                        </p:tgtEl>
                                        <p:attrNameLst>
                                          <p:attrName>ppt_y</p:attrName>
                                        </p:attrNameLst>
                                      </p:cBhvr>
                                      <p:tavLst>
                                        <p:tav tm="0">
                                          <p:val>
                                            <p:strVal val="#ppt_y+#ppt_h*1.125000"/>
                                          </p:val>
                                        </p:tav>
                                        <p:tav tm="100000">
                                          <p:val>
                                            <p:strVal val="#ppt_y"/>
                                          </p:val>
                                        </p:tav>
                                      </p:tavLst>
                                    </p:anim>
                                    <p:animEffect transition="in" filter="wipe(up)">
                                      <p:cBhvr>
                                        <p:cTn id="24" dur="500"/>
                                        <p:tgtEl>
                                          <p:spTgt spid="10">
                                            <p:txEl>
                                              <p:pRg st="0" end="0"/>
                                            </p:txEl>
                                          </p:spTgt>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additive="base">
                                        <p:cTn id="27" dur="500"/>
                                        <p:tgtEl>
                                          <p:spTgt spid="11">
                                            <p:txEl>
                                              <p:pRg st="0" end="0"/>
                                            </p:txEl>
                                          </p:spTgt>
                                        </p:tgtEl>
                                        <p:attrNameLst>
                                          <p:attrName>ppt_y</p:attrName>
                                        </p:attrNameLst>
                                      </p:cBhvr>
                                      <p:tavLst>
                                        <p:tav tm="0">
                                          <p:val>
                                            <p:strVal val="#ppt_y+#ppt_h*1.125000"/>
                                          </p:val>
                                        </p:tav>
                                        <p:tav tm="100000">
                                          <p:val>
                                            <p:strVal val="#ppt_y"/>
                                          </p:val>
                                        </p:tav>
                                      </p:tavLst>
                                    </p:anim>
                                    <p:animEffect transition="in" filter="wipe(up)">
                                      <p:cBhvr>
                                        <p:cTn id="28" dur="500"/>
                                        <p:tgtEl>
                                          <p:spTgt spid="11">
                                            <p:txEl>
                                              <p:pRg st="0" end="0"/>
                                            </p:txEl>
                                          </p:spTgt>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 calcmode="lin" valueType="num">
                                      <p:cBhvr additive="base">
                                        <p:cTn id="31" dur="500"/>
                                        <p:tgtEl>
                                          <p:spTgt spid="12">
                                            <p:txEl>
                                              <p:pRg st="0" end="0"/>
                                            </p:txEl>
                                          </p:spTgt>
                                        </p:tgtEl>
                                        <p:attrNameLst>
                                          <p:attrName>ppt_y</p:attrName>
                                        </p:attrNameLst>
                                      </p:cBhvr>
                                      <p:tavLst>
                                        <p:tav tm="0">
                                          <p:val>
                                            <p:strVal val="#ppt_y+#ppt_h*1.125000"/>
                                          </p:val>
                                        </p:tav>
                                        <p:tav tm="100000">
                                          <p:val>
                                            <p:strVal val="#ppt_y"/>
                                          </p:val>
                                        </p:tav>
                                      </p:tavLst>
                                    </p:anim>
                                    <p:animEffect transition="in" filter="wipe(up)">
                                      <p:cBhvr>
                                        <p:cTn id="32" dur="500"/>
                                        <p:tgtEl>
                                          <p:spTgt spid="12">
                                            <p:txEl>
                                              <p:pRg st="0" end="0"/>
                                            </p:txEl>
                                          </p:spTgt>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 calcmode="lin" valueType="num">
                                      <p:cBhvr additive="base">
                                        <p:cTn id="35"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36" dur="500"/>
                                        <p:tgtEl>
                                          <p:spTgt spid="13">
                                            <p:txEl>
                                              <p:pRg st="0" end="0"/>
                                            </p:txEl>
                                          </p:spTgt>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p:tgtEl>
                                          <p:spTgt spid="14">
                                            <p:txEl>
                                              <p:pRg st="0" end="0"/>
                                            </p:txEl>
                                          </p:spTgt>
                                        </p:tgtEl>
                                        <p:attrNameLst>
                                          <p:attrName>ppt_y</p:attrName>
                                        </p:attrNameLst>
                                      </p:cBhvr>
                                      <p:tavLst>
                                        <p:tav tm="0">
                                          <p:val>
                                            <p:strVal val="#ppt_y+#ppt_h*1.125000"/>
                                          </p:val>
                                        </p:tav>
                                        <p:tav tm="100000">
                                          <p:val>
                                            <p:strVal val="#ppt_y"/>
                                          </p:val>
                                        </p:tav>
                                      </p:tavLst>
                                    </p:anim>
                                    <p:animEffect transition="in" filter="wipe(up)">
                                      <p:cBhvr>
                                        <p:cTn id="40" dur="500"/>
                                        <p:tgtEl>
                                          <p:spTgt spid="14">
                                            <p:txEl>
                                              <p:pRg st="0" end="0"/>
                                            </p:txEl>
                                          </p:spTgt>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anim calcmode="lin" valueType="num">
                                      <p:cBhvr additive="base">
                                        <p:cTn id="43" dur="500"/>
                                        <p:tgtEl>
                                          <p:spTgt spid="15">
                                            <p:txEl>
                                              <p:pRg st="0" end="0"/>
                                            </p:txEl>
                                          </p:spTgt>
                                        </p:tgtEl>
                                        <p:attrNameLst>
                                          <p:attrName>ppt_y</p:attrName>
                                        </p:attrNameLst>
                                      </p:cBhvr>
                                      <p:tavLst>
                                        <p:tav tm="0">
                                          <p:val>
                                            <p:strVal val="#ppt_y+#ppt_h*1.125000"/>
                                          </p:val>
                                        </p:tav>
                                        <p:tav tm="100000">
                                          <p:val>
                                            <p:strVal val="#ppt_y"/>
                                          </p:val>
                                        </p:tav>
                                      </p:tavLst>
                                    </p:anim>
                                    <p:animEffect transition="in" filter="wipe(up)">
                                      <p:cBhvr>
                                        <p:cTn id="44" dur="500"/>
                                        <p:tgtEl>
                                          <p:spTgt spid="15">
                                            <p:txEl>
                                              <p:pRg st="0" end="0"/>
                                            </p:txEl>
                                          </p:spTgt>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16">
                                            <p:txEl>
                                              <p:pRg st="0" end="0"/>
                                            </p:txEl>
                                          </p:spTgt>
                                        </p:tgtEl>
                                        <p:attrNameLst>
                                          <p:attrName>style.visibility</p:attrName>
                                        </p:attrNameLst>
                                      </p:cBhvr>
                                      <p:to>
                                        <p:strVal val="visible"/>
                                      </p:to>
                                    </p:set>
                                    <p:anim calcmode="lin" valueType="num">
                                      <p:cBhvr additive="base">
                                        <p:cTn id="47" dur="500"/>
                                        <p:tgtEl>
                                          <p:spTgt spid="16">
                                            <p:txEl>
                                              <p:pRg st="0" end="0"/>
                                            </p:txEl>
                                          </p:spTgt>
                                        </p:tgtEl>
                                        <p:attrNameLst>
                                          <p:attrName>ppt_y</p:attrName>
                                        </p:attrNameLst>
                                      </p:cBhvr>
                                      <p:tavLst>
                                        <p:tav tm="0">
                                          <p:val>
                                            <p:strVal val="#ppt_y+#ppt_h*1.125000"/>
                                          </p:val>
                                        </p:tav>
                                        <p:tav tm="100000">
                                          <p:val>
                                            <p:strVal val="#ppt_y"/>
                                          </p:val>
                                        </p:tav>
                                      </p:tavLst>
                                    </p:anim>
                                    <p:animEffect transition="in" filter="wipe(up)">
                                      <p:cBhvr>
                                        <p:cTn id="48" dur="500"/>
                                        <p:tgtEl>
                                          <p:spTgt spid="16">
                                            <p:txEl>
                                              <p:pRg st="0" end="0"/>
                                            </p:txEl>
                                          </p:spTgt>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17">
                                            <p:txEl>
                                              <p:pRg st="0" end="0"/>
                                            </p:txEl>
                                          </p:spTgt>
                                        </p:tgtEl>
                                        <p:attrNameLst>
                                          <p:attrName>style.visibility</p:attrName>
                                        </p:attrNameLst>
                                      </p:cBhvr>
                                      <p:to>
                                        <p:strVal val="visible"/>
                                      </p:to>
                                    </p:set>
                                    <p:anim calcmode="lin" valueType="num">
                                      <p:cBhvr additive="base">
                                        <p:cTn id="51" dur="500"/>
                                        <p:tgtEl>
                                          <p:spTgt spid="17">
                                            <p:txEl>
                                              <p:pRg st="0" end="0"/>
                                            </p:txEl>
                                          </p:spTgt>
                                        </p:tgtEl>
                                        <p:attrNameLst>
                                          <p:attrName>ppt_y</p:attrName>
                                        </p:attrNameLst>
                                      </p:cBhvr>
                                      <p:tavLst>
                                        <p:tav tm="0">
                                          <p:val>
                                            <p:strVal val="#ppt_y+#ppt_h*1.125000"/>
                                          </p:val>
                                        </p:tav>
                                        <p:tav tm="100000">
                                          <p:val>
                                            <p:strVal val="#ppt_y"/>
                                          </p:val>
                                        </p:tav>
                                      </p:tavLst>
                                    </p:anim>
                                    <p:animEffect transition="in" filter="wipe(up)">
                                      <p:cBhvr>
                                        <p:cTn id="5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allAtOnce"/>
      <p:bldP spid="8" grpId="0" build="allAtOnce"/>
      <p:bldP spid="9" grpId="0" build="allAtOnce"/>
      <p:bldP spid="10" grpId="0" build="allAtOnce"/>
      <p:bldP spid="11" grpId="0" build="allAtOnce"/>
      <p:bldP spid="12" grpId="0" build="allAtOnce"/>
      <p:bldP spid="13" grpId="0" build="allAtOnce"/>
      <p:bldP spid="14" grpId="0" build="allAtOnce"/>
      <p:bldP spid="15" grpId="0" build="allAtOnce"/>
      <p:bldP spid="16" grpId="0" build="allAtOnce"/>
      <p:bldP spid="17"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Price </a:t>
            </a:r>
            <a:r>
              <a:rPr lang="en-US" dirty="0" err="1" smtClean="0"/>
              <a:t>vs</a:t>
            </a:r>
            <a:r>
              <a:rPr lang="en-US" dirty="0" smtClean="0"/>
              <a:t> Value Marketing</a:t>
            </a:r>
            <a:endParaRPr lang="en-US" dirty="0"/>
          </a:p>
        </p:txBody>
      </p:sp>
      <p:sp>
        <p:nvSpPr>
          <p:cNvPr id="3" name="Subtitle 2"/>
          <p:cNvSpPr>
            <a:spLocks noGrp="1"/>
          </p:cNvSpPr>
          <p:nvPr>
            <p:ph type="subTitle" idx="1"/>
          </p:nvPr>
        </p:nvSpPr>
        <p:spPr/>
        <p:txBody>
          <a:bodyPr/>
          <a:lstStyle/>
          <a:p>
            <a:r>
              <a:rPr lang="en-US" dirty="0" smtClean="0"/>
              <a:t>Difference</a:t>
            </a:r>
          </a:p>
          <a:p>
            <a:r>
              <a:rPr lang="en-US" dirty="0" smtClean="0"/>
              <a:t>Solutions of Value Marketing</a:t>
            </a:r>
          </a:p>
          <a:p>
            <a:r>
              <a:rPr lang="en-US" dirty="0" smtClean="0"/>
              <a:t>Examples</a:t>
            </a:r>
          </a:p>
          <a:p>
            <a:endParaRPr lang="en-US" dirty="0"/>
          </a:p>
        </p:txBody>
      </p:sp>
      <p:pic>
        <p:nvPicPr>
          <p:cNvPr id="5" name="Picture 4" descr="d7ff518f-e00c-4f42-9c1c-fc4f0f2012b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598" y="339135"/>
            <a:ext cx="1221887" cy="1272102"/>
          </a:xfrm>
          <a:prstGeom prst="rect">
            <a:avLst/>
          </a:prstGeom>
        </p:spPr>
      </p:pic>
      <p:pic>
        <p:nvPicPr>
          <p:cNvPr id="6" name="Picture 5" descr="Unido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39" y="339135"/>
            <a:ext cx="1371600" cy="1162448"/>
          </a:xfrm>
          <a:prstGeom prst="rect">
            <a:avLst/>
          </a:prstGeom>
        </p:spPr>
      </p:pic>
    </p:spTree>
    <p:extLst>
      <p:ext uri="{BB962C8B-B14F-4D97-AF65-F5344CB8AC3E}">
        <p14:creationId xmlns:p14="http://schemas.microsoft.com/office/powerpoint/2010/main" val="1033674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3993"/>
            <a:ext cx="7772400" cy="1470025"/>
          </a:xfrm>
        </p:spPr>
        <p:txBody>
          <a:bodyPr>
            <a:normAutofit/>
          </a:bodyPr>
          <a:lstStyle/>
          <a:p>
            <a:r>
              <a:rPr lang="en-US" sz="3000" dirty="0" smtClean="0"/>
              <a:t>Price Marketing Limitations</a:t>
            </a:r>
            <a:endParaRPr lang="en-US" sz="3000" dirty="0"/>
          </a:p>
        </p:txBody>
      </p:sp>
      <p:sp>
        <p:nvSpPr>
          <p:cNvPr id="3" name="Subtitle 2"/>
          <p:cNvSpPr>
            <a:spLocks noGrp="1"/>
          </p:cNvSpPr>
          <p:nvPr>
            <p:ph type="subTitle" idx="1"/>
          </p:nvPr>
        </p:nvSpPr>
        <p:spPr>
          <a:xfrm>
            <a:off x="477939" y="1798617"/>
            <a:ext cx="8282984" cy="4481972"/>
          </a:xfrm>
        </p:spPr>
        <p:txBody>
          <a:bodyPr>
            <a:normAutofit fontScale="62500" lnSpcReduction="20000"/>
          </a:bodyPr>
          <a:lstStyle/>
          <a:p>
            <a:pPr algn="l" fontAlgn="base"/>
            <a:r>
              <a:rPr lang="en-US" dirty="0" smtClean="0"/>
              <a:t>(</a:t>
            </a:r>
            <a:r>
              <a:rPr lang="en-US" dirty="0"/>
              <a:t>Business Side</a:t>
            </a:r>
            <a:r>
              <a:rPr lang="en-US" dirty="0" smtClean="0"/>
              <a:t>)</a:t>
            </a:r>
          </a:p>
          <a:p>
            <a:pPr algn="l" fontAlgn="base"/>
            <a:endParaRPr lang="en-US" dirty="0"/>
          </a:p>
          <a:p>
            <a:pPr marL="457200" lvl="0" indent="-457200" algn="l" fontAlgn="base">
              <a:buFont typeface="Arial"/>
              <a:buChar char="•"/>
            </a:pPr>
            <a:r>
              <a:rPr lang="en-US" dirty="0"/>
              <a:t>Reduction in product value (through repeated reduction of costs),</a:t>
            </a:r>
          </a:p>
          <a:p>
            <a:pPr marL="457200" lvl="0" indent="-457200" algn="l" fontAlgn="base">
              <a:buFont typeface="Arial"/>
              <a:buChar char="•"/>
            </a:pPr>
            <a:r>
              <a:rPr lang="en-US" dirty="0"/>
              <a:t>Damage to the product/business/industry/economy image (seen by customers as cheap, and expected to remain cheap),</a:t>
            </a:r>
          </a:p>
          <a:p>
            <a:pPr marL="457200" lvl="0" indent="-457200" algn="l" fontAlgn="base">
              <a:buFont typeface="Arial"/>
              <a:buChar char="•"/>
            </a:pPr>
            <a:r>
              <a:rPr lang="en-US" dirty="0"/>
              <a:t>Restricts business appetite and risk-taking (exploration of new approaches),</a:t>
            </a:r>
          </a:p>
          <a:p>
            <a:pPr marL="457200" lvl="0" indent="-457200" algn="l" fontAlgn="base">
              <a:buFont typeface="Arial"/>
              <a:buChar char="•"/>
            </a:pPr>
            <a:r>
              <a:rPr lang="en-US" dirty="0"/>
              <a:t>Discouragement of new entrants or smaller players,</a:t>
            </a:r>
          </a:p>
          <a:p>
            <a:pPr marL="457200" lvl="0" indent="-457200" algn="l" fontAlgn="base">
              <a:buFont typeface="Arial"/>
              <a:buChar char="•"/>
            </a:pPr>
            <a:r>
              <a:rPr lang="en-US" dirty="0"/>
              <a:t>Forcing of monopolization, business cannibalism, and unhealthy competition,</a:t>
            </a:r>
          </a:p>
          <a:p>
            <a:pPr marL="457200" lvl="0" indent="-457200" algn="l" fontAlgn="base">
              <a:buFont typeface="Arial"/>
              <a:buChar char="•"/>
            </a:pPr>
            <a:r>
              <a:rPr lang="en-US" dirty="0"/>
              <a:t>Forcing of all market players to engage in hopes of survival (epidemical),</a:t>
            </a:r>
          </a:p>
          <a:p>
            <a:pPr marL="457200" lvl="0" indent="-457200" algn="l" fontAlgn="base">
              <a:buFont typeface="Arial"/>
              <a:buChar char="•"/>
            </a:pPr>
            <a:r>
              <a:rPr lang="en-US" dirty="0"/>
              <a:t>Propagates an unhealthy culture of neglect to customer-needs,</a:t>
            </a:r>
          </a:p>
          <a:p>
            <a:pPr marL="457200" lvl="0" indent="-457200" algn="l" fontAlgn="base">
              <a:buFont typeface="Arial"/>
              <a:buChar char="•"/>
            </a:pPr>
            <a:r>
              <a:rPr lang="en-US" dirty="0"/>
              <a:t>Destroys any positive spillover effect (business restricts payments to suppliers, stops corporate social responsibility initiatives, and pay their employees and stakeholders ungenerously)</a:t>
            </a:r>
            <a:r>
              <a:rPr lang="en-US" dirty="0" smtClean="0"/>
              <a:t>.</a:t>
            </a:r>
            <a:endParaRPr lang="en-US" dirty="0"/>
          </a:p>
        </p:txBody>
      </p:sp>
      <p:pic>
        <p:nvPicPr>
          <p:cNvPr id="5" name="Picture 4" descr="d7ff518f-e00c-4f42-9c1c-fc4f0f2012b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598" y="339135"/>
            <a:ext cx="1221887" cy="1272102"/>
          </a:xfrm>
          <a:prstGeom prst="rect">
            <a:avLst/>
          </a:prstGeom>
        </p:spPr>
      </p:pic>
      <p:pic>
        <p:nvPicPr>
          <p:cNvPr id="6" name="Picture 5" descr="Unido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39" y="339135"/>
            <a:ext cx="1371600" cy="1162448"/>
          </a:xfrm>
          <a:prstGeom prst="rect">
            <a:avLst/>
          </a:prstGeom>
        </p:spPr>
      </p:pic>
    </p:spTree>
    <p:extLst>
      <p:ext uri="{BB962C8B-B14F-4D97-AF65-F5344CB8AC3E}">
        <p14:creationId xmlns:p14="http://schemas.microsoft.com/office/powerpoint/2010/main" val="1169702585"/>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3993"/>
            <a:ext cx="7772400" cy="1470025"/>
          </a:xfrm>
        </p:spPr>
        <p:txBody>
          <a:bodyPr>
            <a:normAutofit/>
          </a:bodyPr>
          <a:lstStyle/>
          <a:p>
            <a:r>
              <a:rPr lang="en-US" sz="3000" dirty="0" smtClean="0"/>
              <a:t>Price Marketing Limitations</a:t>
            </a:r>
            <a:endParaRPr lang="en-US" sz="3000" dirty="0"/>
          </a:p>
        </p:txBody>
      </p:sp>
      <p:sp>
        <p:nvSpPr>
          <p:cNvPr id="3" name="Subtitle 2"/>
          <p:cNvSpPr>
            <a:spLocks noGrp="1"/>
          </p:cNvSpPr>
          <p:nvPr>
            <p:ph type="subTitle" idx="1"/>
          </p:nvPr>
        </p:nvSpPr>
        <p:spPr>
          <a:xfrm>
            <a:off x="477939" y="1798617"/>
            <a:ext cx="8282984" cy="4481972"/>
          </a:xfrm>
        </p:spPr>
        <p:txBody>
          <a:bodyPr>
            <a:normAutofit/>
          </a:bodyPr>
          <a:lstStyle/>
          <a:p>
            <a:pPr algn="l" fontAlgn="base"/>
            <a:r>
              <a:rPr lang="en-US" sz="2000" dirty="0"/>
              <a:t>(Consumer Side</a:t>
            </a:r>
            <a:r>
              <a:rPr lang="en-US" sz="2000" dirty="0" smtClean="0"/>
              <a:t>)</a:t>
            </a:r>
          </a:p>
          <a:p>
            <a:pPr algn="l" fontAlgn="base"/>
            <a:endParaRPr lang="en-US" sz="2000" dirty="0"/>
          </a:p>
          <a:p>
            <a:pPr marL="457200" lvl="0" indent="-457200" algn="l" fontAlgn="base">
              <a:buFont typeface="Arial"/>
              <a:buChar char="•"/>
            </a:pPr>
            <a:r>
              <a:rPr lang="en-US" sz="2000" dirty="0"/>
              <a:t>Reduced levels of customer satisfaction (lower product value and reduced value-added services, among others)</a:t>
            </a:r>
          </a:p>
          <a:p>
            <a:pPr marL="457200" lvl="0" indent="-457200" algn="l" fontAlgn="base">
              <a:buFont typeface="Arial"/>
              <a:buChar char="•"/>
            </a:pPr>
            <a:r>
              <a:rPr lang="en-US" sz="2000" dirty="0"/>
              <a:t>Reduced address to customer needs (in either an obvious or unique way)</a:t>
            </a:r>
          </a:p>
          <a:p>
            <a:pPr marL="457200" lvl="0" indent="-457200" algn="l" fontAlgn="base">
              <a:buFont typeface="Arial"/>
              <a:buChar char="•"/>
            </a:pPr>
            <a:r>
              <a:rPr lang="en-US" sz="2000" dirty="0"/>
              <a:t>Reduced variety to the customer (less businesses around to offer)</a:t>
            </a:r>
          </a:p>
          <a:p>
            <a:pPr marL="457200" lvl="0" indent="-457200" algn="l" fontAlgn="base">
              <a:buFont typeface="Arial"/>
              <a:buChar char="•"/>
            </a:pPr>
            <a:r>
              <a:rPr lang="en-US" sz="2000" dirty="0"/>
              <a:t>Reduced levels of understanding to customer (no mandate to research their needs)</a:t>
            </a:r>
          </a:p>
          <a:p>
            <a:pPr marL="457200" lvl="0" indent="-457200" algn="l" fontAlgn="base">
              <a:buFont typeface="Arial"/>
              <a:buChar char="•"/>
            </a:pPr>
            <a:r>
              <a:rPr lang="en-US" sz="2000" dirty="0"/>
              <a:t>Positioning of the price manipulator or marketing “liar” as the market winner</a:t>
            </a:r>
          </a:p>
          <a:p>
            <a:pPr marL="457200" indent="-457200" algn="l" fontAlgn="base">
              <a:buFont typeface="Arial"/>
              <a:buChar char="•"/>
            </a:pPr>
            <a:endParaRPr lang="en-US" sz="2000" dirty="0"/>
          </a:p>
        </p:txBody>
      </p:sp>
      <p:pic>
        <p:nvPicPr>
          <p:cNvPr id="5" name="Picture 4" descr="d7ff518f-e00c-4f42-9c1c-fc4f0f2012b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598" y="339135"/>
            <a:ext cx="1221887" cy="1272102"/>
          </a:xfrm>
          <a:prstGeom prst="rect">
            <a:avLst/>
          </a:prstGeom>
        </p:spPr>
      </p:pic>
      <p:pic>
        <p:nvPicPr>
          <p:cNvPr id="6" name="Picture 5" descr="Unido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39" y="339135"/>
            <a:ext cx="1371600" cy="1162448"/>
          </a:xfrm>
          <a:prstGeom prst="rect">
            <a:avLst/>
          </a:prstGeom>
        </p:spPr>
      </p:pic>
    </p:spTree>
    <p:extLst>
      <p:ext uri="{BB962C8B-B14F-4D97-AF65-F5344CB8AC3E}">
        <p14:creationId xmlns:p14="http://schemas.microsoft.com/office/powerpoint/2010/main" val="3794172761"/>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3993"/>
            <a:ext cx="7772400" cy="1470025"/>
          </a:xfrm>
        </p:spPr>
        <p:txBody>
          <a:bodyPr>
            <a:normAutofit/>
          </a:bodyPr>
          <a:lstStyle/>
          <a:p>
            <a:r>
              <a:rPr lang="en-US" sz="3000" dirty="0" smtClean="0"/>
              <a:t>Value Marketing  </a:t>
            </a:r>
            <a:endParaRPr lang="en-US" sz="3000" dirty="0"/>
          </a:p>
        </p:txBody>
      </p:sp>
      <p:sp>
        <p:nvSpPr>
          <p:cNvPr id="3" name="Subtitle 2"/>
          <p:cNvSpPr>
            <a:spLocks noGrp="1"/>
          </p:cNvSpPr>
          <p:nvPr>
            <p:ph type="subTitle" idx="1"/>
          </p:nvPr>
        </p:nvSpPr>
        <p:spPr>
          <a:xfrm>
            <a:off x="346554" y="1293461"/>
            <a:ext cx="8282984" cy="551863"/>
          </a:xfrm>
        </p:spPr>
        <p:txBody>
          <a:bodyPr>
            <a:normAutofit/>
          </a:bodyPr>
          <a:lstStyle/>
          <a:p>
            <a:pPr fontAlgn="base"/>
            <a:r>
              <a:rPr lang="en-US" sz="2000" dirty="0" smtClean="0"/>
              <a:t>Learning By Examples</a:t>
            </a:r>
          </a:p>
          <a:p>
            <a:pPr fontAlgn="base"/>
            <a:endParaRPr lang="en-US" sz="2000" dirty="0"/>
          </a:p>
          <a:p>
            <a:pPr fontAlgn="base"/>
            <a:endParaRPr lang="en-US" sz="2000" dirty="0"/>
          </a:p>
        </p:txBody>
      </p:sp>
      <p:pic>
        <p:nvPicPr>
          <p:cNvPr id="5" name="Picture 4" descr="d7ff518f-e00c-4f42-9c1c-fc4f0f2012b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598" y="339135"/>
            <a:ext cx="1221887" cy="1272102"/>
          </a:xfrm>
          <a:prstGeom prst="rect">
            <a:avLst/>
          </a:prstGeom>
        </p:spPr>
      </p:pic>
      <p:pic>
        <p:nvPicPr>
          <p:cNvPr id="6" name="Picture 5" descr="Unido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39" y="339135"/>
            <a:ext cx="1371600" cy="1162448"/>
          </a:xfrm>
          <a:prstGeom prst="rect">
            <a:avLst/>
          </a:prstGeom>
        </p:spPr>
      </p:pic>
      <p:sp>
        <p:nvSpPr>
          <p:cNvPr id="4" name="TextBox 3"/>
          <p:cNvSpPr txBox="1"/>
          <p:nvPr/>
        </p:nvSpPr>
        <p:spPr>
          <a:xfrm>
            <a:off x="685800" y="1784018"/>
            <a:ext cx="4861548" cy="1754327"/>
          </a:xfrm>
          <a:prstGeom prst="rect">
            <a:avLst/>
          </a:prstGeom>
          <a:noFill/>
        </p:spPr>
        <p:txBody>
          <a:bodyPr wrap="square" rtlCol="0">
            <a:spAutoFit/>
          </a:bodyPr>
          <a:lstStyle/>
          <a:p>
            <a:pPr fontAlgn="base"/>
            <a:r>
              <a:rPr lang="en-US" b="1" dirty="0"/>
              <a:t>Vehicles</a:t>
            </a:r>
            <a:r>
              <a:rPr lang="en-US" b="1" dirty="0" smtClean="0"/>
              <a:t>:</a:t>
            </a:r>
          </a:p>
          <a:p>
            <a:pPr fontAlgn="base"/>
            <a:endParaRPr lang="en-US" b="1" dirty="0" smtClean="0"/>
          </a:p>
          <a:p>
            <a:pPr fontAlgn="base"/>
            <a:r>
              <a:rPr lang="en-US" b="1" i="1" dirty="0" smtClean="0"/>
              <a:t>(</a:t>
            </a:r>
            <a:r>
              <a:rPr lang="en-US" b="1" i="1" dirty="0"/>
              <a:t>Price) “Lowest priced 4X4 Jeep at BD4,999*</a:t>
            </a:r>
            <a:r>
              <a:rPr lang="en-US" b="1" i="1" dirty="0" smtClean="0"/>
              <a:t>!</a:t>
            </a:r>
            <a:r>
              <a:rPr lang="x-none" b="1" i="1" dirty="0" smtClean="0"/>
              <a:t> </a:t>
            </a:r>
            <a:r>
              <a:rPr lang="en-US" b="1" i="1" dirty="0" smtClean="0"/>
              <a:t>No </a:t>
            </a:r>
            <a:r>
              <a:rPr lang="en-US" b="1" i="1" dirty="0" err="1" smtClean="0"/>
              <a:t>Downpayment</a:t>
            </a:r>
            <a:r>
              <a:rPr lang="en-US" b="1" i="1" dirty="0" smtClean="0"/>
              <a:t>, No Sponsor, and No Transfer of Salary!</a:t>
            </a:r>
            <a:endParaRPr lang="en-US" b="1" dirty="0"/>
          </a:p>
          <a:p>
            <a:endParaRPr lang="en-US" b="1" dirty="0"/>
          </a:p>
        </p:txBody>
      </p:sp>
      <p:sp>
        <p:nvSpPr>
          <p:cNvPr id="7" name="TextBox 6"/>
          <p:cNvSpPr txBox="1"/>
          <p:nvPr/>
        </p:nvSpPr>
        <p:spPr>
          <a:xfrm>
            <a:off x="685800" y="3279831"/>
            <a:ext cx="4861548" cy="2862322"/>
          </a:xfrm>
          <a:prstGeom prst="rect">
            <a:avLst/>
          </a:prstGeom>
          <a:noFill/>
        </p:spPr>
        <p:txBody>
          <a:bodyPr wrap="square" rtlCol="0">
            <a:spAutoFit/>
          </a:bodyPr>
          <a:lstStyle/>
          <a:p>
            <a:pPr algn="just" fontAlgn="base"/>
            <a:r>
              <a:rPr lang="en-US" b="1" i="1" dirty="0"/>
              <a:t>(Value) </a:t>
            </a:r>
            <a:r>
              <a:rPr lang="en-US" i="1" dirty="0" smtClean="0"/>
              <a:t>“</a:t>
            </a:r>
            <a:r>
              <a:rPr lang="en-US" i="1" dirty="0"/>
              <a:t>Happy Professional Woman’s Day! A special choice of vehicle, exclusively for women professionals. Our complimentary service package and drop off will assure you that you never need to worry nor waste time with maintenance. Sponsored by the Bahrain Businesswoman’s Society, and now in your favorite color. Test drive is available from your office at the time of your choice.” (Exclusivity, Identity, Loyalty, Appeal, Image, Service, Status, Convenience)</a:t>
            </a:r>
            <a:endParaRPr lang="en-US" dirty="0"/>
          </a:p>
        </p:txBody>
      </p:sp>
      <p:pic>
        <p:nvPicPr>
          <p:cNvPr id="8" name="Picture 7" descr="11371116_1776884305872185_1460061517_n.jpg"/>
          <p:cNvPicPr>
            <a:picLocks noChangeAspect="1"/>
          </p:cNvPicPr>
          <p:nvPr/>
        </p:nvPicPr>
        <p:blipFill rotWithShape="1">
          <a:blip r:embed="rId4">
            <a:extLst>
              <a:ext uri="{28A0092B-C50C-407E-A947-70E740481C1C}">
                <a14:useLocalDpi xmlns:a14="http://schemas.microsoft.com/office/drawing/2010/main" val="0"/>
              </a:ext>
            </a:extLst>
          </a:blip>
          <a:srcRect b="22166"/>
          <a:stretch/>
        </p:blipFill>
        <p:spPr>
          <a:xfrm>
            <a:off x="5751725" y="2148993"/>
            <a:ext cx="3072648" cy="2391563"/>
          </a:xfrm>
          <a:prstGeom prst="rect">
            <a:avLst/>
          </a:prstGeom>
          <a:ln>
            <a:solidFill>
              <a:schemeClr val="tx1"/>
            </a:solidFill>
          </a:ln>
        </p:spPr>
      </p:pic>
    </p:spTree>
    <p:extLst>
      <p:ext uri="{BB962C8B-B14F-4D97-AF65-F5344CB8AC3E}">
        <p14:creationId xmlns:p14="http://schemas.microsoft.com/office/powerpoint/2010/main" val="1366684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3993"/>
            <a:ext cx="7772400" cy="1470025"/>
          </a:xfrm>
        </p:spPr>
        <p:txBody>
          <a:bodyPr>
            <a:normAutofit/>
          </a:bodyPr>
          <a:lstStyle/>
          <a:p>
            <a:r>
              <a:rPr lang="en-US" sz="3000" dirty="0" smtClean="0"/>
              <a:t>Value Marketing  </a:t>
            </a:r>
            <a:endParaRPr lang="en-US" sz="3000" dirty="0"/>
          </a:p>
        </p:txBody>
      </p:sp>
      <p:sp>
        <p:nvSpPr>
          <p:cNvPr id="3" name="Subtitle 2"/>
          <p:cNvSpPr>
            <a:spLocks noGrp="1"/>
          </p:cNvSpPr>
          <p:nvPr>
            <p:ph type="subTitle" idx="1"/>
          </p:nvPr>
        </p:nvSpPr>
        <p:spPr>
          <a:xfrm>
            <a:off x="346554" y="1293461"/>
            <a:ext cx="8282984" cy="551863"/>
          </a:xfrm>
        </p:spPr>
        <p:txBody>
          <a:bodyPr>
            <a:normAutofit/>
          </a:bodyPr>
          <a:lstStyle/>
          <a:p>
            <a:pPr fontAlgn="base"/>
            <a:r>
              <a:rPr lang="en-US" sz="2000" dirty="0" smtClean="0"/>
              <a:t>Learning By Examples</a:t>
            </a:r>
          </a:p>
          <a:p>
            <a:pPr fontAlgn="base"/>
            <a:endParaRPr lang="en-US" sz="2000" dirty="0"/>
          </a:p>
          <a:p>
            <a:pPr fontAlgn="base"/>
            <a:endParaRPr lang="en-US" sz="2000" dirty="0"/>
          </a:p>
        </p:txBody>
      </p:sp>
      <p:pic>
        <p:nvPicPr>
          <p:cNvPr id="5" name="Picture 4" descr="d7ff518f-e00c-4f42-9c1c-fc4f0f2012b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598" y="339135"/>
            <a:ext cx="1221887" cy="1272102"/>
          </a:xfrm>
          <a:prstGeom prst="rect">
            <a:avLst/>
          </a:prstGeom>
        </p:spPr>
      </p:pic>
      <p:pic>
        <p:nvPicPr>
          <p:cNvPr id="6" name="Picture 5" descr="Unido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39" y="339135"/>
            <a:ext cx="1371600" cy="1162448"/>
          </a:xfrm>
          <a:prstGeom prst="rect">
            <a:avLst/>
          </a:prstGeom>
        </p:spPr>
      </p:pic>
      <p:sp>
        <p:nvSpPr>
          <p:cNvPr id="4" name="TextBox 3"/>
          <p:cNvSpPr txBox="1"/>
          <p:nvPr/>
        </p:nvSpPr>
        <p:spPr>
          <a:xfrm>
            <a:off x="685800" y="1784018"/>
            <a:ext cx="4861548" cy="1200329"/>
          </a:xfrm>
          <a:prstGeom prst="rect">
            <a:avLst/>
          </a:prstGeom>
          <a:noFill/>
        </p:spPr>
        <p:txBody>
          <a:bodyPr wrap="square" rtlCol="0">
            <a:spAutoFit/>
          </a:bodyPr>
          <a:lstStyle/>
          <a:p>
            <a:pPr fontAlgn="base"/>
            <a:r>
              <a:rPr lang="en-US" b="1" dirty="0"/>
              <a:t>Agriculture</a:t>
            </a:r>
            <a:r>
              <a:rPr lang="en-US" b="1" dirty="0" smtClean="0"/>
              <a:t>:</a:t>
            </a:r>
          </a:p>
          <a:p>
            <a:pPr fontAlgn="base"/>
            <a:endParaRPr lang="en-US" b="1" dirty="0"/>
          </a:p>
          <a:p>
            <a:pPr fontAlgn="base"/>
            <a:r>
              <a:rPr lang="en-US" b="1" i="1" dirty="0"/>
              <a:t>(Price) “3 boxes of tomatoes for the price of 1!”</a:t>
            </a:r>
            <a:endParaRPr lang="en-US" b="1" dirty="0"/>
          </a:p>
          <a:p>
            <a:endParaRPr lang="en-US" b="1" dirty="0"/>
          </a:p>
        </p:txBody>
      </p:sp>
      <p:sp>
        <p:nvSpPr>
          <p:cNvPr id="7" name="TextBox 6"/>
          <p:cNvSpPr txBox="1"/>
          <p:nvPr/>
        </p:nvSpPr>
        <p:spPr>
          <a:xfrm>
            <a:off x="685800" y="2984347"/>
            <a:ext cx="4861548" cy="2862323"/>
          </a:xfrm>
          <a:prstGeom prst="rect">
            <a:avLst/>
          </a:prstGeom>
          <a:noFill/>
        </p:spPr>
        <p:txBody>
          <a:bodyPr wrap="square" rtlCol="0">
            <a:spAutoFit/>
          </a:bodyPr>
          <a:lstStyle/>
          <a:p>
            <a:pPr algn="just" fontAlgn="base"/>
            <a:r>
              <a:rPr lang="en-US" b="1" i="1" dirty="0"/>
              <a:t>(Value) </a:t>
            </a:r>
            <a:r>
              <a:rPr lang="en-US" i="1" dirty="0"/>
              <a:t>“Fresh organic sun-dried tomatoes from your local farm, and now available at most hypermarkets. Our farm is open to all visitors, so come by and enjoy a walk around! Why import when you can support Bahrain and your community! Please also ask about our delivery service, and visit our new website for more details!” (Added Value, Quality, Accessibility, Health, Community Support, National Responsibility, Fun, Service)</a:t>
            </a:r>
            <a:endParaRPr lang="en-US" dirty="0"/>
          </a:p>
        </p:txBody>
      </p:sp>
      <p:pic>
        <p:nvPicPr>
          <p:cNvPr id="9" name="Picture 8" descr="P0001-4.jpg"/>
          <p:cNvPicPr>
            <a:picLocks noChangeAspect="1"/>
          </p:cNvPicPr>
          <p:nvPr/>
        </p:nvPicPr>
        <p:blipFill rotWithShape="1">
          <a:blip r:embed="rId4">
            <a:extLst>
              <a:ext uri="{28A0092B-C50C-407E-A947-70E740481C1C}">
                <a14:useLocalDpi xmlns:a14="http://schemas.microsoft.com/office/drawing/2010/main" val="0"/>
              </a:ext>
            </a:extLst>
          </a:blip>
          <a:srcRect t="32858"/>
          <a:stretch/>
        </p:blipFill>
        <p:spPr>
          <a:xfrm>
            <a:off x="5547348" y="2183045"/>
            <a:ext cx="3271542" cy="3049308"/>
          </a:xfrm>
          <a:prstGeom prst="rect">
            <a:avLst/>
          </a:prstGeom>
        </p:spPr>
      </p:pic>
    </p:spTree>
    <p:extLst>
      <p:ext uri="{BB962C8B-B14F-4D97-AF65-F5344CB8AC3E}">
        <p14:creationId xmlns:p14="http://schemas.microsoft.com/office/powerpoint/2010/main" val="32491300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is Marketing?</a:t>
            </a:r>
            <a:endParaRPr lang="en-US" dirty="0"/>
          </a:p>
        </p:txBody>
      </p:sp>
      <p:sp>
        <p:nvSpPr>
          <p:cNvPr id="3" name="Subtitle 2"/>
          <p:cNvSpPr>
            <a:spLocks noGrp="1"/>
          </p:cNvSpPr>
          <p:nvPr>
            <p:ph type="subTitle" idx="1"/>
          </p:nvPr>
        </p:nvSpPr>
        <p:spPr/>
        <p:txBody>
          <a:bodyPr>
            <a:normAutofit fontScale="85000" lnSpcReduction="20000"/>
          </a:bodyPr>
          <a:lstStyle/>
          <a:p>
            <a:r>
              <a:rPr lang="en-US" i="1" dirty="0" smtClean="0"/>
              <a:t>A Complete Cycle: </a:t>
            </a:r>
          </a:p>
          <a:p>
            <a:r>
              <a:rPr lang="en-US" dirty="0" smtClean="0"/>
              <a:t>1. Market Identification</a:t>
            </a:r>
          </a:p>
          <a:p>
            <a:r>
              <a:rPr lang="en-US" dirty="0" smtClean="0"/>
              <a:t>2. Market Understanding</a:t>
            </a:r>
          </a:p>
          <a:p>
            <a:r>
              <a:rPr lang="en-US" dirty="0" smtClean="0"/>
              <a:t>3. Market Engagement</a:t>
            </a:r>
            <a:endParaRPr lang="en-US" dirty="0"/>
          </a:p>
        </p:txBody>
      </p:sp>
      <p:pic>
        <p:nvPicPr>
          <p:cNvPr id="5" name="Picture 4" descr="d7ff518f-e00c-4f42-9c1c-fc4f0f2012b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598" y="339135"/>
            <a:ext cx="1221887" cy="1272102"/>
          </a:xfrm>
          <a:prstGeom prst="rect">
            <a:avLst/>
          </a:prstGeom>
        </p:spPr>
      </p:pic>
      <p:pic>
        <p:nvPicPr>
          <p:cNvPr id="6" name="Picture 5" descr="Unido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39" y="339135"/>
            <a:ext cx="1371600" cy="1162448"/>
          </a:xfrm>
          <a:prstGeom prst="rect">
            <a:avLst/>
          </a:prstGeom>
        </p:spPr>
      </p:pic>
    </p:spTree>
    <p:extLst>
      <p:ext uri="{BB962C8B-B14F-4D97-AF65-F5344CB8AC3E}">
        <p14:creationId xmlns:p14="http://schemas.microsoft.com/office/powerpoint/2010/main" val="6254130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3993"/>
            <a:ext cx="7772400" cy="1470025"/>
          </a:xfrm>
        </p:spPr>
        <p:txBody>
          <a:bodyPr>
            <a:normAutofit/>
          </a:bodyPr>
          <a:lstStyle/>
          <a:p>
            <a:r>
              <a:rPr lang="en-US" sz="3000" dirty="0" smtClean="0"/>
              <a:t>Value Marketing  </a:t>
            </a:r>
            <a:endParaRPr lang="en-US" sz="3000" dirty="0"/>
          </a:p>
        </p:txBody>
      </p:sp>
      <p:sp>
        <p:nvSpPr>
          <p:cNvPr id="3" name="Subtitle 2"/>
          <p:cNvSpPr>
            <a:spLocks noGrp="1"/>
          </p:cNvSpPr>
          <p:nvPr>
            <p:ph type="subTitle" idx="1"/>
          </p:nvPr>
        </p:nvSpPr>
        <p:spPr>
          <a:xfrm>
            <a:off x="346554" y="1293461"/>
            <a:ext cx="8282984" cy="551863"/>
          </a:xfrm>
        </p:spPr>
        <p:txBody>
          <a:bodyPr>
            <a:normAutofit/>
          </a:bodyPr>
          <a:lstStyle/>
          <a:p>
            <a:pPr fontAlgn="base"/>
            <a:r>
              <a:rPr lang="en-US" sz="2000" dirty="0" smtClean="0"/>
              <a:t>Learning By Examples</a:t>
            </a:r>
          </a:p>
          <a:p>
            <a:pPr fontAlgn="base"/>
            <a:endParaRPr lang="en-US" sz="2000" dirty="0"/>
          </a:p>
          <a:p>
            <a:pPr fontAlgn="base"/>
            <a:endParaRPr lang="en-US" sz="2000" dirty="0"/>
          </a:p>
        </p:txBody>
      </p:sp>
      <p:pic>
        <p:nvPicPr>
          <p:cNvPr id="5" name="Picture 4" descr="d7ff518f-e00c-4f42-9c1c-fc4f0f2012b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598" y="339135"/>
            <a:ext cx="1221887" cy="1272102"/>
          </a:xfrm>
          <a:prstGeom prst="rect">
            <a:avLst/>
          </a:prstGeom>
        </p:spPr>
      </p:pic>
      <p:pic>
        <p:nvPicPr>
          <p:cNvPr id="6" name="Picture 5" descr="Unido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39" y="339135"/>
            <a:ext cx="1371600" cy="1162448"/>
          </a:xfrm>
          <a:prstGeom prst="rect">
            <a:avLst/>
          </a:prstGeom>
        </p:spPr>
      </p:pic>
      <p:sp>
        <p:nvSpPr>
          <p:cNvPr id="4" name="TextBox 3"/>
          <p:cNvSpPr txBox="1"/>
          <p:nvPr/>
        </p:nvSpPr>
        <p:spPr>
          <a:xfrm>
            <a:off x="685800" y="1784018"/>
            <a:ext cx="4861548" cy="1477328"/>
          </a:xfrm>
          <a:prstGeom prst="rect">
            <a:avLst/>
          </a:prstGeom>
          <a:noFill/>
        </p:spPr>
        <p:txBody>
          <a:bodyPr wrap="square" rtlCol="0">
            <a:spAutoFit/>
          </a:bodyPr>
          <a:lstStyle/>
          <a:p>
            <a:pPr fontAlgn="base"/>
            <a:r>
              <a:rPr lang="en-US" b="1" dirty="0"/>
              <a:t>Business Services</a:t>
            </a:r>
            <a:r>
              <a:rPr lang="en-US" b="1" dirty="0" smtClean="0"/>
              <a:t>:</a:t>
            </a:r>
          </a:p>
          <a:p>
            <a:pPr fontAlgn="base"/>
            <a:endParaRPr lang="en-US" b="1" dirty="0"/>
          </a:p>
          <a:p>
            <a:pPr fontAlgn="base"/>
            <a:r>
              <a:rPr lang="en-US" b="1" i="1" dirty="0"/>
              <a:t>(Price) “We now offer our services at lower prices, and your first consultancy session is free!”</a:t>
            </a:r>
            <a:endParaRPr lang="en-US" b="1" dirty="0"/>
          </a:p>
          <a:p>
            <a:endParaRPr lang="en-US" b="1" dirty="0"/>
          </a:p>
        </p:txBody>
      </p:sp>
      <p:sp>
        <p:nvSpPr>
          <p:cNvPr id="7" name="TextBox 6"/>
          <p:cNvSpPr txBox="1"/>
          <p:nvPr/>
        </p:nvSpPr>
        <p:spPr>
          <a:xfrm>
            <a:off x="685800" y="3144939"/>
            <a:ext cx="4861548" cy="2585323"/>
          </a:xfrm>
          <a:prstGeom prst="rect">
            <a:avLst/>
          </a:prstGeom>
          <a:noFill/>
        </p:spPr>
        <p:txBody>
          <a:bodyPr wrap="square" rtlCol="0">
            <a:spAutoFit/>
          </a:bodyPr>
          <a:lstStyle/>
          <a:p>
            <a:pPr fontAlgn="base"/>
            <a:r>
              <a:rPr lang="en-US" b="1" i="1" dirty="0"/>
              <a:t>(Value) </a:t>
            </a:r>
            <a:r>
              <a:rPr lang="en-US" i="1" dirty="0"/>
              <a:t>“Pick up your </a:t>
            </a:r>
            <a:r>
              <a:rPr lang="en-US" i="1" dirty="0" smtClean="0"/>
              <a:t>leaflet </a:t>
            </a:r>
            <a:r>
              <a:rPr lang="en-US" i="1" dirty="0"/>
              <a:t>on The Best Management Techniques in Bahrain, or have it delivered to you – containing current obstacles faced by Bahraini businesses and the responses we recommend. Is your business ready to take on these challenges? Book an appointment with our expert on 39123123” (Complimentary Market Information, Advice, Assurance, Integrity, Reputation)</a:t>
            </a:r>
            <a:endParaRPr lang="en-US" dirty="0"/>
          </a:p>
        </p:txBody>
      </p:sp>
      <p:pic>
        <p:nvPicPr>
          <p:cNvPr id="8" name="Picture 7" descr="aa05384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0165" y="1845323"/>
            <a:ext cx="1393123" cy="4146971"/>
          </a:xfrm>
          <a:prstGeom prst="rect">
            <a:avLst/>
          </a:prstGeom>
        </p:spPr>
      </p:pic>
    </p:spTree>
    <p:extLst>
      <p:ext uri="{BB962C8B-B14F-4D97-AF65-F5344CB8AC3E}">
        <p14:creationId xmlns:p14="http://schemas.microsoft.com/office/powerpoint/2010/main" val="39852404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3993"/>
            <a:ext cx="7772400" cy="1470025"/>
          </a:xfrm>
        </p:spPr>
        <p:txBody>
          <a:bodyPr>
            <a:normAutofit/>
          </a:bodyPr>
          <a:lstStyle/>
          <a:p>
            <a:r>
              <a:rPr lang="en-US" sz="3000" dirty="0" smtClean="0"/>
              <a:t>Value Marketing Solutions</a:t>
            </a:r>
            <a:endParaRPr lang="en-US" sz="3000" dirty="0"/>
          </a:p>
        </p:txBody>
      </p:sp>
      <p:sp>
        <p:nvSpPr>
          <p:cNvPr id="3" name="Subtitle 2"/>
          <p:cNvSpPr>
            <a:spLocks noGrp="1"/>
          </p:cNvSpPr>
          <p:nvPr>
            <p:ph type="subTitle" idx="1"/>
          </p:nvPr>
        </p:nvSpPr>
        <p:spPr>
          <a:xfrm>
            <a:off x="477939" y="1798617"/>
            <a:ext cx="8282984" cy="4481972"/>
          </a:xfrm>
        </p:spPr>
        <p:txBody>
          <a:bodyPr>
            <a:normAutofit/>
          </a:bodyPr>
          <a:lstStyle/>
          <a:p>
            <a:pPr marL="342900" lvl="0" indent="-342900" algn="l" fontAlgn="base">
              <a:buFont typeface="Arial"/>
              <a:buChar char="•"/>
            </a:pPr>
            <a:r>
              <a:rPr lang="en-US" sz="2000" dirty="0"/>
              <a:t>Fosters innovation in products, services, and business image,</a:t>
            </a:r>
          </a:p>
          <a:p>
            <a:pPr marL="342900" lvl="0" indent="-342900" algn="l" fontAlgn="base">
              <a:buFont typeface="Arial"/>
              <a:buChar char="•"/>
            </a:pPr>
            <a:r>
              <a:rPr lang="en-US" sz="2000" dirty="0"/>
              <a:t>Promotes creativity and relevance in advertised marketing message,</a:t>
            </a:r>
          </a:p>
          <a:p>
            <a:pPr marL="342900" lvl="0" indent="-342900" algn="l" fontAlgn="base">
              <a:buFont typeface="Arial"/>
              <a:buChar char="•"/>
            </a:pPr>
            <a:r>
              <a:rPr lang="en-US" sz="2000" dirty="0"/>
              <a:t>Allows unique understanding and engagement with the market,</a:t>
            </a:r>
          </a:p>
          <a:p>
            <a:pPr marL="342900" lvl="0" indent="-342900" algn="l" fontAlgn="base">
              <a:buFont typeface="Arial"/>
              <a:buChar char="•"/>
            </a:pPr>
            <a:r>
              <a:rPr lang="en-US" sz="2000" dirty="0"/>
              <a:t>Focuses on provision of value and comfort to clients (addressing needs),</a:t>
            </a:r>
          </a:p>
          <a:p>
            <a:pPr marL="342900" lvl="0" indent="-342900" algn="l" fontAlgn="base">
              <a:buFont typeface="Arial"/>
              <a:buChar char="•"/>
            </a:pPr>
            <a:r>
              <a:rPr lang="en-US" sz="2000" dirty="0"/>
              <a:t>Allows increased competition, while each maintaining uniqueness in approach,</a:t>
            </a:r>
          </a:p>
          <a:p>
            <a:pPr marL="342900" lvl="0" indent="-342900" algn="l" fontAlgn="base">
              <a:buFont typeface="Arial"/>
              <a:buChar char="•"/>
            </a:pPr>
            <a:r>
              <a:rPr lang="en-US" sz="2000" dirty="0"/>
              <a:t>Allows room for price increases and resulting improved profitability,</a:t>
            </a:r>
          </a:p>
          <a:p>
            <a:pPr marL="342900" lvl="0" indent="-342900" algn="l" fontAlgn="base">
              <a:buFont typeface="Arial"/>
              <a:buChar char="•"/>
            </a:pPr>
            <a:r>
              <a:rPr lang="en-US" sz="2000" dirty="0"/>
              <a:t>Creates improved liquidity and </a:t>
            </a:r>
            <a:r>
              <a:rPr lang="en-US" sz="2000" dirty="0" err="1"/>
              <a:t>cashflows</a:t>
            </a:r>
            <a:r>
              <a:rPr lang="en-US" sz="2000" dirty="0"/>
              <a:t> in market (improved spillover),</a:t>
            </a:r>
          </a:p>
          <a:p>
            <a:pPr marL="342900" lvl="0" indent="-342900" algn="l" fontAlgn="base">
              <a:buFont typeface="Arial"/>
              <a:buChar char="•"/>
            </a:pPr>
            <a:r>
              <a:rPr lang="en-US" sz="2000" dirty="0"/>
              <a:t>Promotes industry move towards creating and delivering quality,</a:t>
            </a:r>
          </a:p>
          <a:p>
            <a:pPr marL="342900" lvl="0" indent="-342900" algn="l" fontAlgn="base">
              <a:buFont typeface="Arial"/>
              <a:buChar char="•"/>
            </a:pPr>
            <a:r>
              <a:rPr lang="en-US" sz="2000" dirty="0"/>
              <a:t>Focuses on improved levels of customer satisfaction</a:t>
            </a:r>
          </a:p>
          <a:p>
            <a:pPr marL="342900" lvl="0" indent="-342900" algn="l" fontAlgn="base">
              <a:buFont typeface="Arial"/>
              <a:buChar char="•"/>
            </a:pPr>
            <a:r>
              <a:rPr lang="en-US" sz="2000" dirty="0"/>
              <a:t>Increases growth potential and allows business to address neighboring/additional markets</a:t>
            </a:r>
          </a:p>
          <a:p>
            <a:pPr marL="457200" indent="-457200" algn="l" fontAlgn="base">
              <a:buFont typeface="Arial"/>
              <a:buChar char="•"/>
            </a:pPr>
            <a:endParaRPr lang="en-US" sz="2000" dirty="0"/>
          </a:p>
        </p:txBody>
      </p:sp>
      <p:pic>
        <p:nvPicPr>
          <p:cNvPr id="5" name="Picture 4" descr="d7ff518f-e00c-4f42-9c1c-fc4f0f2012b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598" y="339135"/>
            <a:ext cx="1221887" cy="1272102"/>
          </a:xfrm>
          <a:prstGeom prst="rect">
            <a:avLst/>
          </a:prstGeom>
        </p:spPr>
      </p:pic>
      <p:pic>
        <p:nvPicPr>
          <p:cNvPr id="6" name="Picture 5" descr="Unido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39" y="339135"/>
            <a:ext cx="1371600" cy="1162448"/>
          </a:xfrm>
          <a:prstGeom prst="rect">
            <a:avLst/>
          </a:prstGeom>
        </p:spPr>
      </p:pic>
    </p:spTree>
    <p:extLst>
      <p:ext uri="{BB962C8B-B14F-4D97-AF65-F5344CB8AC3E}">
        <p14:creationId xmlns:p14="http://schemas.microsoft.com/office/powerpoint/2010/main" val="2274402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cintosh HD:Users:AbdulRahman:Downloads:attachments (1):Screenshot_20160522-094253.png"/>
          <p:cNvPicPr/>
          <p:nvPr/>
        </p:nvPicPr>
        <p:blipFill rotWithShape="1">
          <a:blip r:embed="rId2">
            <a:extLst>
              <a:ext uri="{28A0092B-C50C-407E-A947-70E740481C1C}">
                <a14:useLocalDpi xmlns:a14="http://schemas.microsoft.com/office/drawing/2010/main" val="0"/>
              </a:ext>
            </a:extLst>
          </a:blip>
          <a:srcRect r="15270"/>
          <a:stretch/>
        </p:blipFill>
        <p:spPr bwMode="auto">
          <a:xfrm>
            <a:off x="685800" y="2817656"/>
            <a:ext cx="5705195" cy="3789020"/>
          </a:xfrm>
          <a:prstGeom prst="rect">
            <a:avLst/>
          </a:prstGeom>
          <a:noFill/>
          <a:ln>
            <a:solidFill>
              <a:schemeClr val="bg1"/>
            </a:solidFill>
          </a:ln>
          <a:extLst>
            <a:ext uri="{53640926-AAD7-44d8-BBD7-CCE9431645EC}">
              <a14:shadowObscured xmlns:a14="http://schemas.microsoft.com/office/drawing/2010/main" xmlns=""/>
            </a:ext>
          </a:extLst>
        </p:spPr>
      </p:pic>
      <p:sp>
        <p:nvSpPr>
          <p:cNvPr id="2" name="Title 1"/>
          <p:cNvSpPr>
            <a:spLocks noGrp="1"/>
          </p:cNvSpPr>
          <p:nvPr>
            <p:ph type="ctrTitle"/>
          </p:nvPr>
        </p:nvSpPr>
        <p:spPr>
          <a:xfrm>
            <a:off x="685800" y="-167782"/>
            <a:ext cx="7772400" cy="1470025"/>
          </a:xfrm>
        </p:spPr>
        <p:txBody>
          <a:bodyPr>
            <a:normAutofit/>
          </a:bodyPr>
          <a:lstStyle/>
          <a:p>
            <a:r>
              <a:rPr lang="en-US" sz="3000" dirty="0" smtClean="0"/>
              <a:t>Successful Examples: </a:t>
            </a:r>
            <a:r>
              <a:rPr lang="en-US" sz="3000" dirty="0" err="1" smtClean="0"/>
              <a:t>Bateel</a:t>
            </a:r>
            <a:endParaRPr lang="en-US" sz="3000" dirty="0"/>
          </a:p>
        </p:txBody>
      </p:sp>
      <p:pic>
        <p:nvPicPr>
          <p:cNvPr id="7" name="Picture 6" descr="Macintosh HD:Users:AbdulRahman:Downloads:20151128_134715.jpg"/>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2022" y="1720466"/>
            <a:ext cx="3571504" cy="2009913"/>
          </a:xfrm>
          <a:prstGeom prst="rect">
            <a:avLst/>
          </a:prstGeom>
          <a:noFill/>
          <a:ln w="57150" cmpd="sng">
            <a:solidFill>
              <a:schemeClr val="bg1"/>
            </a:solidFill>
          </a:ln>
        </p:spPr>
      </p:pic>
      <p:pic>
        <p:nvPicPr>
          <p:cNvPr id="8" name="Picture 7" descr="Macintosh HD:Users:AbdulRahman:Downloads:20151128_134749.jpg"/>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248313" y="1720467"/>
            <a:ext cx="3571501" cy="2009911"/>
          </a:xfrm>
          <a:prstGeom prst="rect">
            <a:avLst/>
          </a:prstGeom>
          <a:noFill/>
          <a:ln w="57150" cmpd="sng">
            <a:solidFill>
              <a:schemeClr val="bg1"/>
            </a:solidFill>
          </a:ln>
        </p:spPr>
      </p:pic>
      <p:pic>
        <p:nvPicPr>
          <p:cNvPr id="10" name="Picture 9"/>
          <p:cNvPicPr/>
          <p:nvPr/>
        </p:nvPicPr>
        <p:blipFill rotWithShape="1">
          <a:blip r:embed="rId5">
            <a:extLst>
              <a:ext uri="{28A0092B-C50C-407E-A947-70E740481C1C}">
                <a14:useLocalDpi xmlns:a14="http://schemas.microsoft.com/office/drawing/2010/main" val="0"/>
              </a:ext>
            </a:extLst>
          </a:blip>
          <a:srcRect l="43610" t="18848" r="25957" b="58076"/>
          <a:stretch/>
        </p:blipFill>
        <p:spPr bwMode="auto">
          <a:xfrm>
            <a:off x="5039019" y="960533"/>
            <a:ext cx="3845642" cy="2241754"/>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769008603"/>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7782"/>
            <a:ext cx="7772400" cy="1470025"/>
          </a:xfrm>
        </p:spPr>
        <p:txBody>
          <a:bodyPr>
            <a:normAutofit/>
          </a:bodyPr>
          <a:lstStyle/>
          <a:p>
            <a:r>
              <a:rPr lang="en-US" sz="3000" dirty="0" smtClean="0"/>
              <a:t>Successful Examples: </a:t>
            </a:r>
            <a:r>
              <a:rPr lang="en-US" sz="3000" dirty="0" err="1" smtClean="0"/>
              <a:t>AlGhalia</a:t>
            </a:r>
            <a:r>
              <a:rPr lang="en-US" sz="3000" dirty="0" smtClean="0"/>
              <a:t> Farms</a:t>
            </a:r>
            <a:endParaRPr lang="en-US" sz="3000" dirty="0"/>
          </a:p>
        </p:txBody>
      </p:sp>
      <p:pic>
        <p:nvPicPr>
          <p:cNvPr id="10" name="Picture 9" descr="Macintosh HD:Users:AbdulRahman:Desktop:Screen Shot 2016-05-22 at 10.09.58 AM.png"/>
          <p:cNvPicPr/>
          <p:nvPr/>
        </p:nvPicPr>
        <p:blipFill>
          <a:blip r:embed="rId2">
            <a:extLst>
              <a:ext uri="{28A0092B-C50C-407E-A947-70E740481C1C}">
                <a14:useLocalDpi xmlns:a14="http://schemas.microsoft.com/office/drawing/2010/main" val="0"/>
              </a:ext>
            </a:extLst>
          </a:blip>
          <a:srcRect/>
          <a:stretch>
            <a:fillRect/>
          </a:stretch>
        </p:blipFill>
        <p:spPr bwMode="auto">
          <a:xfrm>
            <a:off x="3211734" y="3573336"/>
            <a:ext cx="5475836" cy="2923333"/>
          </a:xfrm>
          <a:prstGeom prst="rect">
            <a:avLst/>
          </a:prstGeom>
          <a:noFill/>
          <a:ln>
            <a:noFill/>
          </a:ln>
        </p:spPr>
      </p:pic>
      <p:pic>
        <p:nvPicPr>
          <p:cNvPr id="6" name="Picture 5" descr="Macintosh HD:Users:AbdulRahman:Downloads:attachments:20160501_185942.jpg"/>
          <p:cNvPicPr/>
          <p:nvPr/>
        </p:nvPicPr>
        <p:blipFill rotWithShape="1">
          <a:blip r:embed="rId3">
            <a:extLst>
              <a:ext uri="{28A0092B-C50C-407E-A947-70E740481C1C}">
                <a14:useLocalDpi xmlns:a14="http://schemas.microsoft.com/office/drawing/2010/main" val="0"/>
              </a:ext>
            </a:extLst>
          </a:blip>
          <a:srcRect l="34824" r="3793"/>
          <a:stretch/>
        </p:blipFill>
        <p:spPr bwMode="auto">
          <a:xfrm rot="10800000">
            <a:off x="408752" y="1051144"/>
            <a:ext cx="4014528" cy="3680134"/>
          </a:xfrm>
          <a:prstGeom prst="rect">
            <a:avLst/>
          </a:prstGeom>
          <a:noFill/>
          <a:ln>
            <a:noFill/>
          </a:ln>
          <a:extLst>
            <a:ext uri="{53640926-AAD7-44d8-BBD7-CCE9431645EC}">
              <a14:shadowObscured xmlns:a14="http://schemas.microsoft.com/office/drawing/2010/main" xmlns=""/>
            </a:ext>
          </a:extLst>
        </p:spPr>
      </p:pic>
      <p:pic>
        <p:nvPicPr>
          <p:cNvPr id="11" name="Picture 10"/>
          <p:cNvPicPr/>
          <p:nvPr/>
        </p:nvPicPr>
        <p:blipFill rotWithShape="1">
          <a:blip r:embed="rId4">
            <a:extLst>
              <a:ext uri="{28A0092B-C50C-407E-A947-70E740481C1C}">
                <a14:useLocalDpi xmlns:a14="http://schemas.microsoft.com/office/drawing/2010/main" val="0"/>
              </a:ext>
            </a:extLst>
          </a:blip>
          <a:srcRect l="41311" t="41515" r="25957" b="41242"/>
          <a:stretch/>
        </p:blipFill>
        <p:spPr bwMode="auto">
          <a:xfrm>
            <a:off x="4540066" y="978149"/>
            <a:ext cx="4147503" cy="1679636"/>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1798880588"/>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7782"/>
            <a:ext cx="7772400" cy="1470025"/>
          </a:xfrm>
        </p:spPr>
        <p:txBody>
          <a:bodyPr>
            <a:normAutofit/>
          </a:bodyPr>
          <a:lstStyle/>
          <a:p>
            <a:r>
              <a:rPr lang="en-US" sz="3000" dirty="0" smtClean="0"/>
              <a:t>Successful Examples: Value-Add Products</a:t>
            </a:r>
            <a:endParaRPr lang="en-US" sz="3000" dirty="0"/>
          </a:p>
        </p:txBody>
      </p:sp>
      <p:pic>
        <p:nvPicPr>
          <p:cNvPr id="6" name="Picture 5" descr="Macintosh HD:Users:AbdulRahman:Downloads:samples:20160514_203848.jpg"/>
          <p:cNvPicPr/>
          <p:nvPr/>
        </p:nvPicPr>
        <p:blipFill rotWithShape="1">
          <a:blip r:embed="rId2">
            <a:extLst>
              <a:ext uri="{28A0092B-C50C-407E-A947-70E740481C1C}">
                <a14:useLocalDpi xmlns:a14="http://schemas.microsoft.com/office/drawing/2010/main" val="0"/>
              </a:ext>
            </a:extLst>
          </a:blip>
          <a:srcRect r="6554"/>
          <a:stretch/>
        </p:blipFill>
        <p:spPr bwMode="auto">
          <a:xfrm rot="5400000">
            <a:off x="-97876" y="2550186"/>
            <a:ext cx="3934124" cy="2366772"/>
          </a:xfrm>
          <a:prstGeom prst="rect">
            <a:avLst/>
          </a:prstGeom>
          <a:noFill/>
          <a:ln>
            <a:noFill/>
          </a:ln>
          <a:extLst>
            <a:ext uri="{53640926-AAD7-44d8-BBD7-CCE9431645EC}">
              <a14:shadowObscured xmlns:a14="http://schemas.microsoft.com/office/drawing/2010/main" xmlns=""/>
            </a:ext>
          </a:extLst>
        </p:spPr>
      </p:pic>
      <p:pic>
        <p:nvPicPr>
          <p:cNvPr id="10" name="Picture 9" descr="Macintosh HD:Users:AbdulRahman:Downloads:samples:20160514_204238.jpg"/>
          <p:cNvPicPr/>
          <p:nvPr/>
        </p:nvPicPr>
        <p:blipFill rotWithShape="1">
          <a:blip r:embed="rId3">
            <a:extLst>
              <a:ext uri="{28A0092B-C50C-407E-A947-70E740481C1C}">
                <a14:useLocalDpi xmlns:a14="http://schemas.microsoft.com/office/drawing/2010/main" val="0"/>
              </a:ext>
            </a:extLst>
          </a:blip>
          <a:srcRect l="30907" r="3693"/>
          <a:stretch/>
        </p:blipFill>
        <p:spPr bwMode="auto">
          <a:xfrm rot="5400000">
            <a:off x="3055513" y="3133838"/>
            <a:ext cx="2786895" cy="2398395"/>
          </a:xfrm>
          <a:prstGeom prst="rect">
            <a:avLst/>
          </a:prstGeom>
          <a:noFill/>
          <a:ln>
            <a:noFill/>
          </a:ln>
          <a:extLst>
            <a:ext uri="{53640926-AAD7-44d8-BBD7-CCE9431645EC}">
              <a14:shadowObscured xmlns:a14="http://schemas.microsoft.com/office/drawing/2010/main" xmlns=""/>
            </a:ext>
          </a:extLst>
        </p:spPr>
      </p:pic>
      <p:pic>
        <p:nvPicPr>
          <p:cNvPr id="11" name="Picture 10" descr="Macintosh HD:Users:AbdulRahman:Downloads:samples:20160514_204219.jpg"/>
          <p:cNvPicPr/>
          <p:nvPr/>
        </p:nvPicPr>
        <p:blipFill rotWithShape="1">
          <a:blip r:embed="rId4">
            <a:extLst>
              <a:ext uri="{28A0092B-C50C-407E-A947-70E740481C1C}">
                <a14:useLocalDpi xmlns:a14="http://schemas.microsoft.com/office/drawing/2010/main" val="0"/>
              </a:ext>
            </a:extLst>
          </a:blip>
          <a:srcRect l="23795" r="14948"/>
          <a:stretch/>
        </p:blipFill>
        <p:spPr bwMode="auto">
          <a:xfrm rot="5400000">
            <a:off x="5712128" y="2907891"/>
            <a:ext cx="2938024" cy="2699165"/>
          </a:xfrm>
          <a:prstGeom prst="rect">
            <a:avLst/>
          </a:prstGeom>
          <a:noFill/>
          <a:ln>
            <a:noFill/>
          </a:ln>
          <a:extLst>
            <a:ext uri="{53640926-AAD7-44d8-BBD7-CCE9431645EC}">
              <a14:shadowObscured xmlns:a14="http://schemas.microsoft.com/office/drawing/2010/main" xmlns=""/>
            </a:ext>
          </a:extLst>
        </p:spPr>
      </p:pic>
      <p:pic>
        <p:nvPicPr>
          <p:cNvPr id="12" name="Picture 11"/>
          <p:cNvPicPr/>
          <p:nvPr/>
        </p:nvPicPr>
        <p:blipFill rotWithShape="1">
          <a:blip r:embed="rId5">
            <a:extLst>
              <a:ext uri="{28A0092B-C50C-407E-A947-70E740481C1C}">
                <a14:useLocalDpi xmlns:a14="http://schemas.microsoft.com/office/drawing/2010/main" val="0"/>
              </a:ext>
            </a:extLst>
          </a:blip>
          <a:srcRect l="45109" t="58858" r="25957" b="24230"/>
          <a:stretch/>
        </p:blipFill>
        <p:spPr bwMode="auto">
          <a:xfrm>
            <a:off x="4459379" y="963551"/>
            <a:ext cx="4397631" cy="1976036"/>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1798880588"/>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Why Do We Market/ Brand?</a:t>
            </a:r>
            <a:br>
              <a:rPr lang="en-US" dirty="0" smtClean="0"/>
            </a:br>
            <a:endParaRPr lang="en-US" dirty="0"/>
          </a:p>
        </p:txBody>
      </p:sp>
      <p:sp>
        <p:nvSpPr>
          <p:cNvPr id="3" name="Subtitle 2"/>
          <p:cNvSpPr>
            <a:spLocks noGrp="1"/>
          </p:cNvSpPr>
          <p:nvPr>
            <p:ph type="subTitle" idx="1"/>
          </p:nvPr>
        </p:nvSpPr>
        <p:spPr/>
        <p:txBody>
          <a:bodyPr>
            <a:normAutofit fontScale="77500" lnSpcReduction="20000"/>
          </a:bodyPr>
          <a:lstStyle/>
          <a:p>
            <a:r>
              <a:rPr lang="en-US" dirty="0">
                <a:solidFill>
                  <a:schemeClr val="accent1"/>
                </a:solidFill>
              </a:rPr>
              <a:t>Connect with our market: </a:t>
            </a:r>
          </a:p>
          <a:p>
            <a:r>
              <a:rPr lang="en-US" dirty="0">
                <a:solidFill>
                  <a:schemeClr val="accent1"/>
                </a:solidFill>
              </a:rPr>
              <a:t>Behavior / Identity / Emotion / Routine</a:t>
            </a:r>
          </a:p>
          <a:p>
            <a:r>
              <a:rPr lang="en-US" dirty="0" smtClean="0"/>
              <a:t>Promote </a:t>
            </a:r>
            <a:r>
              <a:rPr lang="en-US" dirty="0"/>
              <a:t>our products / </a:t>
            </a:r>
            <a:r>
              <a:rPr lang="en-US" dirty="0" smtClean="0"/>
              <a:t>make ourselves known</a:t>
            </a:r>
            <a:endParaRPr lang="en-US" dirty="0"/>
          </a:p>
          <a:p>
            <a:r>
              <a:rPr lang="en-US" dirty="0" smtClean="0"/>
              <a:t>Differentiate from the competitors</a:t>
            </a:r>
            <a:endParaRPr lang="en-US" dirty="0"/>
          </a:p>
        </p:txBody>
      </p:sp>
      <p:pic>
        <p:nvPicPr>
          <p:cNvPr id="5" name="Picture 4" descr="d7ff518f-e00c-4f42-9c1c-fc4f0f2012b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598" y="339135"/>
            <a:ext cx="1221887" cy="1272102"/>
          </a:xfrm>
          <a:prstGeom prst="rect">
            <a:avLst/>
          </a:prstGeom>
        </p:spPr>
      </p:pic>
      <p:pic>
        <p:nvPicPr>
          <p:cNvPr id="6" name="Picture 5" descr="Unido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39" y="339135"/>
            <a:ext cx="1371600" cy="1162448"/>
          </a:xfrm>
          <a:prstGeom prst="rect">
            <a:avLst/>
          </a:prstGeom>
        </p:spPr>
      </p:pic>
    </p:spTree>
    <p:extLst>
      <p:ext uri="{BB962C8B-B14F-4D97-AF65-F5344CB8AC3E}">
        <p14:creationId xmlns:p14="http://schemas.microsoft.com/office/powerpoint/2010/main" val="1740957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8869" y="542257"/>
            <a:ext cx="7772400" cy="1470025"/>
          </a:xfrm>
        </p:spPr>
        <p:txBody>
          <a:bodyPr/>
          <a:lstStyle/>
          <a:p>
            <a:r>
              <a:rPr lang="en-US" dirty="0" smtClean="0"/>
              <a:t>Case Study: Evian</a:t>
            </a:r>
            <a:endParaRPr lang="en-US" dirty="0"/>
          </a:p>
        </p:txBody>
      </p:sp>
      <p:pic>
        <p:nvPicPr>
          <p:cNvPr id="5" name="Picture 4" descr="d7ff518f-e00c-4f42-9c1c-fc4f0f2012b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598" y="339135"/>
            <a:ext cx="1221887" cy="1272102"/>
          </a:xfrm>
          <a:prstGeom prst="rect">
            <a:avLst/>
          </a:prstGeom>
        </p:spPr>
      </p:pic>
      <p:pic>
        <p:nvPicPr>
          <p:cNvPr id="6" name="Picture 5" descr="Unido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39" y="339135"/>
            <a:ext cx="1371600" cy="116244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3270"/>
          <a:stretch/>
        </p:blipFill>
        <p:spPr>
          <a:xfrm>
            <a:off x="477939" y="2012282"/>
            <a:ext cx="8089900" cy="4225925"/>
          </a:xfrm>
          <a:prstGeom prst="rect">
            <a:avLst/>
          </a:prstGeom>
        </p:spPr>
      </p:pic>
    </p:spTree>
    <p:extLst>
      <p:ext uri="{BB962C8B-B14F-4D97-AF65-F5344CB8AC3E}">
        <p14:creationId xmlns:p14="http://schemas.microsoft.com/office/powerpoint/2010/main" val="9522820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8869" y="542257"/>
            <a:ext cx="7772400" cy="1470025"/>
          </a:xfrm>
        </p:spPr>
        <p:txBody>
          <a:bodyPr/>
          <a:lstStyle/>
          <a:p>
            <a:r>
              <a:rPr lang="en-US" dirty="0" smtClean="0"/>
              <a:t>Case Study: Cartier</a:t>
            </a:r>
            <a:endParaRPr lang="en-US" dirty="0"/>
          </a:p>
        </p:txBody>
      </p:sp>
      <p:pic>
        <p:nvPicPr>
          <p:cNvPr id="5" name="Picture 4" descr="d7ff518f-e00c-4f42-9c1c-fc4f0f2012b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598" y="339135"/>
            <a:ext cx="1221887" cy="1272102"/>
          </a:xfrm>
          <a:prstGeom prst="rect">
            <a:avLst/>
          </a:prstGeom>
        </p:spPr>
      </p:pic>
      <p:pic>
        <p:nvPicPr>
          <p:cNvPr id="6" name="Picture 5" descr="Unido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39" y="339135"/>
            <a:ext cx="1371600" cy="1162448"/>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0389" b="12059"/>
          <a:stretch/>
        </p:blipFill>
        <p:spPr>
          <a:xfrm>
            <a:off x="4680828" y="1611237"/>
            <a:ext cx="3646049" cy="5029200"/>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10083" b="11621"/>
          <a:stretch/>
        </p:blipFill>
        <p:spPr>
          <a:xfrm>
            <a:off x="578869" y="1611237"/>
            <a:ext cx="3550878" cy="4944979"/>
          </a:xfrm>
          <a:prstGeom prst="rect">
            <a:avLst/>
          </a:prstGeom>
        </p:spPr>
      </p:pic>
    </p:spTree>
    <p:extLst>
      <p:ext uri="{BB962C8B-B14F-4D97-AF65-F5344CB8AC3E}">
        <p14:creationId xmlns:p14="http://schemas.microsoft.com/office/powerpoint/2010/main" val="15576586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8869" y="542257"/>
            <a:ext cx="7772400" cy="1470025"/>
          </a:xfrm>
        </p:spPr>
        <p:txBody>
          <a:bodyPr/>
          <a:lstStyle/>
          <a:p>
            <a:r>
              <a:rPr lang="en-US" dirty="0" smtClean="0"/>
              <a:t>Case Study: Rolex</a:t>
            </a:r>
            <a:endParaRPr lang="en-US" dirty="0"/>
          </a:p>
        </p:txBody>
      </p:sp>
      <p:pic>
        <p:nvPicPr>
          <p:cNvPr id="5" name="Picture 4" descr="d7ff518f-e00c-4f42-9c1c-fc4f0f2012b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598" y="339135"/>
            <a:ext cx="1221887" cy="1272102"/>
          </a:xfrm>
          <a:prstGeom prst="rect">
            <a:avLst/>
          </a:prstGeom>
        </p:spPr>
      </p:pic>
      <p:pic>
        <p:nvPicPr>
          <p:cNvPr id="6" name="Picture 5" descr="Unido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39" y="339135"/>
            <a:ext cx="1371600" cy="1162448"/>
          </a:xfrm>
          <a:prstGeom prst="rect">
            <a:avLst/>
          </a:prstGeom>
        </p:spPr>
      </p:pic>
      <p:pic>
        <p:nvPicPr>
          <p:cNvPr id="7" name="Picture 6"/>
          <p:cNvPicPr>
            <a:picLocks noChangeAspect="1"/>
          </p:cNvPicPr>
          <p:nvPr/>
        </p:nvPicPr>
        <p:blipFill rotWithShape="1">
          <a:blip r:embed="rId4"/>
          <a:srcRect l="14193"/>
          <a:stretch/>
        </p:blipFill>
        <p:spPr>
          <a:xfrm>
            <a:off x="3910263" y="2899611"/>
            <a:ext cx="5029200" cy="3755412"/>
          </a:xfrm>
          <a:prstGeom prst="rect">
            <a:avLst/>
          </a:prstGeom>
        </p:spPr>
      </p:pic>
      <p:pic>
        <p:nvPicPr>
          <p:cNvPr id="8" name="Picture 7"/>
          <p:cNvPicPr>
            <a:picLocks noChangeAspect="1"/>
          </p:cNvPicPr>
          <p:nvPr/>
        </p:nvPicPr>
        <p:blipFill>
          <a:blip r:embed="rId5"/>
          <a:stretch>
            <a:fillRect/>
          </a:stretch>
        </p:blipFill>
        <p:spPr>
          <a:xfrm>
            <a:off x="213228" y="2012282"/>
            <a:ext cx="3487396" cy="4642596"/>
          </a:xfrm>
          <a:prstGeom prst="rect">
            <a:avLst/>
          </a:prstGeom>
        </p:spPr>
      </p:pic>
    </p:spTree>
    <p:extLst>
      <p:ext uri="{BB962C8B-B14F-4D97-AF65-F5344CB8AC3E}">
        <p14:creationId xmlns:p14="http://schemas.microsoft.com/office/powerpoint/2010/main" val="1371287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Ideal Results from Marketing</a:t>
            </a:r>
            <a:endParaRPr lang="en-US" dirty="0"/>
          </a:p>
        </p:txBody>
      </p:sp>
      <p:sp>
        <p:nvSpPr>
          <p:cNvPr id="3" name="Subtitle 2"/>
          <p:cNvSpPr>
            <a:spLocks noGrp="1"/>
          </p:cNvSpPr>
          <p:nvPr>
            <p:ph type="subTitle" idx="1"/>
          </p:nvPr>
        </p:nvSpPr>
        <p:spPr/>
        <p:txBody>
          <a:bodyPr>
            <a:normAutofit/>
          </a:bodyPr>
          <a:lstStyle/>
          <a:p>
            <a:r>
              <a:rPr lang="en-US" dirty="0" smtClean="0">
                <a:solidFill>
                  <a:schemeClr val="accent1"/>
                </a:solidFill>
              </a:rPr>
              <a:t>Create </a:t>
            </a:r>
            <a:r>
              <a:rPr lang="en-US" dirty="0" smtClean="0">
                <a:solidFill>
                  <a:schemeClr val="accent1"/>
                </a:solidFill>
              </a:rPr>
              <a:t>/ Increase </a:t>
            </a:r>
            <a:r>
              <a:rPr lang="en-US" dirty="0">
                <a:solidFill>
                  <a:schemeClr val="accent1"/>
                </a:solidFill>
              </a:rPr>
              <a:t>loyalty</a:t>
            </a:r>
          </a:p>
          <a:p>
            <a:r>
              <a:rPr lang="en-US" dirty="0"/>
              <a:t>Increase sales and </a:t>
            </a:r>
            <a:r>
              <a:rPr lang="en-US" dirty="0" smtClean="0"/>
              <a:t>growth prospect</a:t>
            </a:r>
            <a:endParaRPr lang="en-US" dirty="0"/>
          </a:p>
          <a:p>
            <a:r>
              <a:rPr lang="en-US" dirty="0"/>
              <a:t> Increase our prices</a:t>
            </a:r>
          </a:p>
        </p:txBody>
      </p:sp>
      <p:pic>
        <p:nvPicPr>
          <p:cNvPr id="5" name="Picture 4" descr="d7ff518f-e00c-4f42-9c1c-fc4f0f2012b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598" y="339135"/>
            <a:ext cx="1221887" cy="1272102"/>
          </a:xfrm>
          <a:prstGeom prst="rect">
            <a:avLst/>
          </a:prstGeom>
        </p:spPr>
      </p:pic>
      <p:pic>
        <p:nvPicPr>
          <p:cNvPr id="6" name="Picture 5" descr="Unido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39" y="339135"/>
            <a:ext cx="1371600" cy="1162448"/>
          </a:xfrm>
          <a:prstGeom prst="rect">
            <a:avLst/>
          </a:prstGeom>
        </p:spPr>
      </p:pic>
    </p:spTree>
    <p:extLst>
      <p:ext uri="{BB962C8B-B14F-4D97-AF65-F5344CB8AC3E}">
        <p14:creationId xmlns:p14="http://schemas.microsoft.com/office/powerpoint/2010/main" val="1756088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Creating the Concept: </a:t>
            </a:r>
            <a:br>
              <a:rPr lang="en-US" dirty="0" smtClean="0"/>
            </a:br>
            <a:r>
              <a:rPr lang="en-US" sz="2800" dirty="0" smtClean="0"/>
              <a:t>The Birth of a new Brand</a:t>
            </a:r>
            <a:endParaRPr lang="en-US" sz="2800" dirty="0"/>
          </a:p>
        </p:txBody>
      </p:sp>
      <p:sp>
        <p:nvSpPr>
          <p:cNvPr id="3" name="Subtitle 2"/>
          <p:cNvSpPr>
            <a:spLocks noGrp="1"/>
          </p:cNvSpPr>
          <p:nvPr>
            <p:ph type="subTitle" idx="1"/>
          </p:nvPr>
        </p:nvSpPr>
        <p:spPr/>
        <p:txBody>
          <a:bodyPr>
            <a:normAutofit/>
          </a:bodyPr>
          <a:lstStyle/>
          <a:p>
            <a:r>
              <a:rPr lang="en-US" dirty="0" smtClean="0"/>
              <a:t>Critical </a:t>
            </a:r>
            <a:r>
              <a:rPr lang="mr-IN" dirty="0" smtClean="0"/>
              <a:t>–</a:t>
            </a:r>
            <a:r>
              <a:rPr lang="en-US" dirty="0" smtClean="0"/>
              <a:t> Effect on Business</a:t>
            </a:r>
            <a:endParaRPr lang="en-US" dirty="0"/>
          </a:p>
          <a:p>
            <a:r>
              <a:rPr lang="en-US" dirty="0" smtClean="0"/>
              <a:t>Starts and Continues with Homework</a:t>
            </a:r>
            <a:endParaRPr lang="en-US" dirty="0"/>
          </a:p>
          <a:p>
            <a:r>
              <a:rPr lang="en-US" dirty="0"/>
              <a:t> </a:t>
            </a:r>
            <a:r>
              <a:rPr lang="en-US" dirty="0" smtClean="0"/>
              <a:t>Innovative and Creative Solutions</a:t>
            </a:r>
            <a:endParaRPr lang="en-US" dirty="0"/>
          </a:p>
        </p:txBody>
      </p:sp>
      <p:pic>
        <p:nvPicPr>
          <p:cNvPr id="5" name="Picture 4" descr="d7ff518f-e00c-4f42-9c1c-fc4f0f2012b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598" y="339135"/>
            <a:ext cx="1221887" cy="1272102"/>
          </a:xfrm>
          <a:prstGeom prst="rect">
            <a:avLst/>
          </a:prstGeom>
        </p:spPr>
      </p:pic>
      <p:pic>
        <p:nvPicPr>
          <p:cNvPr id="6" name="Picture 5" descr="Unido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39" y="339135"/>
            <a:ext cx="1371600" cy="1162448"/>
          </a:xfrm>
          <a:prstGeom prst="rect">
            <a:avLst/>
          </a:prstGeom>
        </p:spPr>
      </p:pic>
    </p:spTree>
    <p:extLst>
      <p:ext uri="{BB962C8B-B14F-4D97-AF65-F5344CB8AC3E}">
        <p14:creationId xmlns:p14="http://schemas.microsoft.com/office/powerpoint/2010/main" val="274781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1. Identifying the Market</a:t>
            </a:r>
            <a:endParaRPr lang="en-US" dirty="0"/>
          </a:p>
        </p:txBody>
      </p:sp>
      <p:sp>
        <p:nvSpPr>
          <p:cNvPr id="3" name="Subtitle 2"/>
          <p:cNvSpPr>
            <a:spLocks noGrp="1"/>
          </p:cNvSpPr>
          <p:nvPr>
            <p:ph type="subTitle" idx="1"/>
          </p:nvPr>
        </p:nvSpPr>
        <p:spPr/>
        <p:txBody>
          <a:bodyPr>
            <a:normAutofit fontScale="85000" lnSpcReduction="20000"/>
          </a:bodyPr>
          <a:lstStyle/>
          <a:p>
            <a:r>
              <a:rPr lang="en-US" dirty="0" smtClean="0"/>
              <a:t>Demographics</a:t>
            </a:r>
          </a:p>
          <a:p>
            <a:r>
              <a:rPr lang="en-US" dirty="0" smtClean="0"/>
              <a:t>Competitor Profiles</a:t>
            </a:r>
          </a:p>
          <a:p>
            <a:r>
              <a:rPr lang="en-US" dirty="0" smtClean="0"/>
              <a:t>Market Share</a:t>
            </a:r>
          </a:p>
          <a:p>
            <a:r>
              <a:rPr lang="en-US" dirty="0" smtClean="0"/>
              <a:t>General Economic Factors</a:t>
            </a:r>
          </a:p>
        </p:txBody>
      </p:sp>
      <p:pic>
        <p:nvPicPr>
          <p:cNvPr id="5" name="Picture 4" descr="d7ff518f-e00c-4f42-9c1c-fc4f0f2012b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598" y="339135"/>
            <a:ext cx="1221887" cy="1272102"/>
          </a:xfrm>
          <a:prstGeom prst="rect">
            <a:avLst/>
          </a:prstGeom>
        </p:spPr>
      </p:pic>
      <p:pic>
        <p:nvPicPr>
          <p:cNvPr id="6" name="Picture 5" descr="Unido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39" y="339135"/>
            <a:ext cx="1371600" cy="1162448"/>
          </a:xfrm>
          <a:prstGeom prst="rect">
            <a:avLst/>
          </a:prstGeom>
        </p:spPr>
      </p:pic>
    </p:spTree>
    <p:extLst>
      <p:ext uri="{BB962C8B-B14F-4D97-AF65-F5344CB8AC3E}">
        <p14:creationId xmlns:p14="http://schemas.microsoft.com/office/powerpoint/2010/main" val="1391673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455</TotalTime>
  <Words>871</Words>
  <Application>Microsoft Macintosh PowerPoint</Application>
  <PresentationFormat>On-screen Show (4:3)</PresentationFormat>
  <Paragraphs>123</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Calibri</vt:lpstr>
      <vt:lpstr>Mangal</vt:lpstr>
      <vt:lpstr>Arial</vt:lpstr>
      <vt:lpstr>Office Theme</vt:lpstr>
      <vt:lpstr>Branding &amp; Marketing Secrets UNIDO ITPO Bahrain   AbdulRahman Al Awadhi +973 32219210 a.awadhi@arceit.org</vt:lpstr>
      <vt:lpstr>What is Marketing?</vt:lpstr>
      <vt:lpstr>Why Do We Market/ Brand? </vt:lpstr>
      <vt:lpstr>Case Study: Evian</vt:lpstr>
      <vt:lpstr>Case Study: Cartier</vt:lpstr>
      <vt:lpstr>Case Study: Rolex</vt:lpstr>
      <vt:lpstr>Ideal Results from Marketing</vt:lpstr>
      <vt:lpstr>Creating the Concept:  The Birth of a new Brand</vt:lpstr>
      <vt:lpstr>1. Identifying the Market</vt:lpstr>
      <vt:lpstr>Targeting the Right Demographic </vt:lpstr>
      <vt:lpstr>2. Understanding the Market</vt:lpstr>
      <vt:lpstr>3. Engaging with the Market </vt:lpstr>
      <vt:lpstr>Define the Marketing Message </vt:lpstr>
      <vt:lpstr>Marketing Tools</vt:lpstr>
      <vt:lpstr>Price vs Value Marketing</vt:lpstr>
      <vt:lpstr>Price Marketing Limitations</vt:lpstr>
      <vt:lpstr>Price Marketing Limitations</vt:lpstr>
      <vt:lpstr>Value Marketing  </vt:lpstr>
      <vt:lpstr>Value Marketing  </vt:lpstr>
      <vt:lpstr>Value Marketing  </vt:lpstr>
      <vt:lpstr>Value Marketing Solutions</vt:lpstr>
      <vt:lpstr>Successful Examples: Bateel</vt:lpstr>
      <vt:lpstr>Successful Examples: AlGhalia Farms</vt:lpstr>
      <vt:lpstr>Successful Examples: Value-Add Products</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Essentials</dc:title>
  <dc:creator>AbdulRahman</dc:creator>
  <cp:lastModifiedBy>AbdulRahman Alawadhi</cp:lastModifiedBy>
  <cp:revision>36</cp:revision>
  <dcterms:created xsi:type="dcterms:W3CDTF">2016-06-28T05:37:42Z</dcterms:created>
  <dcterms:modified xsi:type="dcterms:W3CDTF">2017-12-19T11:02:19Z</dcterms:modified>
</cp:coreProperties>
</file>