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4"/>
  </p:notesMasterIdLst>
  <p:handoutMasterIdLst>
    <p:handoutMasterId r:id="rId25"/>
  </p:handoutMasterIdLst>
  <p:sldIdLst>
    <p:sldId id="274" r:id="rId2"/>
    <p:sldId id="275" r:id="rId3"/>
    <p:sldId id="276" r:id="rId4"/>
    <p:sldId id="281" r:id="rId5"/>
    <p:sldId id="277" r:id="rId6"/>
    <p:sldId id="307" r:id="rId7"/>
    <p:sldId id="308" r:id="rId8"/>
    <p:sldId id="306" r:id="rId9"/>
    <p:sldId id="279" r:id="rId10"/>
    <p:sldId id="280" r:id="rId11"/>
    <p:sldId id="296" r:id="rId12"/>
    <p:sldId id="297" r:id="rId13"/>
    <p:sldId id="298" r:id="rId14"/>
    <p:sldId id="312" r:id="rId15"/>
    <p:sldId id="309" r:id="rId16"/>
    <p:sldId id="311" r:id="rId17"/>
    <p:sldId id="310" r:id="rId18"/>
    <p:sldId id="299" r:id="rId19"/>
    <p:sldId id="300" r:id="rId20"/>
    <p:sldId id="301" r:id="rId21"/>
    <p:sldId id="302" r:id="rId22"/>
    <p:sldId id="30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9FF"/>
    <a:srgbClr val="ECD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4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02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434CC1-A057-42B5-8E68-FD4FB87C536F}" type="doc">
      <dgm:prSet loTypeId="urn:microsoft.com/office/officeart/2005/8/layout/vList2" loCatId="list" qsTypeId="urn:microsoft.com/office/officeart/2005/8/quickstyle/3d4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55BB3B65-390F-4241-8F8E-980ECE19DAB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r">
            <a:lnSpc>
              <a:spcPct val="150000"/>
            </a:lnSpc>
          </a:pPr>
          <a:r>
            <a:rPr lang="ar-BH" sz="1800" b="1" u="sng" dirty="0" smtClean="0">
              <a:solidFill>
                <a:schemeClr val="tx1">
                  <a:lumMod val="95000"/>
                  <a:lumOff val="5000"/>
                </a:schemeClr>
              </a:solidFill>
            </a:rPr>
            <a:t>مساحة الحاضنة</a:t>
          </a:r>
          <a:r>
            <a:rPr lang="ar-BH" sz="1800" b="1" u="none" dirty="0" smtClean="0">
              <a:solidFill>
                <a:schemeClr val="tx1">
                  <a:lumMod val="95000"/>
                  <a:lumOff val="5000"/>
                </a:schemeClr>
              </a:solidFill>
            </a:rPr>
            <a:t>: </a:t>
          </a:r>
          <a:r>
            <a:rPr lang="ar-BH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مكاتب أو ورش عمل، أحياناً مختبرات، مساحات مؤقته (سهلة الدخول + سهلة الخروج).</a:t>
          </a:r>
          <a:endParaRPr lang="en-US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9ABC248-2D52-4C3E-B829-4FA8A9DAECF7}" type="parTrans" cxnId="{87C3EF94-D525-4F4E-9FA2-F4F7894A4FB3}">
      <dgm:prSet/>
      <dgm:spPr/>
      <dgm:t>
        <a:bodyPr/>
        <a:lstStyle/>
        <a:p>
          <a:pPr>
            <a:lnSpc>
              <a:spcPct val="150000"/>
            </a:lnSpc>
          </a:pPr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B7C51F0-9ADF-49EA-8B80-C87D66EB7AFF}" type="sibTrans" cxnId="{87C3EF94-D525-4F4E-9FA2-F4F7894A4FB3}">
      <dgm:prSet/>
      <dgm:spPr/>
      <dgm:t>
        <a:bodyPr/>
        <a:lstStyle/>
        <a:p>
          <a:pPr>
            <a:lnSpc>
              <a:spcPct val="150000"/>
            </a:lnSpc>
          </a:pPr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C0D4FF4-FA63-4511-9581-0CA931F6C163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just">
            <a:lnSpc>
              <a:spcPct val="150000"/>
            </a:lnSpc>
          </a:pPr>
          <a:r>
            <a:rPr lang="ar-BH" sz="1800" b="1" u="sng" dirty="0" smtClean="0">
              <a:solidFill>
                <a:schemeClr val="tx1">
                  <a:lumMod val="95000"/>
                  <a:lumOff val="5000"/>
                </a:schemeClr>
              </a:solidFill>
            </a:rPr>
            <a:t>الخدمات المشتركة</a:t>
          </a:r>
          <a:r>
            <a:rPr lang="ar-BH" sz="1800" b="1" u="none" dirty="0" smtClean="0">
              <a:solidFill>
                <a:schemeClr val="tx1">
                  <a:lumMod val="95000"/>
                  <a:lumOff val="5000"/>
                </a:schemeClr>
              </a:solidFill>
            </a:rPr>
            <a:t>: </a:t>
          </a:r>
          <a:r>
            <a:rPr lang="ar-BH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منها خدمات السكرتارية، خدمات الاتصال، الإستقبال المشترك، خدمات البريد، صلاحية الدخول على الحاسوب وغيرها من المعدات المكتبية، قاعة اجتماعات، وكافتيريا و غيرها.</a:t>
          </a:r>
          <a:endParaRPr lang="en-US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605CEDC-B0BE-4937-B69C-60A39060D543}" type="parTrans" cxnId="{AB83B1D6-1F82-46DF-9408-4C2D3B233B9A}">
      <dgm:prSet/>
      <dgm:spPr/>
      <dgm:t>
        <a:bodyPr/>
        <a:lstStyle/>
        <a:p>
          <a:pPr>
            <a:lnSpc>
              <a:spcPct val="150000"/>
            </a:lnSpc>
          </a:pPr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DFBE2C3-8802-4A9B-8091-5E6FE00BE8C9}" type="sibTrans" cxnId="{AB83B1D6-1F82-46DF-9408-4C2D3B233B9A}">
      <dgm:prSet/>
      <dgm:spPr/>
      <dgm:t>
        <a:bodyPr/>
        <a:lstStyle/>
        <a:p>
          <a:pPr>
            <a:lnSpc>
              <a:spcPct val="150000"/>
            </a:lnSpc>
          </a:pPr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CF514E7-53D1-40F7-9315-2DC1BC4E26E5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just" rtl="1">
            <a:lnSpc>
              <a:spcPct val="150000"/>
            </a:lnSpc>
          </a:pPr>
          <a:r>
            <a:rPr lang="ar-BH" sz="1800" b="1" i="0" u="sng" dirty="0" smtClean="0">
              <a:solidFill>
                <a:schemeClr val="tx1">
                  <a:lumMod val="95000"/>
                  <a:lumOff val="5000"/>
                </a:schemeClr>
              </a:solidFill>
            </a:rPr>
            <a:t>استشارات الأعمال </a:t>
          </a:r>
          <a:r>
            <a:rPr lang="ar-BH" sz="1800" b="1" i="0" dirty="0" smtClean="0">
              <a:solidFill>
                <a:schemeClr val="tx1">
                  <a:lumMod val="95000"/>
                  <a:lumOff val="5000"/>
                </a:schemeClr>
              </a:solidFill>
            </a:rPr>
            <a:t>: التخطيط للعمل، التدريب على المهارات الإدارية، الحصول على خدمات المحاسبة، </a:t>
          </a:r>
        </a:p>
        <a:p>
          <a:pPr algn="just" rtl="1">
            <a:lnSpc>
              <a:spcPct val="150000"/>
            </a:lnSpc>
          </a:pPr>
          <a:r>
            <a:rPr lang="ar-BH" sz="1800" b="1" i="0" dirty="0" smtClean="0">
              <a:solidFill>
                <a:schemeClr val="tx1">
                  <a:lumMod val="95000"/>
                  <a:lumOff val="5000"/>
                </a:schemeClr>
              </a:solidFill>
            </a:rPr>
            <a:t>و الخبرة المالية و القانونية و التسويقية.</a:t>
          </a:r>
          <a:endParaRPr lang="en-US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F9B8336-9C95-4ED4-A013-C266C827B175}" type="parTrans" cxnId="{2384F3A3-4D48-4E56-A7F5-4F7FCEDF8785}">
      <dgm:prSet/>
      <dgm:spPr/>
      <dgm:t>
        <a:bodyPr/>
        <a:lstStyle/>
        <a:p>
          <a:pPr>
            <a:lnSpc>
              <a:spcPct val="150000"/>
            </a:lnSpc>
          </a:pPr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0FD5905-E151-4E50-97B1-B6889C95898E}" type="sibTrans" cxnId="{2384F3A3-4D48-4E56-A7F5-4F7FCEDF8785}">
      <dgm:prSet/>
      <dgm:spPr/>
      <dgm:t>
        <a:bodyPr/>
        <a:lstStyle/>
        <a:p>
          <a:pPr>
            <a:lnSpc>
              <a:spcPct val="150000"/>
            </a:lnSpc>
          </a:pPr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E5103D7-1E1F-4C87-BE60-4B493E2D12D8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r" rtl="1">
            <a:lnSpc>
              <a:spcPct val="150000"/>
            </a:lnSpc>
          </a:pPr>
          <a:r>
            <a:rPr lang="ar-BH" sz="1800" b="1" u="sng" dirty="0" smtClean="0">
              <a:solidFill>
                <a:schemeClr val="tx1">
                  <a:lumMod val="95000"/>
                  <a:lumOff val="5000"/>
                </a:schemeClr>
              </a:solidFill>
            </a:rPr>
            <a:t>الحصول على التمويل و </a:t>
          </a:r>
          <a:r>
            <a:rPr lang="ar-BH" sz="1800" b="1" u="sng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الإستشارات</a:t>
          </a:r>
          <a:r>
            <a:rPr lang="ar-BH" sz="1800" b="1" u="sng" dirty="0" smtClean="0">
              <a:solidFill>
                <a:schemeClr val="tx1">
                  <a:lumMod val="95000"/>
                  <a:lumOff val="5000"/>
                </a:schemeClr>
              </a:solidFill>
            </a:rPr>
            <a:t> المتخصصة</a:t>
          </a:r>
          <a:r>
            <a:rPr lang="ar-BH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: يقوم البعض بالتشغيل الذاتي مع الاستعانة بصندوق رأس المال الاستثماري، توفير امكانية الحصول على المشورة المتخصصة اذا لم يكن لدى الحاضنة ال خبره سابقه في هذا المجال.</a:t>
          </a:r>
          <a:endParaRPr lang="en-US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00714F4-DD87-4860-AE2A-8E05280C6C17}" type="parTrans" cxnId="{289AF069-C5A1-4B88-9902-0F8B85D7A11A}">
      <dgm:prSet/>
      <dgm:spPr/>
      <dgm:t>
        <a:bodyPr/>
        <a:lstStyle/>
        <a:p>
          <a:pPr>
            <a:lnSpc>
              <a:spcPct val="150000"/>
            </a:lnSpc>
          </a:pPr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DD6D7BA-AF57-4AEC-A875-4DEE8F8465CC}" type="sibTrans" cxnId="{289AF069-C5A1-4B88-9902-0F8B85D7A11A}">
      <dgm:prSet/>
      <dgm:spPr/>
      <dgm:t>
        <a:bodyPr/>
        <a:lstStyle/>
        <a:p>
          <a:pPr>
            <a:lnSpc>
              <a:spcPct val="150000"/>
            </a:lnSpc>
          </a:pPr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1305387-A9EA-4A5B-9AEC-75F071DEC1FB}" type="pres">
      <dgm:prSet presAssocID="{5D434CC1-A057-42B5-8E68-FD4FB87C53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D28AB6-FCD0-45D7-A63B-2B45C5E474DB}" type="pres">
      <dgm:prSet presAssocID="{55BB3B65-390F-4241-8F8E-980ECE19DAB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C5BAE-144D-4C92-B1AD-2CAA7D3F2821}" type="pres">
      <dgm:prSet presAssocID="{0B7C51F0-9ADF-49EA-8B80-C87D66EB7AFF}" presName="spacer" presStyleCnt="0"/>
      <dgm:spPr/>
      <dgm:t>
        <a:bodyPr/>
        <a:lstStyle/>
        <a:p>
          <a:endParaRPr lang="en-US"/>
        </a:p>
      </dgm:t>
    </dgm:pt>
    <dgm:pt modelId="{1FB8F185-3D48-4579-9490-A198F3A99A4D}" type="pres">
      <dgm:prSet presAssocID="{1C0D4FF4-FA63-4511-9581-0CA931F6C16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20564-4272-4EDC-979F-5A6CF093E617}" type="pres">
      <dgm:prSet presAssocID="{ADFBE2C3-8802-4A9B-8091-5E6FE00BE8C9}" presName="spacer" presStyleCnt="0"/>
      <dgm:spPr/>
      <dgm:t>
        <a:bodyPr/>
        <a:lstStyle/>
        <a:p>
          <a:endParaRPr lang="en-US"/>
        </a:p>
      </dgm:t>
    </dgm:pt>
    <dgm:pt modelId="{83816BC2-9317-4E8B-A956-45165B63D83A}" type="pres">
      <dgm:prSet presAssocID="{6CF514E7-53D1-40F7-9315-2DC1BC4E26E5}" presName="parentText" presStyleLbl="node1" presStyleIdx="2" presStyleCnt="4" custLinFactNeighborY="-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D2C1C-CEDA-4029-86C5-FC38A14E0771}" type="pres">
      <dgm:prSet presAssocID="{D0FD5905-E151-4E50-97B1-B6889C95898E}" presName="spacer" presStyleCnt="0"/>
      <dgm:spPr/>
      <dgm:t>
        <a:bodyPr/>
        <a:lstStyle/>
        <a:p>
          <a:endParaRPr lang="en-US"/>
        </a:p>
      </dgm:t>
    </dgm:pt>
    <dgm:pt modelId="{9224283A-FF35-4435-BDEE-F535A181A013}" type="pres">
      <dgm:prSet presAssocID="{5E5103D7-1E1F-4C87-BE60-4B493E2D12D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8B6D8D-3361-4B96-BDB8-B5CC52F9CDBC}" type="presOf" srcId="{1C0D4FF4-FA63-4511-9581-0CA931F6C163}" destId="{1FB8F185-3D48-4579-9490-A198F3A99A4D}" srcOrd="0" destOrd="0" presId="urn:microsoft.com/office/officeart/2005/8/layout/vList2"/>
    <dgm:cxn modelId="{113EE5B8-8A61-4E55-9E8F-95CA7F0D6FD5}" type="presOf" srcId="{6CF514E7-53D1-40F7-9315-2DC1BC4E26E5}" destId="{83816BC2-9317-4E8B-A956-45165B63D83A}" srcOrd="0" destOrd="0" presId="urn:microsoft.com/office/officeart/2005/8/layout/vList2"/>
    <dgm:cxn modelId="{87C3EF94-D525-4F4E-9FA2-F4F7894A4FB3}" srcId="{5D434CC1-A057-42B5-8E68-FD4FB87C536F}" destId="{55BB3B65-390F-4241-8F8E-980ECE19DAB1}" srcOrd="0" destOrd="0" parTransId="{59ABC248-2D52-4C3E-B829-4FA8A9DAECF7}" sibTransId="{0B7C51F0-9ADF-49EA-8B80-C87D66EB7AFF}"/>
    <dgm:cxn modelId="{9E03F059-DD9A-45DD-B6C9-E0774C8F95AB}" type="presOf" srcId="{5D434CC1-A057-42B5-8E68-FD4FB87C536F}" destId="{61305387-A9EA-4A5B-9AEC-75F071DEC1FB}" srcOrd="0" destOrd="0" presId="urn:microsoft.com/office/officeart/2005/8/layout/vList2"/>
    <dgm:cxn modelId="{7600312E-5D36-41AE-9125-27F1C5756DCC}" type="presOf" srcId="{55BB3B65-390F-4241-8F8E-980ECE19DAB1}" destId="{80D28AB6-FCD0-45D7-A63B-2B45C5E474DB}" srcOrd="0" destOrd="0" presId="urn:microsoft.com/office/officeart/2005/8/layout/vList2"/>
    <dgm:cxn modelId="{51551D47-5988-4101-B209-DB429CD5DE79}" type="presOf" srcId="{5E5103D7-1E1F-4C87-BE60-4B493E2D12D8}" destId="{9224283A-FF35-4435-BDEE-F535A181A013}" srcOrd="0" destOrd="0" presId="urn:microsoft.com/office/officeart/2005/8/layout/vList2"/>
    <dgm:cxn modelId="{289AF069-C5A1-4B88-9902-0F8B85D7A11A}" srcId="{5D434CC1-A057-42B5-8E68-FD4FB87C536F}" destId="{5E5103D7-1E1F-4C87-BE60-4B493E2D12D8}" srcOrd="3" destOrd="0" parTransId="{800714F4-DD87-4860-AE2A-8E05280C6C17}" sibTransId="{7DD6D7BA-AF57-4AEC-A875-4DEE8F8465CC}"/>
    <dgm:cxn modelId="{2384F3A3-4D48-4E56-A7F5-4F7FCEDF8785}" srcId="{5D434CC1-A057-42B5-8E68-FD4FB87C536F}" destId="{6CF514E7-53D1-40F7-9315-2DC1BC4E26E5}" srcOrd="2" destOrd="0" parTransId="{FF9B8336-9C95-4ED4-A013-C266C827B175}" sibTransId="{D0FD5905-E151-4E50-97B1-B6889C95898E}"/>
    <dgm:cxn modelId="{AB83B1D6-1F82-46DF-9408-4C2D3B233B9A}" srcId="{5D434CC1-A057-42B5-8E68-FD4FB87C536F}" destId="{1C0D4FF4-FA63-4511-9581-0CA931F6C163}" srcOrd="1" destOrd="0" parTransId="{6605CEDC-B0BE-4937-B69C-60A39060D543}" sibTransId="{ADFBE2C3-8802-4A9B-8091-5E6FE00BE8C9}"/>
    <dgm:cxn modelId="{CC946559-AE00-474B-A41B-249CCE765C6A}" type="presParOf" srcId="{61305387-A9EA-4A5B-9AEC-75F071DEC1FB}" destId="{80D28AB6-FCD0-45D7-A63B-2B45C5E474DB}" srcOrd="0" destOrd="0" presId="urn:microsoft.com/office/officeart/2005/8/layout/vList2"/>
    <dgm:cxn modelId="{3D2DD4E4-0D2F-4F80-AC68-4B2B6BD1BE8D}" type="presParOf" srcId="{61305387-A9EA-4A5B-9AEC-75F071DEC1FB}" destId="{06EC5BAE-144D-4C92-B1AD-2CAA7D3F2821}" srcOrd="1" destOrd="0" presId="urn:microsoft.com/office/officeart/2005/8/layout/vList2"/>
    <dgm:cxn modelId="{A69261EB-6892-4377-AA1A-5A5A21FAE947}" type="presParOf" srcId="{61305387-A9EA-4A5B-9AEC-75F071DEC1FB}" destId="{1FB8F185-3D48-4579-9490-A198F3A99A4D}" srcOrd="2" destOrd="0" presId="urn:microsoft.com/office/officeart/2005/8/layout/vList2"/>
    <dgm:cxn modelId="{F63C0541-6286-4E6D-B2A6-72BCDD2EFB56}" type="presParOf" srcId="{61305387-A9EA-4A5B-9AEC-75F071DEC1FB}" destId="{EF220564-4272-4EDC-979F-5A6CF093E617}" srcOrd="3" destOrd="0" presId="urn:microsoft.com/office/officeart/2005/8/layout/vList2"/>
    <dgm:cxn modelId="{B44BCC32-E439-400C-B8FC-3E1F5341D103}" type="presParOf" srcId="{61305387-A9EA-4A5B-9AEC-75F071DEC1FB}" destId="{83816BC2-9317-4E8B-A956-45165B63D83A}" srcOrd="4" destOrd="0" presId="urn:microsoft.com/office/officeart/2005/8/layout/vList2"/>
    <dgm:cxn modelId="{D5FAF0A4-AE8D-4D35-81EE-CB5D19C760C0}" type="presParOf" srcId="{61305387-A9EA-4A5B-9AEC-75F071DEC1FB}" destId="{8EFD2C1C-CEDA-4029-86C5-FC38A14E0771}" srcOrd="5" destOrd="0" presId="urn:microsoft.com/office/officeart/2005/8/layout/vList2"/>
    <dgm:cxn modelId="{4726FAE5-FEC3-447C-A514-CC1E658E9986}" type="presParOf" srcId="{61305387-A9EA-4A5B-9AEC-75F071DEC1FB}" destId="{9224283A-FF35-4435-BDEE-F535A181A01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28AB6-FCD0-45D7-A63B-2B45C5E474DB}">
      <dsp:nvSpPr>
        <dsp:cNvPr id="0" name=""/>
        <dsp:cNvSpPr/>
      </dsp:nvSpPr>
      <dsp:spPr>
        <a:xfrm>
          <a:off x="0" y="287"/>
          <a:ext cx="8128000" cy="1344798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u="sng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مساحة الحاضنة</a:t>
          </a:r>
          <a:r>
            <a:rPr lang="ar-BH" sz="1800" b="1" u="none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: </a:t>
          </a:r>
          <a:r>
            <a:rPr lang="ar-BH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مكاتب أو ورش عمل، أحياناً مختبرات، مساحات مؤقته (سهلة الدخول + سهلة الخروج).</a:t>
          </a:r>
          <a:endParaRPr lang="en-US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5648" y="65935"/>
        <a:ext cx="7996704" cy="1213502"/>
      </dsp:txXfrm>
    </dsp:sp>
    <dsp:sp modelId="{1FB8F185-3D48-4579-9490-A198F3A99A4D}">
      <dsp:nvSpPr>
        <dsp:cNvPr id="0" name=""/>
        <dsp:cNvSpPr/>
      </dsp:nvSpPr>
      <dsp:spPr>
        <a:xfrm>
          <a:off x="0" y="1358051"/>
          <a:ext cx="8128000" cy="1344798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u="sng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الخدمات المشتركة</a:t>
          </a:r>
          <a:r>
            <a:rPr lang="ar-BH" sz="1800" b="1" u="none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: </a:t>
          </a:r>
          <a:r>
            <a:rPr lang="ar-BH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منها خدمات السكرتارية، خدمات الاتصال، الإستقبال المشترك، خدمات البريد، صلاحية الدخول على الحاسوب وغيرها من المعدات المكتبية، قاعة اجتماعات، وكافتيريا و غيرها.</a:t>
          </a:r>
          <a:endParaRPr lang="en-US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5648" y="1423699"/>
        <a:ext cx="7996704" cy="1213502"/>
      </dsp:txXfrm>
    </dsp:sp>
    <dsp:sp modelId="{83816BC2-9317-4E8B-A956-45165B63D83A}">
      <dsp:nvSpPr>
        <dsp:cNvPr id="0" name=""/>
        <dsp:cNvSpPr/>
      </dsp:nvSpPr>
      <dsp:spPr>
        <a:xfrm>
          <a:off x="0" y="2715809"/>
          <a:ext cx="8128000" cy="1344798"/>
        </a:xfrm>
        <a:prstGeom prst="roundRect">
          <a:avLst/>
        </a:prstGeom>
        <a:solidFill>
          <a:schemeClr val="bg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i="0" u="sng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استشارات الأعمال </a:t>
          </a:r>
          <a:r>
            <a:rPr lang="ar-BH" sz="1800" b="1" i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: التخطيط للعمل، التدريب على المهارات الإدارية، الحصول على خدمات المحاسبة، </a:t>
          </a:r>
        </a:p>
        <a:p>
          <a:pPr lvl="0" algn="just" defTabSz="8001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i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و الخبرة المالية و القانونية و التسويقية.</a:t>
          </a:r>
          <a:endParaRPr lang="en-US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5648" y="2781457"/>
        <a:ext cx="7996704" cy="1213502"/>
      </dsp:txXfrm>
    </dsp:sp>
    <dsp:sp modelId="{9224283A-FF35-4435-BDEE-F535A181A013}">
      <dsp:nvSpPr>
        <dsp:cNvPr id="0" name=""/>
        <dsp:cNvSpPr/>
      </dsp:nvSpPr>
      <dsp:spPr>
        <a:xfrm>
          <a:off x="0" y="4073580"/>
          <a:ext cx="8128000" cy="1344798"/>
        </a:xfrm>
        <a:prstGeom prst="roundRect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u="sng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الحصول على التمويل و </a:t>
          </a:r>
          <a:r>
            <a:rPr lang="ar-BH" sz="1800" b="1" u="sng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الإستشارات</a:t>
          </a:r>
          <a:r>
            <a:rPr lang="ar-BH" sz="1800" b="1" u="sng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المتخصصة</a:t>
          </a:r>
          <a:r>
            <a:rPr lang="ar-BH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: يقوم البعض بالتشغيل الذاتي مع الاستعانة بصندوق رأس المال الاستثماري، توفير امكانية الحصول على المشورة المتخصصة اذا لم يكن لدى الحاضنة ال خبره سابقه في هذا المجال.</a:t>
          </a:r>
          <a:endParaRPr lang="en-US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5648" y="4139228"/>
        <a:ext cx="7996704" cy="1213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19666-369C-4CD4-AC63-FDCB37AC843F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B47CA-36D9-4A4D-942D-262856225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20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1F988-2473-4425-95D3-E0B69B491F75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276DF-E561-47C2-B074-ACA53F838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07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7E9658-37DD-479A-B0F0-FFB2607B7D7F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7651" name="pg num"/>
          <p:cNvSpPr txBox="1">
            <a:spLocks noGrp="1" noChangeArrowheads="1"/>
          </p:cNvSpPr>
          <p:nvPr/>
        </p:nvSpPr>
        <p:spPr bwMode="gray">
          <a:xfrm>
            <a:off x="6121400" y="8791575"/>
            <a:ext cx="5461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C8F241-944B-4D51-A234-4A83D27776AA}" type="slidenum">
              <a:rPr lang="ar-SA" altLang="en-US"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7652" name="Rectangle 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536950" y="1176338"/>
            <a:ext cx="13889038" cy="7813675"/>
          </a:xfrm>
          <a:ln/>
        </p:spPr>
      </p:sp>
      <p:sp>
        <p:nvSpPr>
          <p:cNvPr id="27653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819150" y="347663"/>
            <a:ext cx="5695950" cy="292100"/>
          </a:xfrm>
          <a:noFill/>
        </p:spPr>
        <p:txBody>
          <a:bodyPr lIns="0" tIns="0" rIns="0" bIns="0"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9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2125-C8DC-4023-A4D4-1EB3259A84AD}" type="datetime1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9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E303-740E-4DCF-BF7D-107B5BB67186}" type="datetime1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07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8C22-1115-4C0A-9788-D726B89EFD55}" type="datetime1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1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5FD7-3D2A-4688-A378-3035B734A656}" type="datetime1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4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CE6A-1397-4463-9762-B1743A764453}" type="datetime1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3874-0BE7-47CB-B622-FFD06406DC2A}" type="datetime1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8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6260-8C83-45A0-BC4C-079352ACA98D}" type="datetime1">
              <a:rPr lang="en-US" smtClean="0"/>
              <a:t>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942C-1C03-4511-9BA1-BBE6DF48B120}" type="datetime1">
              <a:rPr lang="en-US" smtClean="0"/>
              <a:t>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4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5A70-3B38-446C-A81E-708589FEF568}" type="datetime1">
              <a:rPr lang="en-US" smtClean="0"/>
              <a:t>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7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191CA-3178-4F6C-B026-1BD7F5F57337}" type="datetime1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9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AC39-FCDA-4162-A17E-D2E1F0087AB3}" type="datetime1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0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36165-27A3-4AF9-A689-6D61E72A4155}" type="datetime1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56F87-3CD0-4C37-98E2-7CFAD9D94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3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biip.com.bh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sijilat.bh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0673988" y="6455023"/>
            <a:ext cx="13120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1F6134B-3F52-4A8E-B8C1-E0EBC74B9D0F}" type="slidenum">
              <a:rPr lang="en-US" altLang="en-US" sz="1200">
                <a:solidFill>
                  <a:schemeClr val="tx1"/>
                </a:solidFill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</a:t>
            </a:fld>
            <a:endParaRPr lang="en-US" altLang="en-US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248834"/>
            <a:ext cx="1281112" cy="121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7" descr="N:\Industry Affairs\Small&amp;Craft Industries\MoICT Logo\MOI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9" y="477657"/>
            <a:ext cx="40878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8338" y="2528517"/>
            <a:ext cx="8401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7200" dirty="0" smtClean="0">
                <a:effectLst>
                  <a:glow rad="101600">
                    <a:schemeClr val="accent1">
                      <a:lumMod val="60000"/>
                      <a:lumOff val="40000"/>
                      <a:alpha val="60000"/>
                    </a:schemeClr>
                  </a:glow>
                </a:effectLst>
              </a:rPr>
              <a:t>برنامج تنمية رواد الأعمال</a:t>
            </a:r>
            <a:endParaRPr lang="en-US" sz="7200" dirty="0">
              <a:effectLst>
                <a:glow rad="101600">
                  <a:schemeClr val="accent1">
                    <a:lumMod val="60000"/>
                    <a:lumOff val="40000"/>
                    <a:alpha val="6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73" y="4220961"/>
            <a:ext cx="2508250" cy="25082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0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2A275C-4C1B-4088-BC92-B7C6222DB5F6}" type="slidenum">
              <a:rPr lang="en-US">
                <a:solidFill>
                  <a:srgbClr val="7F7F7F"/>
                </a:solidFill>
              </a:rPr>
              <a:pPr eaLnBrk="1" hangingPunct="1"/>
              <a:t>10</a:t>
            </a:fld>
            <a:endParaRPr lang="en-US">
              <a:solidFill>
                <a:srgbClr val="7F7F7F"/>
              </a:solidFill>
            </a:endParaRP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593725"/>
            <a:ext cx="9144000" cy="5945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548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23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BH" sz="4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+mn-ea"/>
                <a:cs typeface="+mn-cs"/>
              </a:rPr>
              <a:t>الحاضنات / مسرعات الاعمال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402" y="2167006"/>
            <a:ext cx="9558668" cy="3060484"/>
          </a:xfrm>
        </p:spPr>
        <p:txBody>
          <a:bodyPr>
            <a:normAutofit fontScale="92500" lnSpcReduction="10000"/>
          </a:bodyPr>
          <a:lstStyle/>
          <a:p>
            <a:pPr marL="0" indent="0" algn="just" rtl="1">
              <a:lnSpc>
                <a:spcPct val="250000"/>
              </a:lnSpc>
              <a:buNone/>
            </a:pPr>
            <a:r>
              <a:rPr lang="ar-BH" b="1" dirty="0"/>
              <a:t>أطلقت وزارة الصناعة والتجارة والسياحة ترخيص حاضنات ومسرعات الاعمال في مارس 2017م بموجب القرار الوزاري رقم (84) لسنة 2017م بشأن تنظيم نشاط حاضنات ومسرعات </a:t>
            </a:r>
            <a:r>
              <a:rPr lang="ar-BH" b="1" dirty="0" smtClean="0"/>
              <a:t>الاعمال.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259" y="4704600"/>
            <a:ext cx="3529613" cy="185781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9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8503" y="140681"/>
            <a:ext cx="6269457" cy="1325563"/>
          </a:xfrm>
        </p:spPr>
        <p:txBody>
          <a:bodyPr>
            <a:normAutofit/>
          </a:bodyPr>
          <a:lstStyle/>
          <a:p>
            <a:pPr algn="ctr"/>
            <a:r>
              <a:rPr lang="ar-BH" sz="4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+mn-ea"/>
                <a:cs typeface="+mn-cs"/>
              </a:rPr>
              <a:t>أهداف البرنامج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841" y="2766448"/>
            <a:ext cx="7995684" cy="3834578"/>
          </a:xfrm>
        </p:spPr>
        <p:txBody>
          <a:bodyPr>
            <a:noAutofit/>
          </a:bodyPr>
          <a:lstStyle/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ar-BH" sz="2200" dirty="0" smtClean="0"/>
              <a:t>توفير وظائف محلية.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ar-BH" sz="2200" dirty="0" smtClean="0"/>
              <a:t>تعزيز بيئة ريادة الأعمال.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ar-BH" sz="2200" dirty="0" smtClean="0"/>
              <a:t>تشجيع على التطوير في ابتكار الشركات الناشئة.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ar-BH" sz="2200" dirty="0" smtClean="0"/>
              <a:t>تنويع الاقتصادات المحلية.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ar-BH" sz="2200" dirty="0" smtClean="0"/>
              <a:t>بناء أو تسريع نمو الصناعة المحلية.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ar-BH" sz="2200" dirty="0" smtClean="0"/>
              <a:t>تشجيع الشباب و النساء على ريادة الأعمال.</a:t>
            </a: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ar-BH" sz="2200" dirty="0" smtClean="0"/>
              <a:t>جذب الإستثمار الأجنبي. </a:t>
            </a:r>
          </a:p>
          <a:p>
            <a:pPr algn="r" rtl="1">
              <a:lnSpc>
                <a:spcPct val="100000"/>
              </a:lnSpc>
            </a:pPr>
            <a:endParaRPr lang="en-US" sz="2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463"/>
                    </a14:imgEffect>
                    <a14:imgEffect>
                      <a14:saturation sat="1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2473" y="2766448"/>
            <a:ext cx="2727065" cy="3038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282924" y="1614681"/>
            <a:ext cx="8229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BH" sz="2400" dirty="0" smtClean="0"/>
              <a:t>هو خلق </a:t>
            </a:r>
            <a:r>
              <a:rPr lang="ar-BH" sz="2400" dirty="0"/>
              <a:t>مؤسسات/ شركات ناجحة لديها القدرة المالية و الادارية مما يجعلها قادرة على الاعتماد بذاتها عندما تخرج من الحاضنة.</a:t>
            </a:r>
          </a:p>
        </p:txBody>
      </p:sp>
      <p:sp>
        <p:nvSpPr>
          <p:cNvPr id="8" name="Rectangle 7"/>
          <p:cNvSpPr/>
          <p:nvPr/>
        </p:nvSpPr>
        <p:spPr>
          <a:xfrm>
            <a:off x="9696893" y="1658829"/>
            <a:ext cx="1803043" cy="461665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ar-B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الهدف الرئيسي</a:t>
            </a:r>
            <a:endParaRPr lang="en-US" sz="2400" b="1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96893" y="2677192"/>
            <a:ext cx="1803044" cy="461665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r" rtl="1"/>
            <a:r>
              <a:rPr lang="ar-B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الأهداف </a:t>
            </a:r>
            <a:r>
              <a:rPr lang="ar-B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الأخرى</a:t>
            </a:r>
            <a:endParaRPr lang="ar-B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51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345" y="154237"/>
            <a:ext cx="8761228" cy="1325563"/>
          </a:xfrm>
        </p:spPr>
        <p:txBody>
          <a:bodyPr>
            <a:normAutofit/>
          </a:bodyPr>
          <a:lstStyle/>
          <a:p>
            <a:pPr algn="ctr"/>
            <a:r>
              <a:rPr lang="ar-BH" sz="4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+mn-ea"/>
                <a:cs typeface="+mn-cs"/>
              </a:rPr>
              <a:t>الحاضنات / مسرعات الاعمال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9437" y="2175911"/>
            <a:ext cx="5248591" cy="2264471"/>
          </a:xfrm>
        </p:spPr>
        <p:txBody>
          <a:bodyPr>
            <a:normAutofit/>
          </a:bodyPr>
          <a:lstStyle/>
          <a:p>
            <a:pPr algn="just" rtl="1">
              <a:lnSpc>
                <a:spcPct val="160000"/>
              </a:lnSpc>
            </a:pPr>
            <a:r>
              <a:rPr lang="ar-BH" sz="2000" b="1" dirty="0" smtClean="0"/>
              <a:t>شركة </a:t>
            </a:r>
            <a:r>
              <a:rPr lang="ar-BH" sz="2000" b="1" dirty="0"/>
              <a:t>ذات بيئة مصممة لرعاية وتنمية وتسريع نمو المشاريع الناشئة المبتكرة، والمشاريع الراغبة </a:t>
            </a:r>
            <a:r>
              <a:rPr lang="ar-BH" sz="2000" b="1" dirty="0" smtClean="0"/>
              <a:t>في تحسين </a:t>
            </a:r>
            <a:r>
              <a:rPr lang="ar-BH" sz="2000" b="1" dirty="0"/>
              <a:t>أدائها، من المؤسسات الصغيرة </a:t>
            </a:r>
            <a:r>
              <a:rPr lang="ar-BH" sz="2000" b="1" dirty="0" smtClean="0"/>
              <a:t>والمتوسطة. </a:t>
            </a:r>
            <a:endParaRPr lang="en-US" sz="2000" b="1" dirty="0" smtClean="0"/>
          </a:p>
          <a:p>
            <a:pPr algn="just">
              <a:lnSpc>
                <a:spcPct val="160000"/>
              </a:lnSpc>
            </a:pPr>
            <a:endParaRPr lang="en-US" sz="2000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05573" y="1586032"/>
            <a:ext cx="1264210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BH" sz="2800" b="1" dirty="0" smtClean="0"/>
              <a:t>التعريف</a:t>
            </a:r>
            <a:endParaRPr lang="en-US" sz="2800" dirty="0"/>
          </a:p>
        </p:txBody>
      </p:sp>
      <p:cxnSp>
        <p:nvCxnSpPr>
          <p:cNvPr id="9" name="Elbow Connector 8"/>
          <p:cNvCxnSpPr/>
          <p:nvPr/>
        </p:nvCxnSpPr>
        <p:spPr>
          <a:xfrm rot="10800000" flipV="1">
            <a:off x="6001553" y="3528810"/>
            <a:ext cx="1571224" cy="811369"/>
          </a:xfrm>
          <a:prstGeom prst="bentConnector3">
            <a:avLst/>
          </a:prstGeom>
          <a:ln w="381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7576" y="4083383"/>
            <a:ext cx="5743977" cy="1997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ar-BH" sz="2000" b="1" dirty="0"/>
              <a:t>عبر تقديم حزمة متكاملة من الخدمات والتسهيلات والآليات المساندة والاستشارات لفترة زمنية محددة، بهدف تخفيف التحديات التي تواجها المشاريع خلال المرحلة الأولى من انطلاقها.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375" y="4340052"/>
            <a:ext cx="1927339" cy="1901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09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614" y="178434"/>
            <a:ext cx="7887586" cy="1325563"/>
          </a:xfrm>
        </p:spPr>
        <p:txBody>
          <a:bodyPr>
            <a:noAutofit/>
          </a:bodyPr>
          <a:lstStyle/>
          <a:p>
            <a:pPr algn="ctr" rtl="1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ar-BH" sz="32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+mn-cs"/>
              </a:rPr>
              <a:t>يقدم طلب نشاط الحاضنة/المسرعة عن طريق ارفاق المستندات </a:t>
            </a:r>
            <a:r>
              <a:rPr lang="ar-BH" sz="32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+mn-cs"/>
              </a:rPr>
              <a:t>المطلوبة</a:t>
            </a:r>
            <a:r>
              <a:rPr lang="ar-BH" sz="3200" dirty="0"/>
              <a:t/>
            </a:r>
            <a:br>
              <a:rPr lang="ar-BH" sz="3200" dirty="0"/>
            </a:br>
            <a:endParaRPr lang="ar-BH" sz="3200" b="1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19514" y="4321862"/>
            <a:ext cx="11378609" cy="4068975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BH" sz="2600" dirty="0" smtClean="0"/>
              <a:t>جهات الموافقة: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BH" sz="2600" dirty="0" smtClean="0"/>
              <a:t>إدارة السجل التجاري في وزارة الصناعة و التجارة و السياحة.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BH" sz="2600" dirty="0" smtClean="0"/>
              <a:t>وزارة الاشغال وشئون البلديات.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BH" sz="2600" dirty="0" smtClean="0"/>
              <a:t>إدارة تنمية المؤسسات الصغيرة و المتوسطة </a:t>
            </a:r>
            <a:r>
              <a:rPr lang="ar-BH" sz="2600" dirty="0"/>
              <a:t>في وزارة الصناعة و التجارة و السياحة.</a:t>
            </a:r>
          </a:p>
          <a:p>
            <a:pPr algn="r" rtl="1">
              <a:buFont typeface="Wingdings" panose="05000000000000000000" pitchFamily="2" charset="2"/>
              <a:buChar char="ü"/>
            </a:pPr>
            <a:endParaRPr lang="ar-BH" sz="2600" dirty="0"/>
          </a:p>
          <a:p>
            <a:pPr algn="r" rtl="1">
              <a:buFont typeface="Wingdings" panose="05000000000000000000" pitchFamily="2" charset="2"/>
              <a:buChar char="ü"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74426" y="1646757"/>
            <a:ext cx="2527962" cy="2146000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6079534" y="1253953"/>
            <a:ext cx="0" cy="3734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053104" y="1640318"/>
            <a:ext cx="7650051" cy="1287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59182" y="1653197"/>
            <a:ext cx="0" cy="3734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703155" y="1657488"/>
            <a:ext cx="0" cy="3734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748459" y="2056314"/>
            <a:ext cx="20056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 rtl="1"/>
            <a:r>
              <a:rPr lang="ar-BH" sz="2200" b="1" dirty="0"/>
              <a:t>الملف التعريفي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30051" y="2056314"/>
            <a:ext cx="22429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 rtl="1"/>
            <a:r>
              <a:rPr lang="ar-BH" sz="2200" b="1" dirty="0"/>
              <a:t>الخارطة الهندسية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38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027027-DB7C-4245-B65F-39DBD980CA6A}" type="slidenum">
              <a:rPr lang="en-US">
                <a:solidFill>
                  <a:srgbClr val="7F7F7F"/>
                </a:solidFill>
              </a:rPr>
              <a:pPr eaLnBrk="1" hangingPunct="1"/>
              <a:t>15</a:t>
            </a:fld>
            <a:endParaRPr lang="en-US">
              <a:solidFill>
                <a:srgbClr val="7F7F7F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181949" y="1372201"/>
            <a:ext cx="8642350" cy="464742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/>
            <a:r>
              <a:rPr lang="ar-BH" sz="2200" b="1" dirty="0"/>
              <a:t>حاضنات الأعمال </a:t>
            </a:r>
          </a:p>
          <a:p>
            <a:pPr algn="just" rtl="1" eaLnBrk="1" hangingPunct="1"/>
            <a:r>
              <a:rPr lang="ar-BH" sz="2200" b="1" dirty="0"/>
              <a:t>هي برامج </a:t>
            </a:r>
            <a:r>
              <a:rPr lang="ar-BH" sz="2200" b="1" dirty="0" smtClean="0"/>
              <a:t>تساعد على نجاح </a:t>
            </a:r>
            <a:r>
              <a:rPr lang="ar-BH" sz="2200" b="1" dirty="0"/>
              <a:t>المشروعات الناشئة عن طريق تزويدها بمجموعة من موارد الدعم والخدمات المصممة والمدارة من قبل إدارة الحاضنة مثل:</a:t>
            </a:r>
          </a:p>
          <a:p>
            <a:pPr lvl="1" algn="just" rtl="1" eaLnBrk="1" hangingPunct="1">
              <a:buFont typeface="Wingdings" panose="05000000000000000000" pitchFamily="2" charset="2"/>
              <a:buChar char="ü"/>
            </a:pPr>
            <a:r>
              <a:rPr lang="ar-BH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مساحات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العمل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المشتركة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BH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 rtl="1" eaLnBrk="1" hangingPunct="1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التوجيه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والإرشاد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BH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 rtl="1" eaLnBrk="1" hangingPunct="1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التسويق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و</a:t>
            </a:r>
            <a:r>
              <a:rPr lang="ar-BH" sz="2400" dirty="0">
                <a:solidFill>
                  <a:schemeClr val="accent1">
                    <a:lumMod val="75000"/>
                  </a:schemeClr>
                </a:solidFill>
              </a:rPr>
              <a:t>الترويج</a:t>
            </a:r>
          </a:p>
          <a:p>
            <a:pPr lvl="1" algn="just" rtl="1" eaLnBrk="1" hangingPunct="1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التخطيط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التجاري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والمالي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BH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just" rtl="1" eaLnBrk="1" hangingPunct="1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العلاقات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العامة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BH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 rtl="1" eaLnBrk="1" hangingPunct="1"/>
            <a:endParaRPr lang="ar-BH" sz="2200" b="1" dirty="0" smtClean="0">
              <a:solidFill>
                <a:srgbClr val="C00000"/>
              </a:solidFill>
            </a:endParaRPr>
          </a:p>
          <a:p>
            <a:pPr algn="just" rtl="1" eaLnBrk="1" hangingPunct="1"/>
            <a:endParaRPr lang="ar-BH" sz="2200" b="1" dirty="0">
              <a:solidFill>
                <a:srgbClr val="C00000"/>
              </a:solidFill>
            </a:endParaRPr>
          </a:p>
          <a:p>
            <a:pPr marL="342900" indent="-342900" algn="just" rtl="1" eaLnBrk="1" hangingPunct="1">
              <a:buFont typeface="Wingdings" panose="05000000000000000000" pitchFamily="2" charset="2"/>
              <a:buChar char="q"/>
            </a:pPr>
            <a:r>
              <a:rPr lang="ar-BH" sz="2200" b="1" dirty="0"/>
              <a:t>ان حضانة الحاضنات للشركات الناشئة تزيد من فرصها بالنجاح والاستمرار, ففي دراسات سابقة وجد ان نسبة 87% من الشركات الناشئة التي استفادت من دعم الحاضنات نجحت واستمرت في السوق مقابل 44% لتلك التي لم تتلق دعم من حاضنات الاعمال.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9134" y="-257580"/>
            <a:ext cx="7128792" cy="954107"/>
          </a:xfrm>
          <a:prstGeom prst="rect">
            <a:avLst/>
          </a:prstGeom>
          <a:effectLst/>
        </p:spPr>
        <p:txBody>
          <a:bodyPr/>
          <a:lstStyle>
            <a:defPPr>
              <a:defRPr lang="en-US"/>
            </a:defPPr>
            <a:lvl1pPr algn="r" rtl="1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2800" b="1">
                <a:solidFill>
                  <a:srgbClr val="3333CC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ar-BH" sz="3600" dirty="0" smtClean="0"/>
              <a:t> </a:t>
            </a:r>
            <a:endParaRPr lang="ar-BH" sz="3600" dirty="0"/>
          </a:p>
          <a:p>
            <a:pPr algn="ctr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"ابتكار.. فاحتضان.. فنمو"</a:t>
            </a:r>
            <a:r>
              <a:rPr lang="en-US" sz="3600" dirty="0"/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15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308" y="39655"/>
            <a:ext cx="7157967" cy="1325563"/>
          </a:xfrm>
        </p:spPr>
        <p:txBody>
          <a:bodyPr>
            <a:normAutofit/>
          </a:bodyPr>
          <a:lstStyle/>
          <a:p>
            <a:pPr algn="r"/>
            <a:r>
              <a:rPr lang="ar-BH" sz="48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+mn-cs"/>
              </a:rPr>
              <a:t>خدمات الحاضنات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ardrop 6"/>
          <p:cNvSpPr/>
          <p:nvPr/>
        </p:nvSpPr>
        <p:spPr>
          <a:xfrm>
            <a:off x="205391" y="2716306"/>
            <a:ext cx="3322917" cy="3035908"/>
          </a:xfrm>
          <a:prstGeom prst="teardrop">
            <a:avLst>
              <a:gd name="adj" fmla="val 10697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ar-BH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BH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يجب على الحاضنة توفير مجموعة متكاملة من الخدمات إما للشركات الناشئة أو لتسريع نمو الشركات القائمة </a:t>
            </a: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3754718" y="13247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751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81EF07-995F-4099-8C24-B5EB6C7ED4BD}" type="slidenum">
              <a:rPr lang="en-US">
                <a:solidFill>
                  <a:srgbClr val="7F7F7F"/>
                </a:solidFill>
              </a:rPr>
              <a:pPr eaLnBrk="1" hangingPunct="1"/>
              <a:t>17</a:t>
            </a:fld>
            <a:endParaRPr lang="en-US">
              <a:solidFill>
                <a:srgbClr val="7F7F7F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918952" y="1455313"/>
            <a:ext cx="860308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/>
            <a:r>
              <a:rPr lang="ar-BH" sz="3600" b="1" dirty="0">
                <a:solidFill>
                  <a:schemeClr val="accent1">
                    <a:lumMod val="75000"/>
                  </a:schemeClr>
                </a:solidFill>
              </a:rPr>
              <a:t>مسرعات نمو الأعمال </a:t>
            </a:r>
          </a:p>
          <a:p>
            <a:pPr algn="just" rtl="1" eaLnBrk="1" hangingPunct="1"/>
            <a:endParaRPr lang="ar-BH" sz="2400" b="1" dirty="0">
              <a:solidFill>
                <a:srgbClr val="C00000"/>
              </a:solidFill>
            </a:endParaRPr>
          </a:p>
          <a:p>
            <a:pPr algn="just" rtl="1" eaLnBrk="1" hangingPunct="1"/>
            <a:r>
              <a:rPr lang="ar-BH" sz="2800" dirty="0"/>
              <a:t>تعتبر المسرعات والحاضنات منظمات تهدف إلى مساعدة الرياديين على تحويل أفكارهم إلى مشاريع مربحة من خلال تقديم إرشاد ودعم مالي وفرصة الوصول إلى المرشدين.</a:t>
            </a:r>
          </a:p>
          <a:p>
            <a:pPr algn="just" rtl="1" eaLnBrk="1" hangingPunct="1"/>
            <a:endParaRPr lang="ar-BH" sz="2800" dirty="0"/>
          </a:p>
          <a:p>
            <a:pPr algn="just" rtl="1" eaLnBrk="1" hangingPunct="1"/>
            <a:r>
              <a:rPr lang="ar-BH" sz="2800" dirty="0"/>
              <a:t>تقدم المسرعة خدماتها في شكل “برامج تسريع” تساعد الشركات وتعدهم وتزودهم بالأدوات والقيم السليمة والعقلية الواضحة (استراتيجية) للمستقبل.</a:t>
            </a:r>
          </a:p>
          <a:p>
            <a:pPr algn="just" rtl="1" eaLnBrk="1" hangingPunct="1"/>
            <a:r>
              <a:rPr lang="ar-BH" sz="2800" dirty="0"/>
              <a:t>وعادة ما يستمر برنامج تسريع الشركات بين 3-6 أشهر.</a:t>
            </a:r>
            <a:endParaRPr lang="ar-BH" sz="2800" b="1" dirty="0"/>
          </a:p>
        </p:txBody>
      </p:sp>
      <p:sp>
        <p:nvSpPr>
          <p:cNvPr id="2" name="Snip Single Corner Rectangle 1"/>
          <p:cNvSpPr/>
          <p:nvPr/>
        </p:nvSpPr>
        <p:spPr>
          <a:xfrm>
            <a:off x="1115096" y="824640"/>
            <a:ext cx="10174310" cy="5293217"/>
          </a:xfrm>
          <a:prstGeom prst="snip1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426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15452" y="3600801"/>
            <a:ext cx="5870747" cy="230531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Dot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 algn="just" rtl="1">
              <a:lnSpc>
                <a:spcPct val="150000"/>
              </a:lnSpc>
              <a:buNone/>
            </a:pPr>
            <a:r>
              <a:rPr lang="ar-BH" b="1" dirty="0"/>
              <a:t>مؤسسة أو شركة في أولى </a:t>
            </a:r>
            <a:r>
              <a:rPr lang="ar-BH" b="1" dirty="0" smtClean="0"/>
              <a:t>مراحلها التشغيلية</a:t>
            </a:r>
            <a:r>
              <a:rPr lang="ar-BH" b="1" dirty="0"/>
              <a:t>، وتندرج تحت إحدى حاضنات الأعمال.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ar-BH" dirty="0" smtClean="0"/>
          </a:p>
          <a:p>
            <a:pPr algn="ctr" rtl="1">
              <a:lnSpc>
                <a:spcPct val="150000"/>
              </a:lnSpc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86" y="1252287"/>
            <a:ext cx="3049784" cy="2122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931105" y="239809"/>
            <a:ext cx="9229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8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المؤسسات/ الشركات الناشئة المحتضنة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16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41" y="447237"/>
            <a:ext cx="7351891" cy="1443605"/>
          </a:xfrm>
        </p:spPr>
        <p:txBody>
          <a:bodyPr>
            <a:noAutofit/>
          </a:bodyPr>
          <a:lstStyle/>
          <a:p>
            <a:pPr algn="ctr"/>
            <a:r>
              <a:rPr lang="ar-BH" sz="5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الشروط والأحكام</a:t>
            </a:r>
            <a:endParaRPr lang="en-US" sz="5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196" y="2191133"/>
            <a:ext cx="7077639" cy="4165217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BH" sz="3200" dirty="0"/>
              <a:t>توجد جميع أحكام </a:t>
            </a:r>
            <a:r>
              <a:rPr lang="ar-BH" sz="3200" dirty="0" smtClean="0"/>
              <a:t>والاشتراطات </a:t>
            </a:r>
            <a:r>
              <a:rPr lang="ar-BH" sz="3200" dirty="0"/>
              <a:t>التي تخضع لها حاضنات ومسرعات الأعمال </a:t>
            </a:r>
            <a:r>
              <a:rPr lang="ar-BH" sz="3200" dirty="0" smtClean="0"/>
              <a:t>والمؤسسات والشركات الناشئة </a:t>
            </a:r>
            <a:r>
              <a:rPr lang="ar-BH" sz="3200" dirty="0"/>
              <a:t>المحتضنة على نظام </a:t>
            </a:r>
            <a:r>
              <a:rPr lang="ar-BH" sz="3200" dirty="0" smtClean="0"/>
              <a:t>سجلات.</a:t>
            </a:r>
            <a:endParaRPr lang="ar-BH" sz="3200" dirty="0"/>
          </a:p>
          <a:p>
            <a:pPr marL="0" indent="0" algn="ctr" rtl="1">
              <a:lnSpc>
                <a:spcPct val="150000"/>
              </a:lnSpc>
              <a:buNone/>
            </a:pPr>
            <a:r>
              <a:rPr lang="en-US" sz="4000" u="sng" dirty="0" smtClean="0">
                <a:solidFill>
                  <a:srgbClr val="FF0000"/>
                </a:solidFill>
              </a:rPr>
              <a:t>www.sijilat.bh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just" rtl="1">
              <a:lnSpc>
                <a:spcPct val="150000"/>
              </a:lnSpc>
            </a:pPr>
            <a:endParaRPr lang="ar-BH" dirty="0" smtClean="0"/>
          </a:p>
          <a:p>
            <a:pPr marL="0" indent="0" algn="just" rtl="1"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2466" y="2319922"/>
            <a:ext cx="3491334" cy="32395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Rounded Rectangle 7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80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7"/>
          <p:cNvSpPr>
            <a:spLocks noGrp="1" noChangeArrowheads="1"/>
          </p:cNvSpPr>
          <p:nvPr>
            <p:ph type="title"/>
          </p:nvPr>
        </p:nvSpPr>
        <p:spPr>
          <a:xfrm>
            <a:off x="2564160" y="504106"/>
            <a:ext cx="6573838" cy="1011238"/>
          </a:xfrm>
        </p:spPr>
        <p:txBody>
          <a:bodyPr>
            <a:normAutofit/>
          </a:bodyPr>
          <a:lstStyle/>
          <a:p>
            <a:pPr algn="ctr" rtl="1">
              <a:buClr>
                <a:schemeClr val="accent6">
                  <a:lumMod val="75000"/>
                </a:schemeClr>
              </a:buClr>
              <a:defRPr/>
            </a:pPr>
            <a:r>
              <a:rPr lang="ar-BH" altLang="en-US" sz="36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عوامل نجاح التجربة البحرينية</a:t>
            </a:r>
            <a:endParaRPr lang="en-US" altLang="en-US" sz="3600" b="1" dirty="0">
              <a:solidFill>
                <a:schemeClr val="accent1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957513" y="2266950"/>
            <a:ext cx="8229600" cy="3886200"/>
          </a:xfrm>
        </p:spPr>
        <p:txBody>
          <a:bodyPr rtlCol="0">
            <a:normAutofit/>
          </a:bodyPr>
          <a:lstStyle/>
          <a:p>
            <a:pPr marL="502920" indent="-457200" algn="r" rt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ar-BH" altLang="en-US" sz="2600" b="1" dirty="0" smtClean="0"/>
              <a:t>الدعم </a:t>
            </a:r>
            <a:r>
              <a:rPr lang="ar-BH" altLang="en-US" sz="2600" b="1" dirty="0"/>
              <a:t>الذي يتلقاه البرنامج من قبل حكومة مملكة </a:t>
            </a:r>
            <a:r>
              <a:rPr lang="ar-BH" altLang="en-US" sz="2600" b="1" dirty="0" smtClean="0"/>
              <a:t>البحرين.</a:t>
            </a:r>
          </a:p>
          <a:p>
            <a:pPr marL="502920" indent="-457200" algn="r" rt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ar-BH" altLang="en-US" sz="2600" b="1" dirty="0" smtClean="0"/>
              <a:t>مرونة </a:t>
            </a:r>
            <a:r>
              <a:rPr lang="ar-BH" altLang="en-US" sz="2600" b="1" dirty="0"/>
              <a:t>الاقتصاد البحريني </a:t>
            </a:r>
            <a:r>
              <a:rPr lang="ar-BH" altLang="en-US" sz="2600" b="1" dirty="0" smtClean="0"/>
              <a:t>وإحكامه.</a:t>
            </a:r>
          </a:p>
          <a:p>
            <a:pPr marL="502920" indent="-457200" algn="r" rt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ar-BH" altLang="en-US" sz="2600" b="1" dirty="0" smtClean="0"/>
              <a:t>توفر </a:t>
            </a:r>
            <a:r>
              <a:rPr lang="ar-BH" altLang="en-US" sz="2600" b="1" dirty="0"/>
              <a:t>العنصر البشري الطموح للتدريب </a:t>
            </a:r>
            <a:r>
              <a:rPr lang="ar-BH" altLang="en-US" sz="2600" b="1" dirty="0" smtClean="0"/>
              <a:t>والتطوير.</a:t>
            </a:r>
            <a:endParaRPr lang="en-US" altLang="en-US" sz="2600" b="1" dirty="0" smtClean="0"/>
          </a:p>
          <a:p>
            <a:pPr marL="502920" indent="-457200" algn="r" rt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ar-BH" altLang="en-US" sz="2600" b="1" dirty="0" smtClean="0"/>
              <a:t>توفر البيئة المشجعة لبدء الأعمال.</a:t>
            </a:r>
            <a:endParaRPr lang="en-US" altLang="en-US" sz="2600" b="1" dirty="0"/>
          </a:p>
        </p:txBody>
      </p:sp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CC28003-076F-4D8C-B735-D1D25220ED8D}" type="slidenum">
              <a:rPr lang="en-US" altLang="en-US" sz="1200">
                <a:solidFill>
                  <a:schemeClr val="tx1"/>
                </a:solidFill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n-US" altLang="en-US" sz="120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975100" y="2266950"/>
            <a:ext cx="7378700" cy="301220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5" y="2446697"/>
            <a:ext cx="2652712" cy="265271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5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96682" y="0"/>
            <a:ext cx="87612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48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+mn-cs"/>
              </a:rPr>
              <a:t>الحاضنات / مسرعات الاعمال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0392" y="1682381"/>
            <a:ext cx="10119016" cy="98883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0392" y="2836524"/>
            <a:ext cx="10119016" cy="73261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0392" y="3702694"/>
            <a:ext cx="10103738" cy="78893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967971" y="1822211"/>
            <a:ext cx="605307" cy="60530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967971" y="2915033"/>
            <a:ext cx="605307" cy="60530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943803" y="3812747"/>
            <a:ext cx="605307" cy="60530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</a:rPr>
              <a:t>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910553" y="4941302"/>
            <a:ext cx="605307" cy="60530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</a:rPr>
              <a:t>4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9610" y="1742114"/>
            <a:ext cx="9715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BH" sz="2400" dirty="0"/>
              <a:t>تنفرد حاضنات ومسرعات الأعمال ببيئة عمل مختلفة عن بيئة عمل مراكز الأعمال، فإن النشاط التجاري "حاضنات ومسرعات الأعمال " ليس لغرض تأجير مساحات المكاتب للشركات.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4659013" y="3008045"/>
            <a:ext cx="6128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rtl="1"/>
            <a:r>
              <a:rPr lang="ar-SA" sz="2400" dirty="0"/>
              <a:t>النشاط متاح للشركات التجارية فقط دون المؤسسات الفردية</a:t>
            </a:r>
            <a:r>
              <a:rPr lang="en-US" sz="2400" dirty="0"/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00810" y="3872152"/>
            <a:ext cx="4163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rtl="1"/>
            <a:r>
              <a:rPr lang="ar-SA" sz="2400" dirty="0"/>
              <a:t>النشاط متاح للملكية الأجنبية بنسبة </a:t>
            </a:r>
            <a:r>
              <a:rPr lang="en-US" sz="2400" dirty="0"/>
              <a:t>100</a:t>
            </a:r>
            <a:r>
              <a:rPr lang="ar-SA" sz="2400" dirty="0"/>
              <a:t>٪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760392" y="5059289"/>
            <a:ext cx="10059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dirty="0"/>
              <a:t>إلزامية زيارة الموقع من قبل إدارة تنمية المؤسسات الصغيرة والمتوسطة قبل البت في الطلب وتحديد السعة الاستيعابية</a:t>
            </a:r>
            <a:r>
              <a:rPr lang="en-US" dirty="0"/>
              <a:t>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60392" y="4682692"/>
            <a:ext cx="10103738" cy="86391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3020" y="5823010"/>
            <a:ext cx="9561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BH" dirty="0"/>
              <a:t>إن </a:t>
            </a:r>
            <a:r>
              <a:rPr lang="ar-SA" dirty="0"/>
              <a:t>الاستفادة من برامج تسريع الأعمال </a:t>
            </a:r>
            <a:r>
              <a:rPr lang="en-US" dirty="0"/>
              <a:t>م</a:t>
            </a:r>
            <a:r>
              <a:rPr lang="ar-SA" dirty="0"/>
              <a:t>ن قبل المؤسسات</a:t>
            </a:r>
            <a:r>
              <a:rPr lang="en-US" dirty="0"/>
              <a:t>/</a:t>
            </a:r>
            <a:r>
              <a:rPr lang="ar-SA" dirty="0"/>
              <a:t>الشركات الصغيرة والمتوسطة، لا تستدعي تغيير العنوان التجاري على عنوان حاضنة ومسرعة الأعمال</a:t>
            </a:r>
            <a:r>
              <a:rPr lang="en-US" dirty="0"/>
              <a:t>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6270" y="5770423"/>
            <a:ext cx="10103738" cy="86391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1067763" y="5829879"/>
            <a:ext cx="605307" cy="60530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</a:rPr>
              <a:t>5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8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681" y="6542"/>
            <a:ext cx="8487929" cy="1518033"/>
          </a:xfrm>
        </p:spPr>
        <p:txBody>
          <a:bodyPr>
            <a:noAutofit/>
          </a:bodyPr>
          <a:lstStyle/>
          <a:p>
            <a:pPr algn="ctr"/>
            <a:r>
              <a:rPr lang="ar-BH" sz="48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+mn-cs"/>
              </a:rPr>
              <a:t>المؤسسات / الشركات </a:t>
            </a:r>
            <a:br>
              <a:rPr lang="ar-BH" sz="48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+mn-cs"/>
              </a:rPr>
            </a:br>
            <a:r>
              <a:rPr lang="ar-BH" sz="48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+mn-ea"/>
                <a:cs typeface="+mn-cs"/>
              </a:rPr>
              <a:t>الناشئة المحتضنة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851" y="2241826"/>
            <a:ext cx="10871949" cy="1774967"/>
          </a:xfrm>
        </p:spPr>
        <p:txBody>
          <a:bodyPr>
            <a:noAutofit/>
          </a:bodyPr>
          <a:lstStyle/>
          <a:p>
            <a:pPr algn="just" rt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ar-BH" dirty="0"/>
              <a:t>فترة الاحتضان هي </a:t>
            </a:r>
            <a:r>
              <a:rPr lang="ar-BH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سنتان فقط.</a:t>
            </a:r>
            <a:endParaRPr lang="ar-BH" dirty="0"/>
          </a:p>
          <a:p>
            <a:pPr algn="just" rt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ar-BH" dirty="0"/>
              <a:t>تصريحيّ عمل للأجانب كحد أقصى</a:t>
            </a:r>
            <a:r>
              <a:rPr lang="ar-BH" dirty="0" smtClean="0"/>
              <a:t>.</a:t>
            </a:r>
          </a:p>
          <a:p>
            <a:pPr lvl="0" algn="just" rtl="1">
              <a:buFont typeface="Wingdings" panose="05000000000000000000" pitchFamily="2" charset="2"/>
              <a:buChar char="Ø"/>
            </a:pPr>
            <a:r>
              <a:rPr lang="ar-BH" dirty="0" smtClean="0"/>
              <a:t>لا </a:t>
            </a:r>
            <a:r>
              <a:rPr lang="ar-BH" dirty="0"/>
              <a:t>يمكن احتضان الأنواع التالية من </a:t>
            </a:r>
            <a:r>
              <a:rPr lang="ar-BH" dirty="0" smtClean="0"/>
              <a:t>المؤسسات الشركات</a:t>
            </a:r>
            <a:r>
              <a:rPr lang="ar-BH" dirty="0"/>
              <a:t>:</a:t>
            </a:r>
            <a:endParaRPr lang="en-US" dirty="0"/>
          </a:p>
          <a:p>
            <a:pPr marL="0" indent="0" algn="just" rtl="1">
              <a:lnSpc>
                <a:spcPct val="100000"/>
              </a:lnSpc>
              <a:buNone/>
            </a:pPr>
            <a:endParaRPr lang="ar-BH" dirty="0"/>
          </a:p>
          <a:p>
            <a:pPr marL="0" indent="0" algn="just" rtl="1">
              <a:lnSpc>
                <a:spcPct val="100000"/>
              </a:lnSpc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807" y="2120901"/>
            <a:ext cx="2953733" cy="1846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223493" y="3846060"/>
            <a:ext cx="101303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 rtl="1">
              <a:buFont typeface="+mj-lt"/>
              <a:buAutoNum type="arabicPeriod"/>
            </a:pPr>
            <a:r>
              <a:rPr lang="ar-BH" dirty="0"/>
              <a:t>الشركات القابضة البحرينية أو الأجنبية.</a:t>
            </a:r>
            <a:endParaRPr lang="en-US" dirty="0"/>
          </a:p>
          <a:p>
            <a:pPr marL="800100" lvl="1" indent="-342900" algn="just" rtl="1">
              <a:buFont typeface="+mj-lt"/>
              <a:buAutoNum type="arabicPeriod"/>
            </a:pPr>
            <a:r>
              <a:rPr lang="ar-BH" dirty="0"/>
              <a:t>فروع الشركات الأجنبية التي تزيد إيراداتها السنوية عن 1 مليون دينار بحريني، ولديها عالميا ما يزيد عن 50 موظف.</a:t>
            </a:r>
            <a:endParaRPr lang="en-US" dirty="0"/>
          </a:p>
          <a:p>
            <a:pPr marL="800100" lvl="1" indent="-342900" algn="just" rtl="1">
              <a:buFont typeface="+mj-lt"/>
              <a:buAutoNum type="arabicPeriod"/>
            </a:pPr>
            <a:r>
              <a:rPr lang="ar-BH" dirty="0"/>
              <a:t>الشركات الأجنبية التي تزايد على عقود القطاعين الحكومي والخاص.</a:t>
            </a:r>
            <a:endParaRPr lang="en-US" dirty="0"/>
          </a:p>
          <a:p>
            <a:pPr marL="800100" lvl="1" indent="-342900" algn="just" rtl="1">
              <a:buFont typeface="+mj-lt"/>
              <a:buAutoNum type="arabicPeriod"/>
            </a:pPr>
            <a:r>
              <a:rPr lang="ar-BH" dirty="0"/>
              <a:t>شركات المقاولات والتشييد البحرينية أو الأجنبية. </a:t>
            </a:r>
            <a:endParaRPr lang="en-US" dirty="0"/>
          </a:p>
          <a:p>
            <a:pPr marL="800100" lvl="1" indent="-342900" algn="just" rtl="1">
              <a:buFont typeface="+mj-lt"/>
              <a:buAutoNum type="arabicPeriod"/>
            </a:pPr>
            <a:r>
              <a:rPr lang="ar-BH" dirty="0"/>
              <a:t>الشركات/المؤسسات البحرينية والأجنبية التي تمارس أنشطة البيع/التجارة بشكل أساسي.</a:t>
            </a:r>
            <a:endParaRPr lang="en-US" dirty="0"/>
          </a:p>
          <a:p>
            <a:pPr marL="342900" indent="-342900" algn="just" rtl="1">
              <a:lnSpc>
                <a:spcPct val="100000"/>
              </a:lnSpc>
              <a:buFont typeface="+mj-lt"/>
              <a:buAutoNum type="arabicPeriod"/>
            </a:pPr>
            <a:endParaRPr lang="ar-BH" dirty="0"/>
          </a:p>
        </p:txBody>
      </p:sp>
      <p:sp>
        <p:nvSpPr>
          <p:cNvPr id="8" name="Rounded Rectangle 7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59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22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12088" y="2987223"/>
            <a:ext cx="2266682" cy="19447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الحاضنة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 </a:t>
            </a:r>
            <a:r>
              <a:rPr lang="ar-BH" sz="28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الناجحة </a:t>
            </a:r>
            <a:endParaRPr lang="en-US" sz="27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877319" y="2540906"/>
            <a:ext cx="862884" cy="630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12440" y="4751342"/>
            <a:ext cx="744722" cy="6269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143958" y="2510973"/>
            <a:ext cx="763743" cy="6908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999783" y="4573330"/>
            <a:ext cx="804770" cy="588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746901" y="1275012"/>
            <a:ext cx="2865292" cy="163493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BH" sz="1900" dirty="0">
                <a:solidFill>
                  <a:schemeClr val="tx1"/>
                </a:solidFill>
              </a:rPr>
              <a:t>الهدف من انشاء الحاضنة، والتخصصات المستهدفة</a:t>
            </a:r>
          </a:p>
        </p:txBody>
      </p:sp>
      <p:sp>
        <p:nvSpPr>
          <p:cNvPr id="13" name="Oval 12"/>
          <p:cNvSpPr/>
          <p:nvPr/>
        </p:nvSpPr>
        <p:spPr>
          <a:xfrm>
            <a:off x="7721142" y="4931933"/>
            <a:ext cx="2648677" cy="167396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>
                <a:solidFill>
                  <a:schemeClr val="tx1"/>
                </a:solidFill>
              </a:rPr>
              <a:t>خبرة الموظفين والمستشارين في تقديم الخدمات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13646" y="1275012"/>
            <a:ext cx="2830312" cy="15813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>
                <a:solidFill>
                  <a:schemeClr val="tx1"/>
                </a:solidFill>
              </a:rPr>
              <a:t>معايير اختيار المؤسسات والشركات المحتضنة.</a:t>
            </a:r>
          </a:p>
          <a:p>
            <a:pPr algn="ctr"/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39404" y="4906175"/>
            <a:ext cx="2686137" cy="16610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BH" sz="2000" dirty="0">
                <a:solidFill>
                  <a:schemeClr val="tx1"/>
                </a:solidFill>
              </a:rPr>
              <a:t>الخدمات المتاحة لرواد الأعمال.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877" y="172917"/>
            <a:ext cx="2939103" cy="1955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ounded Rectangle 16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73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914A34D-CCB2-4CEE-AD20-B0169B77833E}" type="slidenum">
              <a:rPr lang="en-US" altLang="en-US" sz="1200">
                <a:solidFill>
                  <a:schemeClr val="tx1"/>
                </a:solidFill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n-US" altLang="en-US" sz="120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495550" y="404814"/>
            <a:ext cx="7010400" cy="579437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eaLnBrk="1" latinLnBrk="0" hangingPunct="1"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3200" b="1" i="0">
                <a:solidFill>
                  <a:srgbClr val="3333CC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2760712" y="903982"/>
            <a:ext cx="6480075" cy="1077218"/>
          </a:xfrm>
          <a:prstGeom prst="rect">
            <a:avLst/>
          </a:prstGeom>
          <a:effectLst/>
        </p:spPr>
        <p:txBody>
          <a:bodyPr/>
          <a:lstStyle/>
          <a:p>
            <a:pPr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ar-BH" altLang="en-US" sz="36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أهداف برنامج تنمية رواد الأعمال</a:t>
            </a:r>
            <a:endParaRPr lang="en-US" altLang="en-US" sz="3600" b="1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206299" y="2198909"/>
            <a:ext cx="2044700" cy="24286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319896" y="2713070"/>
            <a:ext cx="18175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 algn="ctr" rt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ar-SA" altLang="en-US" sz="2400" b="1" dirty="0"/>
              <a:t>التأسيس لثقافة التدريب </a:t>
            </a:r>
            <a:r>
              <a:rPr lang="ar-SA" altLang="en-US" sz="2400" b="1" dirty="0" smtClean="0"/>
              <a:t>والتأهيل </a:t>
            </a:r>
            <a:endParaRPr lang="ar-BH" altLang="en-US" sz="2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6593172" y="2198909"/>
            <a:ext cx="2044700" cy="24286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526497" y="2887884"/>
            <a:ext cx="21780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altLang="en-US" sz="2600" b="1" dirty="0" smtClean="0"/>
              <a:t>دفع </a:t>
            </a:r>
            <a:r>
              <a:rPr lang="ar-BH" altLang="en-US" sz="2600" b="1" dirty="0"/>
              <a:t>رواد الأعمال للعمل الحر</a:t>
            </a:r>
            <a:endParaRPr lang="en-US" sz="2600" dirty="0"/>
          </a:p>
        </p:txBody>
      </p:sp>
      <p:sp>
        <p:nvSpPr>
          <p:cNvPr id="16" name="Rounded Rectangle 15"/>
          <p:cNvSpPr/>
          <p:nvPr/>
        </p:nvSpPr>
        <p:spPr>
          <a:xfrm>
            <a:off x="3982385" y="2198909"/>
            <a:ext cx="2044700" cy="24286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994786" y="2599113"/>
            <a:ext cx="20059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altLang="en-US" sz="2000" b="1" dirty="0"/>
              <a:t>تقديم</a:t>
            </a:r>
            <a:r>
              <a:rPr lang="ar-BH" altLang="en-US" sz="2000" b="1" dirty="0"/>
              <a:t> الاستشارات</a:t>
            </a:r>
            <a:r>
              <a:rPr lang="ar-SA" altLang="en-US" sz="2000" b="1" dirty="0"/>
              <a:t> </a:t>
            </a:r>
            <a:endParaRPr lang="en-US" altLang="en-US" sz="2000" b="1" dirty="0" smtClean="0"/>
          </a:p>
          <a:p>
            <a:pPr algn="ctr" rtl="1"/>
            <a:r>
              <a:rPr lang="ar-SA" altLang="en-US" sz="2000" b="1" dirty="0" smtClean="0"/>
              <a:t>إعداد </a:t>
            </a:r>
            <a:r>
              <a:rPr lang="ar-BH" altLang="en-US" sz="2000" b="1" dirty="0" smtClean="0"/>
              <a:t>خطة </a:t>
            </a:r>
            <a:r>
              <a:rPr lang="ar-BH" altLang="en-US" sz="2000" b="1" dirty="0"/>
              <a:t>العمل </a:t>
            </a:r>
            <a:r>
              <a:rPr lang="ar-BH" altLang="en-US" sz="2000" b="1" dirty="0" smtClean="0"/>
              <a:t>التسويق</a:t>
            </a:r>
            <a:r>
              <a:rPr lang="ar-BH" altLang="en-US" sz="2000" b="1" dirty="0"/>
              <a:t>، </a:t>
            </a:r>
            <a:endParaRPr lang="en-US" altLang="en-US" sz="2000" b="1" dirty="0" smtClean="0"/>
          </a:p>
          <a:p>
            <a:pPr algn="ctr" rtl="1"/>
            <a:r>
              <a:rPr lang="ar-SA" altLang="en-US" sz="2000" b="1" dirty="0" smtClean="0"/>
              <a:t>البحث </a:t>
            </a:r>
            <a:r>
              <a:rPr lang="ar-SA" altLang="en-US" sz="2000" b="1" dirty="0"/>
              <a:t>عن المنافذ</a:t>
            </a:r>
            <a:r>
              <a:rPr lang="ar-BH" altLang="en-US" sz="2000" b="1" dirty="0"/>
              <a:t> والأسواق</a:t>
            </a:r>
            <a:endParaRPr lang="en-US" sz="2000" dirty="0"/>
          </a:p>
        </p:txBody>
      </p:sp>
      <p:sp>
        <p:nvSpPr>
          <p:cNvPr id="18" name="Rounded Rectangle 17"/>
          <p:cNvSpPr/>
          <p:nvPr/>
        </p:nvSpPr>
        <p:spPr>
          <a:xfrm>
            <a:off x="1346200" y="2198909"/>
            <a:ext cx="2044700" cy="24286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337978" y="2872692"/>
            <a:ext cx="2003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altLang="en-US" sz="2400" b="1" dirty="0"/>
              <a:t>اكتشاف</a:t>
            </a:r>
            <a:r>
              <a:rPr lang="en-US" altLang="en-US" sz="2400" b="1" dirty="0"/>
              <a:t> </a:t>
            </a:r>
            <a:r>
              <a:rPr lang="ar-SA" altLang="en-US" sz="2400" b="1" dirty="0"/>
              <a:t>الأفكار الخلاقة </a:t>
            </a:r>
            <a:r>
              <a:rPr lang="ar-BH" altLang="en-US" sz="2400" b="1" dirty="0"/>
              <a:t>وأفضل الطرق لتطبيقها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896" y="4777200"/>
            <a:ext cx="2094699" cy="1730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72" y="4893495"/>
            <a:ext cx="2172584" cy="1429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86" y="4896381"/>
            <a:ext cx="2092945" cy="1426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57" y="4892891"/>
            <a:ext cx="1874543" cy="1331912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 txBox="1">
            <a:spLocks noGrp="1"/>
          </p:cNvSpPr>
          <p:nvPr/>
        </p:nvSpPr>
        <p:spPr bwMode="auto">
          <a:xfrm>
            <a:off x="1524000" y="6491288"/>
            <a:ext cx="2351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b"/>
          <a:lstStyle>
            <a:lvl1pPr defTabSz="9334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58825" indent="-292100" defTabSz="9334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66813" indent="-233363" defTabSz="9334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31950" indent="-231775" defTabSz="9334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98675" indent="-233363" defTabSz="9334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55875" indent="-233363" defTabSz="93345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3013075" indent="-233363" defTabSz="93345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70275" indent="-233363" defTabSz="93345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927475" indent="-233363" defTabSz="93345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F3B64A3-05F7-4037-ADB2-73AF087F960A}" type="slidenum">
              <a:rPr lang="ar-SA" altLang="en-US"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n-US" altLang="en-US" sz="1000" b="1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291" name="Rectangle 35"/>
          <p:cNvSpPr>
            <a:spLocks noChangeArrowheads="1"/>
          </p:cNvSpPr>
          <p:nvPr/>
        </p:nvSpPr>
        <p:spPr bwMode="auto">
          <a:xfrm>
            <a:off x="1884363" y="4211638"/>
            <a:ext cx="3751262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128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58825" indent="-292100" defTabSz="9128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66813" indent="-233363" defTabSz="9128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31950" indent="-231775" defTabSz="9128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98675" indent="-233363" defTabSz="91281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55875" indent="-233363" defTabSz="91281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3013075" indent="-233363" defTabSz="91281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70275" indent="-233363" defTabSz="91281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927475" indent="-233363" defTabSz="91281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  <a:ea typeface="-윤고딕130"/>
                <a:cs typeface="-윤고딕130"/>
              </a:rPr>
              <a:t>Notes:</a:t>
            </a:r>
          </a:p>
        </p:txBody>
      </p:sp>
      <p:sp>
        <p:nvSpPr>
          <p:cNvPr id="12319" name="Date Placeholder 9"/>
          <p:cNvSpPr txBox="1">
            <a:spLocks noGrp="1"/>
          </p:cNvSpPr>
          <p:nvPr/>
        </p:nvSpPr>
        <p:spPr bwMode="auto">
          <a:xfrm>
            <a:off x="8251825" y="6407151"/>
            <a:ext cx="1919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b"/>
          <a:lstStyle>
            <a:lvl1pPr defTabSz="9334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58825" indent="-292100" defTabSz="9334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66813" indent="-233363" defTabSz="9334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31950" indent="-231775" defTabSz="9334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98675" indent="-233363" defTabSz="9334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55875" indent="-233363" defTabSz="93345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3013075" indent="-233363" defTabSz="93345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70275" indent="-233363" defTabSz="93345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927475" indent="-233363" defTabSz="93345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000" b="1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320" name="Rectangle 60"/>
          <p:cNvSpPr>
            <a:spLocks noChangeArrowheads="1"/>
          </p:cNvSpPr>
          <p:nvPr/>
        </p:nvSpPr>
        <p:spPr bwMode="auto">
          <a:xfrm>
            <a:off x="2036764" y="414339"/>
            <a:ext cx="78835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ar-BH" altLang="en-US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</a:rPr>
              <a:t>التعريف الموحد للمؤسسات الصغيرة والمتوسطة في مملكة البحرين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0" name="Group 9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0995888"/>
              </p:ext>
            </p:extLst>
          </p:nvPr>
        </p:nvGraphicFramePr>
        <p:xfrm>
          <a:off x="2335208" y="2269187"/>
          <a:ext cx="8132741" cy="2513951"/>
        </p:xfrm>
        <a:graphic>
          <a:graphicData uri="http://schemas.openxmlformats.org/drawingml/2006/table">
            <a:tbl>
              <a:tblPr/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03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939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1061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المتوسطة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3296" marR="93296" marT="46649" marB="46649" anchor="ctr"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B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الصغيرة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3296" marR="93296" marT="46649" marB="46649" anchor="ctr"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متناهية الصغر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296" marR="93296" marT="46649" marB="46649" anchor="ctr"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BH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المعيار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296" marR="93296" marT="46649" marB="46649" anchor="ctr"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838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51-100 شخص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296" marR="93296" marT="46649" marB="46649" anchor="ctr"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B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6-50 شخصاً </a:t>
                      </a:r>
                    </a:p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296" marR="93296" marT="46649" marB="46649" anchor="ctr"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من 1 الى 5 أشخاص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296" marR="93296" marT="46649" marB="46649" anchor="ctr"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عدد العمالة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296" marR="93296" marT="46649" marB="46649" anchor="ctr"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567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1,000,001 – 3مليون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296" marR="93296" marT="46649" marB="46649" anchor="ctr"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B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50,001 – 1 مليون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296" marR="93296" marT="46649" marB="46649" anchor="ctr"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B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 – 50,000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B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296" marR="93296" marT="46649" marB="46649" anchor="ctr"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76835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معدل دوران رأس المال السنوي</a:t>
                      </a:r>
                      <a:r>
                        <a:rPr kumimoji="0" lang="ar-B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 </a:t>
                      </a:r>
                      <a:r>
                        <a:rPr kumimoji="0" lang="ar-BH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دينار بحريني 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3296" marR="93296" marT="46649" marB="46649" anchor="ctr" horzOverflow="overflow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607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C263A4D-1ECC-4DA6-8FE4-DE35B83B3442}" type="slidenum">
              <a:rPr lang="en-US" altLang="en-US" sz="1200">
                <a:solidFill>
                  <a:schemeClr val="tx1"/>
                </a:solidFill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en-US" altLang="en-US" sz="120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70025" y="496887"/>
            <a:ext cx="9144000" cy="955675"/>
          </a:xfrm>
          <a:prstGeom prst="rect">
            <a:avLst/>
          </a:prstGeom>
          <a:effectLst/>
        </p:spPr>
        <p:txBody>
          <a:bodyPr/>
          <a:lstStyle/>
          <a:p>
            <a:pPr algn="ctr" rtl="1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ar-BH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استراتيجية وزارة الصناعة والتجارة والخاصة بالمؤسسات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ar-BH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متناهية الصغر</a:t>
            </a:r>
            <a:r>
              <a:rPr lang="ar-BH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، الصغيرة </a:t>
            </a:r>
            <a:r>
              <a:rPr lang="ar-BH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والمتوسطة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2135" y="2065945"/>
            <a:ext cx="8242479" cy="429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470" indent="-285750" algn="just" rtl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ar-BH" altLang="en-US" sz="2200" b="1" dirty="0"/>
              <a:t>ضخ المزيد من النشاط في هذا القطاع وتعزيز نموه والاستفادة من امكانياته في دعم فعاليات</a:t>
            </a:r>
            <a:r>
              <a:rPr lang="ar-SA" altLang="en-US" sz="2200" b="1" dirty="0"/>
              <a:t> الاقتصاد الوطني</a:t>
            </a:r>
            <a:r>
              <a:rPr lang="ar-BH" altLang="en-US" sz="2200" b="1" dirty="0"/>
              <a:t> وخاصة فيما يتعلق بنمو الناتج المحلي والتوظيف الوطني وصادرات البلاد.</a:t>
            </a:r>
            <a:endParaRPr lang="en-US" altLang="en-US" sz="2200" b="1" dirty="0"/>
          </a:p>
          <a:p>
            <a:pPr marL="331470" indent="-285750" algn="just" rtl="1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altLang="en-US" sz="2200" b="1" dirty="0"/>
          </a:p>
          <a:p>
            <a:pPr marL="331470" indent="-285750" algn="just" rtl="1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ar-BH" altLang="en-US" sz="2200" b="1" dirty="0"/>
              <a:t>خلق أجواء مناسبة لتعزيز القوة التنافسية، إلى جانب خلق بيئة مشجعة للأعمال وتوفير البنية التحتية الصناعية</a:t>
            </a:r>
            <a:r>
              <a:rPr lang="en-GB" altLang="en-US" sz="2200" b="1" dirty="0"/>
              <a:t> </a:t>
            </a:r>
            <a:r>
              <a:rPr lang="ar-BH" altLang="en-US" sz="2200" b="1" dirty="0"/>
              <a:t>الجاذبة للاستثمار.</a:t>
            </a:r>
            <a:endParaRPr lang="en-US" altLang="en-US" sz="2200" b="1" dirty="0"/>
          </a:p>
          <a:p>
            <a:pPr marL="331470" indent="-285750" algn="just" rtl="1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ar-BH" altLang="en-US" sz="2200" b="1" dirty="0"/>
          </a:p>
          <a:p>
            <a:pPr marL="331470" indent="-285750" algn="just" rtl="1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ar-BH" altLang="en-US" sz="2200" b="1" dirty="0"/>
              <a:t>تذليل المعوقات وتسهيل القوانين والأنظمة المتعلقة بإنشاء المشاريع الصغيرة والمتوسطة بما يحقق النمو لهذا القطاع.</a:t>
            </a:r>
          </a:p>
          <a:p>
            <a:pPr marL="331470" indent="-285750" algn="just" rtl="1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ar-BH" altLang="en-US" sz="2200" b="1" dirty="0"/>
          </a:p>
          <a:p>
            <a:pPr marL="331470" indent="-285750" algn="just" rtl="1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ar-BH" altLang="en-US" sz="2200" b="1" dirty="0"/>
              <a:t>تقليل المعاملات الورقية، و وقت انجاز المعاملات إلى أدنى حد ممكن، عبر تطبيق </a:t>
            </a:r>
            <a:r>
              <a:rPr lang="ar-BH" sz="2200" b="1" dirty="0"/>
              <a:t>النظام الإلكتروني الجديد </a:t>
            </a:r>
            <a:r>
              <a:rPr lang="ar-BH" sz="2200" b="1" dirty="0">
                <a:solidFill>
                  <a:schemeClr val="accent1">
                    <a:lumMod val="75000"/>
                  </a:schemeClr>
                </a:solidFill>
              </a:rPr>
              <a:t>سجلات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ctr" rtl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altLang="en-US" sz="2200" b="1" dirty="0">
                <a:solidFill>
                  <a:schemeClr val="accent1">
                    <a:lumMod val="75000"/>
                  </a:schemeClr>
                </a:solidFill>
              </a:rPr>
              <a:t>https://www.sijilat.bh/</a:t>
            </a:r>
            <a:endParaRPr lang="ar-BH" alt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4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1165299" y="2067529"/>
            <a:ext cx="10032643" cy="5040312"/>
          </a:xfrm>
        </p:spPr>
        <p:txBody>
          <a:bodyPr rtlCol="0">
            <a:normAutofit/>
          </a:bodyPr>
          <a:lstStyle/>
          <a:p>
            <a:pPr indent="-182880" algn="just" rtl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ar-BH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ar-SA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ويأتي المنتدى ضمن توجهات وزارة الصناعة والتجارة</a:t>
            </a:r>
            <a:r>
              <a:rPr lang="ar-BH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والسياحة</a:t>
            </a:r>
            <a:r>
              <a:rPr lang="ar-SA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في الترويج لمملكة البحرين كوجهة صناعية واستثمارية متميزة في </a:t>
            </a:r>
            <a:r>
              <a:rPr lang="ar-BH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</a:t>
            </a:r>
            <a:r>
              <a:rPr lang="ar-SA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منطقة</a:t>
            </a:r>
            <a:r>
              <a:rPr lang="ar-BH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182880" algn="just" rtl="1">
              <a:buClr>
                <a:schemeClr val="accent6">
                  <a:lumMod val="75000"/>
                </a:schemeClr>
              </a:buClr>
              <a:buNone/>
              <a:defRPr/>
            </a:pPr>
            <a:endParaRPr lang="ar-BH" sz="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182880" algn="just" rtl="1">
              <a:buClr>
                <a:schemeClr val="accent6">
                  <a:lumMod val="75000"/>
                </a:schemeClr>
              </a:buClr>
              <a:buSzPct val="65000"/>
              <a:buNone/>
              <a:defRPr/>
            </a:pPr>
            <a:r>
              <a:rPr lang="ar-BH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يتم </a:t>
            </a:r>
            <a:r>
              <a:rPr lang="ar-SA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عرض الفرص الاستثمارية المت</a:t>
            </a:r>
            <a:r>
              <a:rPr lang="ar-BH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احة</a:t>
            </a:r>
            <a:r>
              <a:rPr lang="ar-SA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في البحرين، </a:t>
            </a:r>
            <a:r>
              <a:rPr lang="ar-BH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في عدة قطاعات منها</a:t>
            </a:r>
            <a:r>
              <a:rPr lang="ar-SA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الصناعي، </a:t>
            </a:r>
            <a:r>
              <a:rPr lang="ar-BH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السياحي، التجارة الالكتروني وغيرها.</a:t>
            </a:r>
          </a:p>
          <a:p>
            <a:pPr indent="-182880" algn="just" rtl="1">
              <a:buClr>
                <a:schemeClr val="accent6">
                  <a:lumMod val="75000"/>
                </a:schemeClr>
              </a:buClr>
              <a:buSzPct val="65000"/>
              <a:buNone/>
              <a:defRPr/>
            </a:pPr>
            <a:endParaRPr lang="ar-BH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182880" algn="just" rtl="1">
              <a:buClr>
                <a:schemeClr val="accent6">
                  <a:lumMod val="75000"/>
                </a:schemeClr>
              </a:buClr>
              <a:buSzPct val="65000"/>
              <a:buNone/>
              <a:defRPr/>
            </a:pPr>
            <a:r>
              <a:rPr lang="ar-BH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بالإضافة الى المعرض المصاحب الذي يعني بالترويج للصناعات البحرينية.</a:t>
            </a:r>
          </a:p>
        </p:txBody>
      </p:sp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B4B1EEA-9BF4-4802-8882-81700568F6B2}" type="slidenum">
              <a:rPr lang="en-US" altLang="en-US" sz="1200">
                <a:solidFill>
                  <a:schemeClr val="tx1"/>
                </a:solidFill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n-US" altLang="en-US" sz="120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33233" y="1033187"/>
            <a:ext cx="4426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82880" algn="r" rtl="1">
              <a:buClr>
                <a:schemeClr val="accent6">
                  <a:lumMod val="75000"/>
                </a:schemeClr>
              </a:buClr>
              <a:buSzPct val="65000"/>
              <a:defRPr/>
            </a:pPr>
            <a:r>
              <a:rPr lang="ar-BH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استثمر في البحرين 2007 </a:t>
            </a:r>
            <a:r>
              <a:rPr lang="ar-BH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- 2017</a:t>
            </a:r>
            <a:endParaRPr lang="en-US" sz="105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9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198394" y="435769"/>
            <a:ext cx="4824412" cy="914400"/>
          </a:xfrm>
        </p:spPr>
        <p:txBody>
          <a:bodyPr/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ar-BH" altLang="en-US" sz="3000" dirty="0">
                <a:solidFill>
                  <a:schemeClr val="accent1">
                    <a:lumMod val="75000"/>
                  </a:schemeClr>
                </a:solidFill>
              </a:rPr>
              <a:t>منطقة البحرين العالمية للاستثمار</a:t>
            </a:r>
            <a:endParaRPr lang="en-US" alt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992314" y="1358900"/>
            <a:ext cx="8382000" cy="5000625"/>
          </a:xfrm>
        </p:spPr>
        <p:txBody>
          <a:bodyPr rtlCol="0">
            <a:normAutofit fontScale="77500" lnSpcReduction="20000"/>
          </a:bodyPr>
          <a:lstStyle/>
          <a:p>
            <a:pPr indent="-182880" algn="ctr" rtl="1">
              <a:buClr>
                <a:schemeClr val="accent6">
                  <a:lumMod val="75000"/>
                </a:schemeClr>
              </a:buClr>
              <a:buNone/>
              <a:defRPr/>
            </a:pPr>
            <a:endParaRPr lang="ar-BH" b="1" dirty="0">
              <a:solidFill>
                <a:srgbClr val="CC0000"/>
              </a:solidFill>
            </a:endParaRPr>
          </a:p>
          <a:p>
            <a:pPr indent="-182880" algn="ctr" rtl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www.biip.com.bh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                  </a:t>
            </a:r>
          </a:p>
          <a:p>
            <a:pPr indent="-182880" algn="ctr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600" dirty="0">
              <a:solidFill>
                <a:srgbClr val="CC0000"/>
              </a:solidFill>
            </a:endParaRPr>
          </a:p>
          <a:p>
            <a:pPr indent="-182880" algn="ctr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algn="just" rtl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ar-BH" sz="8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182880" algn="just" rtl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ar-BH" dirty="0"/>
              <a:t>منطقة صناعية مصممة لجذب المشاريع ذات القيمة المضافة العالية، الأجنبية أو المشاريع المحلية الموجهة نحو التصدير.</a:t>
            </a:r>
            <a:endParaRPr lang="en-US" dirty="0"/>
          </a:p>
          <a:p>
            <a:pPr indent="-182880" algn="just" rtl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ar-BH" dirty="0"/>
              <a:t>تستقطب المشاريع التي تتمتع باستمرارية طويلة الأجل والتي تساعد على إيجاد فرص عمل وتحقق الثروة</a:t>
            </a:r>
            <a:r>
              <a:rPr lang="en-US" dirty="0"/>
              <a:t> </a:t>
            </a:r>
            <a:r>
              <a:rPr lang="ar-BH" dirty="0" smtClean="0"/>
              <a:t>.</a:t>
            </a:r>
          </a:p>
          <a:p>
            <a:pPr marL="45720" indent="0" algn="just" rtl="1">
              <a:buClr>
                <a:schemeClr val="accent6">
                  <a:lumMod val="75000"/>
                </a:schemeClr>
              </a:buClr>
              <a:buNone/>
              <a:defRPr/>
            </a:pPr>
            <a:endParaRPr lang="en-US" dirty="0"/>
          </a:p>
          <a:p>
            <a:pPr indent="-182880" algn="just" rtl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dirty="0">
                <a:solidFill>
                  <a:schemeClr val="hlink"/>
                </a:solidFill>
              </a:rPr>
              <a:t>	</a:t>
            </a:r>
            <a:r>
              <a:rPr lang="ar-BH" sz="26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توفر المنطقة حوافز مميزة:</a:t>
            </a:r>
            <a:endParaRPr lang="en-US" sz="2600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182880" algn="just" rtl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400" dirty="0"/>
              <a:t>	</a:t>
            </a:r>
            <a:r>
              <a:rPr lang="ar-BH" sz="2400" dirty="0"/>
              <a:t>- 100% امتلاك أجنبي للمشاريع؛</a:t>
            </a:r>
            <a:endParaRPr lang="en-US" sz="2400" dirty="0"/>
          </a:p>
          <a:p>
            <a:pPr indent="-182880" algn="just" rtl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400" dirty="0"/>
              <a:t>	</a:t>
            </a:r>
            <a:r>
              <a:rPr lang="ar-BH" sz="2400" dirty="0"/>
              <a:t>- 0% ضريبة، و 10 سنوات ضمان؛</a:t>
            </a:r>
            <a:r>
              <a:rPr lang="en-US" sz="2400" dirty="0"/>
              <a:t> </a:t>
            </a:r>
            <a:endParaRPr lang="ar-BH" sz="2400" dirty="0"/>
          </a:p>
          <a:p>
            <a:pPr indent="-182880" algn="just" rtl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400" dirty="0"/>
              <a:t>	</a:t>
            </a:r>
            <a:r>
              <a:rPr lang="ar-BH" sz="2400" dirty="0"/>
              <a:t>- خدمات خاصة حسب الحاجة؛</a:t>
            </a:r>
          </a:p>
          <a:p>
            <a:pPr indent="-182880" algn="just" rtl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ar-BH" sz="2400" dirty="0"/>
              <a:t>	- لا توجد طلبات مقيدة للاستثمار؛</a:t>
            </a:r>
            <a:endParaRPr lang="en-US" sz="2400" dirty="0"/>
          </a:p>
          <a:p>
            <a:pPr indent="-182880" algn="just" rtl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400" dirty="0"/>
              <a:t>	</a:t>
            </a:r>
            <a:r>
              <a:rPr lang="ar-BH" sz="2400" dirty="0"/>
              <a:t>- يوجد فريق إداري متخصص لدعم المشاريع.</a:t>
            </a:r>
            <a:endParaRPr lang="en-US" sz="2400" dirty="0"/>
          </a:p>
        </p:txBody>
      </p:sp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A979CAE-B682-4424-ADEA-A8648354D063}" type="slidenum">
              <a:rPr lang="en-US" altLang="en-US" sz="1200">
                <a:solidFill>
                  <a:schemeClr val="tx1"/>
                </a:solidFill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n-US" altLang="en-US" sz="120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1524001" y="27918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2534" name="Picture 5" descr="BI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476250"/>
            <a:ext cx="173513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361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56F87-3CD0-4C37-98E2-7CFAD9D94CD7}" type="slidenum">
              <a:rPr lang="en-US" smtClean="0"/>
              <a:t>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0001" y="1064231"/>
            <a:ext cx="3717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200" dirty="0" smtClean="0">
                <a:latin typeface="+mj-lt"/>
              </a:rPr>
              <a:t>هو سجل تجاري يمنح للفرد و يمكنه من ممارسة مجموعة من الأنشطة التجارية دون الحاجة لتسجيل المنشأة على عنوان مكتب أو مقر قائم</a:t>
            </a:r>
            <a:r>
              <a:rPr lang="en-US" sz="2200" dirty="0" smtClean="0">
                <a:latin typeface="+mj-lt"/>
              </a:rPr>
              <a:t>.</a:t>
            </a:r>
            <a:endParaRPr lang="en-US" sz="22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91718" y="4022181"/>
            <a:ext cx="41229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ar-BH" dirty="0">
                <a:latin typeface="+mj-lt"/>
              </a:rPr>
              <a:t>من الأنشطة الجديدة التي استحدثتها الوزارة  </a:t>
            </a:r>
            <a:endParaRPr lang="en-US" dirty="0">
              <a:latin typeface="+mj-lt"/>
            </a:endParaRPr>
          </a:p>
          <a:p>
            <a:pPr algn="ctr" rtl="1"/>
            <a:r>
              <a:rPr lang="ar-BH" dirty="0">
                <a:latin typeface="+mj-lt"/>
              </a:rPr>
              <a:t>التي تسهم في تشجيع رواد الأعمال على بدأ مشاريعهم</a:t>
            </a:r>
            <a:r>
              <a:rPr lang="en-US" dirty="0">
                <a:latin typeface="+mj-lt"/>
              </a:rPr>
              <a:t> </a:t>
            </a:r>
            <a:r>
              <a:rPr lang="ar-BH" dirty="0" smtClean="0">
                <a:latin typeface="+mj-lt"/>
              </a:rPr>
              <a:t>يشمل </a:t>
            </a:r>
            <a:r>
              <a:rPr lang="ar-BH" dirty="0">
                <a:latin typeface="+mj-lt"/>
              </a:rPr>
              <a:t>النشاط تحضير وتقديم الوجبات من عربات ذات المحركات (شاحنات أو </a:t>
            </a:r>
            <a:r>
              <a:rPr lang="ar-BH" dirty="0" smtClean="0">
                <a:latin typeface="+mj-lt"/>
              </a:rPr>
              <a:t>مقطورات)، لا </a:t>
            </a:r>
            <a:r>
              <a:rPr lang="ar-BH" dirty="0">
                <a:latin typeface="+mj-lt"/>
              </a:rPr>
              <a:t>يتطلب هذا النشاط محل تجاري، ولكن يجب تسجيل المركبات لدى إدارة المرور بعد الحصول على سجل تجاري مع التراخيص اللازمة قبل البدء في مزاولة </a:t>
            </a:r>
            <a:r>
              <a:rPr lang="ar-BH" dirty="0" smtClean="0">
                <a:latin typeface="+mj-lt"/>
              </a:rPr>
              <a:t>النشاط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9450" y="4373542"/>
            <a:ext cx="3802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dirty="0">
                <a:latin typeface="+mj-lt"/>
              </a:rPr>
              <a:t>أطلقت وزارة الصناعة والتجارة والسياحة ترخيص حاضنات ومسرعات الاعمال </a:t>
            </a:r>
            <a:r>
              <a:rPr lang="ar-BH" dirty="0" smtClean="0">
                <a:latin typeface="+mj-lt"/>
              </a:rPr>
              <a:t>في مارس </a:t>
            </a:r>
            <a:r>
              <a:rPr lang="ar-BH" dirty="0">
                <a:latin typeface="+mj-lt"/>
              </a:rPr>
              <a:t>2017 </a:t>
            </a:r>
            <a:r>
              <a:rPr lang="ar-BH" dirty="0" smtClean="0">
                <a:latin typeface="+mj-lt"/>
              </a:rPr>
              <a:t>م</a:t>
            </a:r>
            <a:r>
              <a:rPr lang="ar-BH" b="1" dirty="0" smtClean="0">
                <a:latin typeface="+mj-lt"/>
              </a:rPr>
              <a:t>، </a:t>
            </a:r>
            <a:r>
              <a:rPr lang="ar-BH" dirty="0">
                <a:latin typeface="+mj-lt"/>
              </a:rPr>
              <a:t>تتيح </a:t>
            </a:r>
            <a:r>
              <a:rPr lang="ar-BH" dirty="0" smtClean="0">
                <a:latin typeface="+mj-lt"/>
              </a:rPr>
              <a:t>هذه </a:t>
            </a:r>
            <a:r>
              <a:rPr lang="ar-BH" dirty="0">
                <a:latin typeface="+mj-lt"/>
              </a:rPr>
              <a:t>الخدمات لرجال الأعمال والمستثمرين إمكانية الاطلاع على الإرشادات والإجراءات التي يجب اتباعها للحصول </a:t>
            </a:r>
            <a:r>
              <a:rPr lang="ar-BH" dirty="0" smtClean="0">
                <a:latin typeface="+mj-lt"/>
              </a:rPr>
              <a:t>على السجلات </a:t>
            </a:r>
            <a:r>
              <a:rPr lang="ar-BH" dirty="0">
                <a:latin typeface="+mj-lt"/>
              </a:rPr>
              <a:t>التجارية </a:t>
            </a:r>
            <a:r>
              <a:rPr lang="ar-BH" dirty="0" smtClean="0">
                <a:latin typeface="+mj-lt"/>
              </a:rPr>
              <a:t>في</a:t>
            </a:r>
            <a:r>
              <a:rPr lang="en-US" dirty="0" smtClean="0">
                <a:latin typeface="+mj-lt"/>
              </a:rPr>
              <a:t> </a:t>
            </a:r>
            <a:r>
              <a:rPr lang="ar-BH" dirty="0" smtClean="0">
                <a:latin typeface="+mj-lt"/>
              </a:rPr>
              <a:t>البحرين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49953" y="262914"/>
            <a:ext cx="1378040" cy="5409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BH" sz="2800" b="1" dirty="0" smtClean="0">
              <a:ln w="0"/>
              <a:solidFill>
                <a:schemeClr val="tx1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BH" sz="2800" b="1" dirty="0" smtClean="0">
                <a:ln w="0"/>
                <a:solidFill>
                  <a:schemeClr val="tx1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سجلي</a:t>
            </a:r>
            <a:endParaRPr lang="en-US" sz="2800" b="1" dirty="0">
              <a:ln w="0"/>
              <a:solidFill>
                <a:schemeClr val="tx1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800" b="1" dirty="0">
              <a:ln w="0"/>
              <a:solidFill>
                <a:schemeClr val="tx1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218667" y="3027587"/>
            <a:ext cx="3527066" cy="6808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BH" sz="2800" b="1" dirty="0" smtClean="0">
              <a:ln w="0"/>
              <a:solidFill>
                <a:schemeClr val="tx1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BH" sz="2000" b="1" dirty="0" smtClean="0">
                <a:ln w="0"/>
                <a:solidFill>
                  <a:schemeClr val="tx1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أنشطة خدمات الأطعمة و المشروبات – سيارات متجولة لبيع الأغذية </a:t>
            </a:r>
            <a:endParaRPr lang="en-US" sz="2000" b="1" dirty="0" smtClean="0">
              <a:ln w="0"/>
              <a:solidFill>
                <a:schemeClr val="tx1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800" b="1" dirty="0">
              <a:ln w="0"/>
              <a:solidFill>
                <a:schemeClr val="tx1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1585" y="2989851"/>
            <a:ext cx="3527066" cy="6808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ln w="0"/>
                <a:solidFill>
                  <a:schemeClr val="tx1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حاضنات و مسرعات الأعمال</a:t>
            </a:r>
            <a:endParaRPr lang="en-US" sz="2400" b="1" dirty="0">
              <a:ln w="0"/>
              <a:solidFill>
                <a:schemeClr val="tx1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8" name="Elbow Connector 37"/>
          <p:cNvCxnSpPr/>
          <p:nvPr/>
        </p:nvCxnSpPr>
        <p:spPr>
          <a:xfrm>
            <a:off x="6722772" y="533370"/>
            <a:ext cx="3259428" cy="1913616"/>
          </a:xfrm>
          <a:prstGeom prst="bentConnector3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9982200" y="2446986"/>
            <a:ext cx="0" cy="386366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359431" y="3828101"/>
            <a:ext cx="0" cy="386366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534139" y="4298123"/>
            <a:ext cx="3753134" cy="1905165"/>
          </a:xfrm>
          <a:prstGeom prst="round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078" y="2060811"/>
            <a:ext cx="1490662" cy="92903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697945" y="3902645"/>
            <a:ext cx="4216728" cy="2300643"/>
          </a:xfrm>
          <a:prstGeom prst="round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926025" y="1042858"/>
            <a:ext cx="3753134" cy="1548311"/>
          </a:xfrm>
          <a:prstGeom prst="round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4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6" grpId="0" animBg="1"/>
      <p:bldP spid="19" grpId="0" animBg="1"/>
      <p:bldP spid="20" grpId="0" animBg="1"/>
      <p:bldP spid="47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17CFBC-4BC5-431B-9266-7CE7D34750F7}" type="slidenum">
              <a:rPr lang="en-US">
                <a:solidFill>
                  <a:srgbClr val="7F7F7F"/>
                </a:solidFill>
              </a:rPr>
              <a:pPr eaLnBrk="1" hangingPunct="1"/>
              <a:t>9</a:t>
            </a:fld>
            <a:endParaRPr lang="en-US">
              <a:solidFill>
                <a:srgbClr val="7F7F7F"/>
              </a:solidFill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6984256" y="3372355"/>
            <a:ext cx="5040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45720" algn="ctr" rtl="1" eaLnBrk="1" hangingPunct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altLang="en-US" sz="3200" b="1" dirty="0">
                <a:solidFill>
                  <a:srgbClr val="3333CC"/>
                </a:solidFill>
                <a:hlinkClick r:id="rId2"/>
              </a:rPr>
              <a:t>https://www.sijilat.bh/</a:t>
            </a:r>
            <a:endParaRPr lang="ar-BH" altLang="en-US" sz="3200" b="1" dirty="0">
              <a:solidFill>
                <a:srgbClr val="3333CC"/>
              </a:solidFill>
            </a:endParaRP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589087"/>
            <a:ext cx="6544518" cy="4151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 rot="8499953">
            <a:off x="11289696" y="3949971"/>
            <a:ext cx="365967" cy="76282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146633"/>
            <a:ext cx="154546" cy="6490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4546" y="386366"/>
            <a:ext cx="115910" cy="606865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8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JNJPYPpEGhXKeAM4B5j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3193</TotalTime>
  <Words>1079</Words>
  <Application>Microsoft Office PowerPoint</Application>
  <PresentationFormat>Custom</PresentationFormat>
  <Paragraphs>178</Paragraphs>
  <Slides>22</Slides>
  <Notes>1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عوامل نجاح التجربة البحرينية</vt:lpstr>
      <vt:lpstr>PowerPoint Presentation</vt:lpstr>
      <vt:lpstr>PowerPoint Presentation</vt:lpstr>
      <vt:lpstr>PowerPoint Presentation</vt:lpstr>
      <vt:lpstr>PowerPoint Presentation</vt:lpstr>
      <vt:lpstr>منطقة البحرين العالمية للاستثمار</vt:lpstr>
      <vt:lpstr>PowerPoint Presentation</vt:lpstr>
      <vt:lpstr>PowerPoint Presentation</vt:lpstr>
      <vt:lpstr>PowerPoint Presentation</vt:lpstr>
      <vt:lpstr>الحاضنات / مسرعات الاعمال</vt:lpstr>
      <vt:lpstr>أهداف البرنامج</vt:lpstr>
      <vt:lpstr>الحاضنات / مسرعات الاعمال</vt:lpstr>
      <vt:lpstr> يقدم طلب نشاط الحاضنة/المسرعة عن طريق ارفاق المستندات المطلوبة </vt:lpstr>
      <vt:lpstr>PowerPoint Presentation</vt:lpstr>
      <vt:lpstr>خدمات الحاضنات</vt:lpstr>
      <vt:lpstr>PowerPoint Presentation</vt:lpstr>
      <vt:lpstr>PowerPoint Presentation</vt:lpstr>
      <vt:lpstr>الشروط والأحكام</vt:lpstr>
      <vt:lpstr>PowerPoint Presentation</vt:lpstr>
      <vt:lpstr>المؤسسات / الشركات  الناشئة المحتضنة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Incubation Policy</dc:title>
  <dc:creator>Nayla Musaad Mohamed</dc:creator>
  <cp:lastModifiedBy>Sabah Tariq Aljalahma</cp:lastModifiedBy>
  <cp:revision>109</cp:revision>
  <dcterms:created xsi:type="dcterms:W3CDTF">2017-08-27T06:56:41Z</dcterms:created>
  <dcterms:modified xsi:type="dcterms:W3CDTF">2018-02-12T06:15:36Z</dcterms:modified>
</cp:coreProperties>
</file>